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145707517" r:id="rId2"/>
    <p:sldId id="2145707551" r:id="rId3"/>
    <p:sldId id="2145707553" r:id="rId4"/>
    <p:sldId id="2145707549" r:id="rId5"/>
    <p:sldId id="2145707552" r:id="rId6"/>
    <p:sldId id="2145707519" r:id="rId7"/>
    <p:sldId id="261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ier" initials="JMGM" lastIdx="3" clrIdx="0">
    <p:extLst>
      <p:ext uri="{19B8F6BF-5375-455C-9EA6-DF929625EA0E}">
        <p15:presenceInfo xmlns:p15="http://schemas.microsoft.com/office/powerpoint/2012/main" userId="Jav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671C34"/>
    <a:srgbClr val="F8931D"/>
    <a:srgbClr val="ED7D31"/>
    <a:srgbClr val="4D122B"/>
    <a:srgbClr val="7C7C7C"/>
    <a:srgbClr val="461324"/>
    <a:srgbClr val="FFDFCF"/>
    <a:srgbClr val="FFFFFF"/>
    <a:srgbClr val="FFC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9" autoAdjust="0"/>
    <p:restoredTop sz="96121"/>
  </p:normalViewPr>
  <p:slideViewPr>
    <p:cSldViewPr snapToGrid="0">
      <p:cViewPr varScale="1">
        <p:scale>
          <a:sx n="82" d="100"/>
          <a:sy n="82" d="100"/>
        </p:scale>
        <p:origin x="660" y="84"/>
      </p:cViewPr>
      <p:guideLst/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4A0FD-CA3A-7A41-83D0-56BB139CFF00}" type="datetimeFigureOut">
              <a:rPr lang="es-ES_tradnl" smtClean="0"/>
              <a:t>29/01/2024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8F957-1E4A-4348-9902-543083782D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807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F957-1E4A-4348-9902-543083782DFE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79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F957-1E4A-4348-9902-543083782DFE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470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F957-1E4A-4348-9902-543083782DFE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865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F957-1E4A-4348-9902-543083782DFE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21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F957-1E4A-4348-9902-543083782DFE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859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CE73219-DD24-E98F-422A-66FEB1272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9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1106805" y="1762439"/>
            <a:ext cx="2531746" cy="8588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 tempor incididunt ut labore et dolore magna aliqua.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2" hasCustomPrompt="1"/>
          </p:nvPr>
        </p:nvSpPr>
        <p:spPr>
          <a:xfrm>
            <a:off x="8905875" y="1221101"/>
            <a:ext cx="2489516" cy="541338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</a:t>
            </a:r>
            <a:r>
              <a:rPr lang="ru-RU" dirty="0"/>
              <a:t>3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8791575" y="1775139"/>
            <a:ext cx="2603816" cy="793752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 tempor incididunt ut labore et dolore magna aliqua. 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1106804" y="1221101"/>
            <a:ext cx="2531747" cy="541338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</a:t>
            </a:r>
            <a:r>
              <a:rPr lang="ru-RU" dirty="0"/>
              <a:t>2</a:t>
            </a:r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1106805" y="4827584"/>
            <a:ext cx="2531746" cy="8588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 tempor incididunt ut labore et dolore magna aliqua. 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1106804" y="4286246"/>
            <a:ext cx="2531747" cy="541338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</a:t>
            </a:r>
            <a:r>
              <a:rPr lang="ru-RU" dirty="0"/>
              <a:t>1</a:t>
            </a:r>
          </a:p>
        </p:txBody>
      </p:sp>
      <p:sp>
        <p:nvSpPr>
          <p:cNvPr id="12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8905875" y="4286246"/>
            <a:ext cx="2489516" cy="541338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</a:t>
            </a:r>
            <a:r>
              <a:rPr lang="ru-RU" dirty="0"/>
              <a:t>4</a:t>
            </a:r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8791575" y="4840284"/>
            <a:ext cx="2603816" cy="793752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 tempor incididunt ut labore et dolore magna aliqua. </a:t>
            </a:r>
          </a:p>
        </p:txBody>
      </p:sp>
    </p:spTree>
    <p:extLst>
      <p:ext uri="{BB962C8B-B14F-4D97-AF65-F5344CB8AC3E}">
        <p14:creationId xmlns:p14="http://schemas.microsoft.com/office/powerpoint/2010/main" val="2673746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86200"/>
            <a:ext cx="10515600" cy="6134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9788" y="1170434"/>
            <a:ext cx="10514012" cy="4023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2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39820-C822-5D71-439D-76D8E95C1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59" y="303050"/>
            <a:ext cx="855785" cy="83398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BB56E75-5128-F394-6B5A-D365A4DE7E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5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7C1C13EC-A426-33EE-A549-875DD1BD0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7" y="1810054"/>
            <a:ext cx="12192000" cy="488594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1837A8C-E172-D466-AD79-6823857107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A3CC55E-588E-F2C3-3DF1-C20858D364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696003"/>
            <a:ext cx="12192000" cy="18702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871CB1B-3DB7-2EF7-CAC8-C77391682380}"/>
              </a:ext>
            </a:extLst>
          </p:cNvPr>
          <p:cNvSpPr txBox="1"/>
          <p:nvPr userDrawn="1"/>
        </p:nvSpPr>
        <p:spPr>
          <a:xfrm rot="16200000">
            <a:off x="-1286535" y="2511912"/>
            <a:ext cx="284485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Josefin Sans" pitchFamily="2" charset="77"/>
                <a:ea typeface="+mn-ea"/>
                <a:cs typeface="+mn-cs"/>
              </a:rPr>
              <a:t>Oficina Asesora de Planeación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854EAE9-E982-2038-DF9B-22D78B1A64ED}"/>
              </a:ext>
            </a:extLst>
          </p:cNvPr>
          <p:cNvGrpSpPr/>
          <p:nvPr userDrawn="1"/>
        </p:nvGrpSpPr>
        <p:grpSpPr>
          <a:xfrm>
            <a:off x="31654" y="1100249"/>
            <a:ext cx="266743" cy="528011"/>
            <a:chOff x="141693" y="266421"/>
            <a:chExt cx="287374" cy="396008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E3129DCF-1561-E976-9315-05F524AB0249}"/>
                </a:ext>
              </a:extLst>
            </p:cNvPr>
            <p:cNvCxnSpPr>
              <a:cxnSpLocks/>
            </p:cNvCxnSpPr>
            <p:nvPr/>
          </p:nvCxnSpPr>
          <p:spPr>
            <a:xfrm>
              <a:off x="141698" y="662429"/>
              <a:ext cx="287369" cy="0"/>
            </a:xfrm>
            <a:prstGeom prst="line">
              <a:avLst/>
            </a:prstGeom>
            <a:ln w="19050">
              <a:solidFill>
                <a:srgbClr val="F8931D"/>
              </a:solidFill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46F7E8B3-AF14-E58C-B8CB-7B2CF38F169A}"/>
                </a:ext>
              </a:extLst>
            </p:cNvPr>
            <p:cNvCxnSpPr>
              <a:cxnSpLocks/>
            </p:cNvCxnSpPr>
            <p:nvPr/>
          </p:nvCxnSpPr>
          <p:spPr>
            <a:xfrm>
              <a:off x="141697" y="618363"/>
              <a:ext cx="287369" cy="0"/>
            </a:xfrm>
            <a:prstGeom prst="line">
              <a:avLst/>
            </a:prstGeom>
            <a:ln w="19050">
              <a:solidFill>
                <a:srgbClr val="F8931D"/>
              </a:solidFill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98A4A6A9-32FA-2211-2CE0-2BF24A3EA8C0}"/>
                </a:ext>
              </a:extLst>
            </p:cNvPr>
            <p:cNvCxnSpPr>
              <a:cxnSpLocks/>
            </p:cNvCxnSpPr>
            <p:nvPr/>
          </p:nvCxnSpPr>
          <p:spPr>
            <a:xfrm>
              <a:off x="141697" y="573093"/>
              <a:ext cx="287369" cy="0"/>
            </a:xfrm>
            <a:prstGeom prst="line">
              <a:avLst/>
            </a:prstGeom>
            <a:ln w="19050">
              <a:solidFill>
                <a:srgbClr val="F8931D"/>
              </a:solidFill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C8F00C3B-EE9D-899E-9E2A-C09EC2B6C3DC}"/>
                </a:ext>
              </a:extLst>
            </p:cNvPr>
            <p:cNvCxnSpPr>
              <a:cxnSpLocks/>
            </p:cNvCxnSpPr>
            <p:nvPr/>
          </p:nvCxnSpPr>
          <p:spPr>
            <a:xfrm>
              <a:off x="141696" y="529027"/>
              <a:ext cx="287369" cy="0"/>
            </a:xfrm>
            <a:prstGeom prst="line">
              <a:avLst/>
            </a:prstGeom>
            <a:ln w="19050">
              <a:solidFill>
                <a:srgbClr val="F8931D"/>
              </a:solidFill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390D5A2-6592-DCD4-6BC1-0BE741F1CE6D}"/>
                </a:ext>
              </a:extLst>
            </p:cNvPr>
            <p:cNvCxnSpPr>
              <a:cxnSpLocks/>
            </p:cNvCxnSpPr>
            <p:nvPr/>
          </p:nvCxnSpPr>
          <p:spPr>
            <a:xfrm>
              <a:off x="141696" y="488965"/>
              <a:ext cx="287369" cy="0"/>
            </a:xfrm>
            <a:prstGeom prst="line">
              <a:avLst/>
            </a:prstGeom>
            <a:ln w="19050">
              <a:solidFill>
                <a:srgbClr val="F8931D"/>
              </a:solidFill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CE574ED2-AF7D-E0DE-2DA4-69A5A8F84BA5}"/>
                </a:ext>
              </a:extLst>
            </p:cNvPr>
            <p:cNvCxnSpPr>
              <a:cxnSpLocks/>
            </p:cNvCxnSpPr>
            <p:nvPr/>
          </p:nvCxnSpPr>
          <p:spPr>
            <a:xfrm>
              <a:off x="141695" y="444899"/>
              <a:ext cx="287369" cy="0"/>
            </a:xfrm>
            <a:prstGeom prst="line">
              <a:avLst/>
            </a:prstGeom>
            <a:ln w="19050">
              <a:solidFill>
                <a:srgbClr val="F8931D"/>
              </a:solidFill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A27B6677-B8C7-27B6-A415-476AE57E7BB2}"/>
                </a:ext>
              </a:extLst>
            </p:cNvPr>
            <p:cNvCxnSpPr>
              <a:cxnSpLocks/>
            </p:cNvCxnSpPr>
            <p:nvPr/>
          </p:nvCxnSpPr>
          <p:spPr>
            <a:xfrm>
              <a:off x="141695" y="401282"/>
              <a:ext cx="287369" cy="0"/>
            </a:xfrm>
            <a:prstGeom prst="line">
              <a:avLst/>
            </a:prstGeom>
            <a:ln w="19050">
              <a:solidFill>
                <a:srgbClr val="F8931D"/>
              </a:solidFill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D4E9EE97-7F63-27AB-5879-C097EE66A111}"/>
                </a:ext>
              </a:extLst>
            </p:cNvPr>
            <p:cNvCxnSpPr>
              <a:cxnSpLocks/>
            </p:cNvCxnSpPr>
            <p:nvPr/>
          </p:nvCxnSpPr>
          <p:spPr>
            <a:xfrm>
              <a:off x="141694" y="357216"/>
              <a:ext cx="287369" cy="0"/>
            </a:xfrm>
            <a:prstGeom prst="line">
              <a:avLst/>
            </a:prstGeom>
            <a:ln w="19050">
              <a:solidFill>
                <a:srgbClr val="F8931D"/>
              </a:solidFill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7145DEF6-8884-D401-3685-3F0E54EE7B34}"/>
                </a:ext>
              </a:extLst>
            </p:cNvPr>
            <p:cNvCxnSpPr>
              <a:cxnSpLocks/>
            </p:cNvCxnSpPr>
            <p:nvPr/>
          </p:nvCxnSpPr>
          <p:spPr>
            <a:xfrm>
              <a:off x="141694" y="310487"/>
              <a:ext cx="287369" cy="0"/>
            </a:xfrm>
            <a:prstGeom prst="line">
              <a:avLst/>
            </a:prstGeom>
            <a:ln w="19050">
              <a:solidFill>
                <a:srgbClr val="F8931D"/>
              </a:solidFill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6C1C30C8-A453-6CA9-7349-6A222F5E287A}"/>
                </a:ext>
              </a:extLst>
            </p:cNvPr>
            <p:cNvCxnSpPr>
              <a:cxnSpLocks/>
            </p:cNvCxnSpPr>
            <p:nvPr/>
          </p:nvCxnSpPr>
          <p:spPr>
            <a:xfrm>
              <a:off x="141693" y="266421"/>
              <a:ext cx="287369" cy="0"/>
            </a:xfrm>
            <a:prstGeom prst="line">
              <a:avLst/>
            </a:prstGeom>
            <a:ln w="19050">
              <a:solidFill>
                <a:srgbClr val="F8931D"/>
              </a:solidFill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4" r:id="rId15"/>
    <p:sldLayoutId id="2147483668" r:id="rId16"/>
    <p:sldLayoutId id="2147483669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D6B56490-351C-DFDE-6FD5-1D5E20BD2E80}"/>
              </a:ext>
            </a:extLst>
          </p:cNvPr>
          <p:cNvSpPr txBox="1">
            <a:spLocks/>
          </p:cNvSpPr>
          <p:nvPr/>
        </p:nvSpPr>
        <p:spPr>
          <a:xfrm>
            <a:off x="2024497" y="2162617"/>
            <a:ext cx="7679573" cy="1922541"/>
          </a:xfrm>
          <a:prstGeom prst="rect">
            <a:avLst/>
          </a:prstGeom>
          <a:solidFill>
            <a:srgbClr val="4D122B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rgbClr val="FFC000"/>
                </a:solidFill>
              </a:rPr>
              <a:t>MINISTERIO DEL TRABAJO </a:t>
            </a:r>
          </a:p>
          <a:p>
            <a:pPr algn="ctr"/>
            <a:endParaRPr lang="es-ES" sz="3200" b="1" dirty="0">
              <a:solidFill>
                <a:srgbClr val="FFC000"/>
              </a:solidFill>
            </a:endParaRPr>
          </a:p>
          <a:p>
            <a:pPr algn="ctr"/>
            <a:r>
              <a:rPr lang="es-ES" sz="3200" b="1" dirty="0">
                <a:solidFill>
                  <a:srgbClr val="FFC000"/>
                </a:solidFill>
              </a:rPr>
              <a:t>PROYECTOS DE INVERSION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E89DC4-2B7E-05B0-87CF-D4C3E274ADEB}"/>
              </a:ext>
            </a:extLst>
          </p:cNvPr>
          <p:cNvSpPr txBox="1"/>
          <p:nvPr/>
        </p:nvSpPr>
        <p:spPr>
          <a:xfrm>
            <a:off x="4817805" y="4388285"/>
            <a:ext cx="2035277" cy="400110"/>
          </a:xfrm>
          <a:prstGeom prst="rect">
            <a:avLst/>
          </a:prstGeom>
          <a:solidFill>
            <a:srgbClr val="F893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671C34"/>
                </a:solidFill>
              </a:rPr>
              <a:t>2024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C5015F-096B-DA2C-A434-33C215DBAF4F}"/>
              </a:ext>
            </a:extLst>
          </p:cNvPr>
          <p:cNvSpPr txBox="1"/>
          <p:nvPr/>
        </p:nvSpPr>
        <p:spPr>
          <a:xfrm>
            <a:off x="6853082" y="3765754"/>
            <a:ext cx="2553807" cy="276999"/>
          </a:xfrm>
          <a:prstGeom prst="rect">
            <a:avLst/>
          </a:prstGeom>
          <a:solidFill>
            <a:srgbClr val="4D122B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0F4C267-1F33-66DA-A045-BF07CE0A040A}"/>
              </a:ext>
            </a:extLst>
          </p:cNvPr>
          <p:cNvSpPr/>
          <p:nvPr/>
        </p:nvSpPr>
        <p:spPr>
          <a:xfrm>
            <a:off x="765810" y="5886450"/>
            <a:ext cx="11109960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164579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6281C6F2-9259-BD34-82CD-C67E4CB14A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238" y="-220663"/>
            <a:ext cx="509196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B8FB56-DD29-86A1-4567-CBBED7CABE6C}"/>
              </a:ext>
            </a:extLst>
          </p:cNvPr>
          <p:cNvSpPr txBox="1"/>
          <p:nvPr/>
        </p:nvSpPr>
        <p:spPr>
          <a:xfrm>
            <a:off x="4503420" y="2242377"/>
            <a:ext cx="4857750" cy="1666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37" name="AutoShape 14">
            <a:extLst>
              <a:ext uri="{FF2B5EF4-FFF2-40B4-BE49-F238E27FC236}">
                <a16:creationId xmlns:a16="http://schemas.microsoft.com/office/drawing/2014/main" id="{2F419ACD-4DA7-F19E-3CEA-93A5701A09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238" y="-220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8CF5C4EA-BC3C-4CC1-B5F6-39C27DC8909E}"/>
              </a:ext>
            </a:extLst>
          </p:cNvPr>
          <p:cNvSpPr txBox="1">
            <a:spLocks/>
          </p:cNvSpPr>
          <p:nvPr/>
        </p:nvSpPr>
        <p:spPr>
          <a:xfrm>
            <a:off x="2567354" y="229046"/>
            <a:ext cx="7380155" cy="639198"/>
          </a:xfrm>
          <a:prstGeom prst="rect">
            <a:avLst/>
          </a:prstGeom>
          <a:solidFill>
            <a:srgbClr val="4D122B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200" b="1" dirty="0">
                <a:solidFill>
                  <a:srgbClr val="FFC000"/>
                </a:solidFill>
              </a:rPr>
              <a:t>MINISTERIO DEL TRABAJO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CA1BC6D-B75D-4FEB-13A9-B7EAF7F42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05406"/>
              </p:ext>
            </p:extLst>
          </p:nvPr>
        </p:nvGraphicFramePr>
        <p:xfrm>
          <a:off x="2567354" y="2856664"/>
          <a:ext cx="7380154" cy="2693301"/>
        </p:xfrm>
        <a:graphic>
          <a:graphicData uri="http://schemas.openxmlformats.org/drawingml/2006/table">
            <a:tbl>
              <a:tblPr/>
              <a:tblGrid>
                <a:gridCol w="3699608">
                  <a:extLst>
                    <a:ext uri="{9D8B030D-6E8A-4147-A177-3AD203B41FA5}">
                      <a16:colId xmlns:a16="http://schemas.microsoft.com/office/drawing/2014/main" val="2088623534"/>
                    </a:ext>
                  </a:extLst>
                </a:gridCol>
                <a:gridCol w="1400962">
                  <a:extLst>
                    <a:ext uri="{9D8B030D-6E8A-4147-A177-3AD203B41FA5}">
                      <a16:colId xmlns:a16="http://schemas.microsoft.com/office/drawing/2014/main" val="1075193190"/>
                    </a:ext>
                  </a:extLst>
                </a:gridCol>
                <a:gridCol w="2279584">
                  <a:extLst>
                    <a:ext uri="{9D8B030D-6E8A-4147-A177-3AD203B41FA5}">
                      <a16:colId xmlns:a16="http://schemas.microsoft.com/office/drawing/2014/main" val="1405831311"/>
                    </a:ext>
                  </a:extLst>
                </a:gridCol>
              </a:tblGrid>
              <a:tr h="4372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Proyectos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recursos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39610"/>
                  </a:ext>
                </a:extLst>
              </a:tr>
              <a:tr h="50893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Viceministerio de Relaciones Laborales e Inspección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65.947.432.065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089290"/>
                  </a:ext>
                </a:extLst>
              </a:tr>
              <a:tr h="4174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Viceministerio de Empleo y Pensiones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306.151.788.770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212959"/>
                  </a:ext>
                </a:extLst>
              </a:tr>
              <a:tr h="4174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Gestión General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4.236.830.245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015598"/>
                  </a:ext>
                </a:extLst>
              </a:tr>
              <a:tr h="43729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Secretaria General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6.500.000.000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556615"/>
                  </a:ext>
                </a:extLst>
              </a:tr>
              <a:tr h="437291"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 Recursos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382.836.051.080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689086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3DEDA716-DA35-5A5B-C4CD-5B0815CCDAE8}"/>
              </a:ext>
            </a:extLst>
          </p:cNvPr>
          <p:cNvSpPr/>
          <p:nvPr/>
        </p:nvSpPr>
        <p:spPr>
          <a:xfrm>
            <a:off x="1676399" y="1897365"/>
            <a:ext cx="9331569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/>
              <a:t>A continuación, se relacionan los proyectos de inversión del Ministerio de Trabajo vigencia  2024 para cada uno de sus despachos: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2585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6281C6F2-9259-BD34-82CD-C67E4CB14A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238" y="-220663"/>
            <a:ext cx="509196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B8FB56-DD29-86A1-4567-CBBED7CABE6C}"/>
              </a:ext>
            </a:extLst>
          </p:cNvPr>
          <p:cNvSpPr txBox="1"/>
          <p:nvPr/>
        </p:nvSpPr>
        <p:spPr>
          <a:xfrm>
            <a:off x="4503420" y="2242377"/>
            <a:ext cx="4857750" cy="1666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37" name="AutoShape 14">
            <a:extLst>
              <a:ext uri="{FF2B5EF4-FFF2-40B4-BE49-F238E27FC236}">
                <a16:creationId xmlns:a16="http://schemas.microsoft.com/office/drawing/2014/main" id="{2F419ACD-4DA7-F19E-3CEA-93A5701A09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238" y="-220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8CF5C4EA-BC3C-4CC1-B5F6-39C27DC8909E}"/>
              </a:ext>
            </a:extLst>
          </p:cNvPr>
          <p:cNvSpPr txBox="1">
            <a:spLocks/>
          </p:cNvSpPr>
          <p:nvPr/>
        </p:nvSpPr>
        <p:spPr>
          <a:xfrm>
            <a:off x="2555631" y="263480"/>
            <a:ext cx="7380155" cy="639198"/>
          </a:xfrm>
          <a:prstGeom prst="rect">
            <a:avLst/>
          </a:prstGeom>
          <a:solidFill>
            <a:srgbClr val="4D122B"/>
          </a:solidFill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200" b="1" dirty="0">
                <a:solidFill>
                  <a:srgbClr val="FFC000"/>
                </a:solidFill>
              </a:rPr>
              <a:t>VICEMINISTERIO DE RELACIONES LABORALES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77AC2FF-2977-FD7F-8026-5E5CA1523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14211"/>
              </p:ext>
            </p:extLst>
          </p:nvPr>
        </p:nvGraphicFramePr>
        <p:xfrm>
          <a:off x="752105" y="1219200"/>
          <a:ext cx="10687790" cy="4898288"/>
        </p:xfrm>
        <a:graphic>
          <a:graphicData uri="http://schemas.openxmlformats.org/drawingml/2006/table">
            <a:tbl>
              <a:tblPr/>
              <a:tblGrid>
                <a:gridCol w="1051420">
                  <a:extLst>
                    <a:ext uri="{9D8B030D-6E8A-4147-A177-3AD203B41FA5}">
                      <a16:colId xmlns:a16="http://schemas.microsoft.com/office/drawing/2014/main" val="2029083122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1940362251"/>
                    </a:ext>
                  </a:extLst>
                </a:gridCol>
                <a:gridCol w="3559745">
                  <a:extLst>
                    <a:ext uri="{9D8B030D-6E8A-4147-A177-3AD203B41FA5}">
                      <a16:colId xmlns:a16="http://schemas.microsoft.com/office/drawing/2014/main" val="230452793"/>
                    </a:ext>
                  </a:extLst>
                </a:gridCol>
                <a:gridCol w="432396">
                  <a:extLst>
                    <a:ext uri="{9D8B030D-6E8A-4147-A177-3AD203B41FA5}">
                      <a16:colId xmlns:a16="http://schemas.microsoft.com/office/drawing/2014/main" val="306662229"/>
                    </a:ext>
                  </a:extLst>
                </a:gridCol>
                <a:gridCol w="420184">
                  <a:extLst>
                    <a:ext uri="{9D8B030D-6E8A-4147-A177-3AD203B41FA5}">
                      <a16:colId xmlns:a16="http://schemas.microsoft.com/office/drawing/2014/main" val="227375503"/>
                    </a:ext>
                  </a:extLst>
                </a:gridCol>
                <a:gridCol w="1018699">
                  <a:extLst>
                    <a:ext uri="{9D8B030D-6E8A-4147-A177-3AD203B41FA5}">
                      <a16:colId xmlns:a16="http://schemas.microsoft.com/office/drawing/2014/main" val="859764996"/>
                    </a:ext>
                  </a:extLst>
                </a:gridCol>
                <a:gridCol w="2061827">
                  <a:extLst>
                    <a:ext uri="{9D8B030D-6E8A-4147-A177-3AD203B41FA5}">
                      <a16:colId xmlns:a16="http://schemas.microsoft.com/office/drawing/2014/main" val="3743257313"/>
                    </a:ext>
                  </a:extLst>
                </a:gridCol>
                <a:gridCol w="596073">
                  <a:extLst>
                    <a:ext uri="{9D8B030D-6E8A-4147-A177-3AD203B41FA5}">
                      <a16:colId xmlns:a16="http://schemas.microsoft.com/office/drawing/2014/main" val="308142360"/>
                    </a:ext>
                  </a:extLst>
                </a:gridCol>
              </a:tblGrid>
              <a:tr h="3555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BPIN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 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Proyecto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Inicio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Asignado 2024 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Vigencia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98890"/>
                  </a:ext>
                </a:extLst>
              </a:tr>
              <a:tr h="18143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2018011000101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Derechos Fundamentales del Trabajo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diálogo social y la concertación a nivel nacional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1.200.000.000 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Eventos realizados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26400"/>
                  </a:ext>
                </a:extLst>
              </a:tr>
              <a:tr h="1814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asistidas técnicamente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4.500 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510535"/>
                  </a:ext>
                </a:extLst>
              </a:tr>
              <a:tr h="2268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2018011000103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Derechos Fundamentales del Trabajo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Divulgación de los derechos fundamentales del trabajo en la aplicación del trabajo decente en el territorio a nivel nacional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2.750.000.000 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Eventos realizados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644694"/>
                  </a:ext>
                </a:extLst>
              </a:tr>
              <a:tr h="2268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capacitadas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2.900 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906706"/>
                  </a:ext>
                </a:extLst>
              </a:tr>
              <a:tr h="21461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2018011000397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Derechos Fundamentales del Trabajo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Implementación de estrategias de formación para el trabajo y empleabilidad a víctimas del conflicto armado, nacional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19.149.606.428 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formadas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2.211 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980253"/>
                  </a:ext>
                </a:extLst>
              </a:tr>
              <a:tr h="2146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asistidas técnicamente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2.211 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270660"/>
                  </a:ext>
                </a:extLst>
              </a:tr>
              <a:tr h="18143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2018011000438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Derechos Fundamentales del Trabajo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las iniciativas de emprendimiento y empresarismo formal de las víctimas del conflicto armado nacional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19.140.691.476 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capacitadas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1.852 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707678"/>
                  </a:ext>
                </a:extLst>
              </a:tr>
              <a:tr h="1814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asistidas técnicamente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2.452 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860950"/>
                  </a:ext>
                </a:extLst>
              </a:tr>
              <a:tr h="1814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estratégicas generadas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310580"/>
                  </a:ext>
                </a:extLst>
              </a:tr>
              <a:tr h="18143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2018011000456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Derechos Fundamentales del Trabajo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la ruta de empleo y autoempleo a sujetos de reparación colectiva a nivel nacional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10.844.914.706 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asistidas técnicamente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308589"/>
                  </a:ext>
                </a:extLst>
              </a:tr>
              <a:tr h="1814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Asistencias técnicas realizadas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2.880 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605031"/>
                  </a:ext>
                </a:extLst>
              </a:tr>
              <a:tr h="1814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estratégicas generadas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637967"/>
                  </a:ext>
                </a:extLst>
              </a:tr>
              <a:tr h="1814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Planes de negocio ejecutados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314413"/>
                  </a:ext>
                </a:extLst>
              </a:tr>
              <a:tr h="18143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202300000000256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Derechos Fundamentales del Trabajo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 los mecanismos para el cierre de brechas en el acceso y permanencia de las mujeres en el mundo del trabajo.  Nacional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1.600.000.000 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Asistencias técnicas realizadas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81020"/>
                  </a:ext>
                </a:extLst>
              </a:tr>
              <a:tr h="35558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de lineamientos técnicos realizados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984272"/>
                  </a:ext>
                </a:extLst>
              </a:tr>
              <a:tr h="18143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202300000000029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Inspección Vigilancia y Control y Gestión Territorial 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mecanismos e instrumentos que permitan al Fondo FIVICOT financiar las iniciativas tendientes al fortalecimiento de la inspección, vigilancia y control del trabajo y la seguridad social a nivel  Nacional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3.262.219.455 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financiadas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251910"/>
                  </a:ext>
                </a:extLst>
              </a:tr>
              <a:tr h="5224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evaluadas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419437"/>
                  </a:ext>
                </a:extLst>
              </a:tr>
              <a:tr h="18143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202300000000030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Inspección Vigilancia y Control y Gestión Territorial 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Modernización de la Inspección, Vigilancia y Control del Trabajo y la Seguridad Social a nivel  Nacional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8.000.000.000 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Empresas inspeccionadas 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12.000 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793240"/>
                  </a:ext>
                </a:extLst>
              </a:tr>
              <a:tr h="1814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Asistencias técnicas realizadas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2.180 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679743"/>
                  </a:ext>
                </a:extLst>
              </a:tr>
              <a:tr h="1814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Reportes realizados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6378" marR="6378" marT="63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345388"/>
                  </a:ext>
                </a:extLst>
              </a:tr>
              <a:tr h="241597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Recursos 2024 VEP </a:t>
                      </a:r>
                    </a:p>
                  </a:txBody>
                  <a:tcPr marL="6378" marR="6378" marT="6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65.947.432.065 </a:t>
                      </a: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78" marR="6378" marT="63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78" marR="6378" marT="63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944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193140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6281C6F2-9259-BD34-82CD-C67E4CB14A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238" y="-220663"/>
            <a:ext cx="509196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7" name="AutoShape 14">
            <a:extLst>
              <a:ext uri="{FF2B5EF4-FFF2-40B4-BE49-F238E27FC236}">
                <a16:creationId xmlns:a16="http://schemas.microsoft.com/office/drawing/2014/main" id="{2F419ACD-4DA7-F19E-3CEA-93A5701A09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238" y="-220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5B51DA70-4DC4-BF14-8E79-B57B204CCB72}"/>
              </a:ext>
            </a:extLst>
          </p:cNvPr>
          <p:cNvSpPr txBox="1">
            <a:spLocks/>
          </p:cNvSpPr>
          <p:nvPr/>
        </p:nvSpPr>
        <p:spPr>
          <a:xfrm>
            <a:off x="2532184" y="357264"/>
            <a:ext cx="7380155" cy="521966"/>
          </a:xfrm>
          <a:prstGeom prst="rect">
            <a:avLst/>
          </a:prstGeom>
          <a:solidFill>
            <a:srgbClr val="4D122B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200" b="1" dirty="0">
                <a:solidFill>
                  <a:srgbClr val="FFC000"/>
                </a:solidFill>
              </a:rPr>
              <a:t>VICEMINISTERIO DE EMPLEO Y PENSIONES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BFC03E8-45B8-8796-9511-F92A8DBE3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64836"/>
              </p:ext>
            </p:extLst>
          </p:nvPr>
        </p:nvGraphicFramePr>
        <p:xfrm>
          <a:off x="890954" y="1152356"/>
          <a:ext cx="10524629" cy="4965810"/>
        </p:xfrm>
        <a:graphic>
          <a:graphicData uri="http://schemas.openxmlformats.org/drawingml/2006/table">
            <a:tbl>
              <a:tblPr/>
              <a:tblGrid>
                <a:gridCol w="1064108">
                  <a:extLst>
                    <a:ext uri="{9D8B030D-6E8A-4147-A177-3AD203B41FA5}">
                      <a16:colId xmlns:a16="http://schemas.microsoft.com/office/drawing/2014/main" val="4012091718"/>
                    </a:ext>
                  </a:extLst>
                </a:gridCol>
                <a:gridCol w="1805354">
                  <a:extLst>
                    <a:ext uri="{9D8B030D-6E8A-4147-A177-3AD203B41FA5}">
                      <a16:colId xmlns:a16="http://schemas.microsoft.com/office/drawing/2014/main" val="2612056427"/>
                    </a:ext>
                  </a:extLst>
                </a:gridCol>
                <a:gridCol w="3132753">
                  <a:extLst>
                    <a:ext uri="{9D8B030D-6E8A-4147-A177-3AD203B41FA5}">
                      <a16:colId xmlns:a16="http://schemas.microsoft.com/office/drawing/2014/main" val="2761334309"/>
                    </a:ext>
                  </a:extLst>
                </a:gridCol>
                <a:gridCol w="612964">
                  <a:extLst>
                    <a:ext uri="{9D8B030D-6E8A-4147-A177-3AD203B41FA5}">
                      <a16:colId xmlns:a16="http://schemas.microsoft.com/office/drawing/2014/main" val="215420425"/>
                    </a:ext>
                  </a:extLst>
                </a:gridCol>
                <a:gridCol w="400970">
                  <a:extLst>
                    <a:ext uri="{9D8B030D-6E8A-4147-A177-3AD203B41FA5}">
                      <a16:colId xmlns:a16="http://schemas.microsoft.com/office/drawing/2014/main" val="3841074066"/>
                    </a:ext>
                  </a:extLst>
                </a:gridCol>
                <a:gridCol w="972117">
                  <a:extLst>
                    <a:ext uri="{9D8B030D-6E8A-4147-A177-3AD203B41FA5}">
                      <a16:colId xmlns:a16="http://schemas.microsoft.com/office/drawing/2014/main" val="1881643830"/>
                    </a:ext>
                  </a:extLst>
                </a:gridCol>
                <a:gridCol w="1967547">
                  <a:extLst>
                    <a:ext uri="{9D8B030D-6E8A-4147-A177-3AD203B41FA5}">
                      <a16:colId xmlns:a16="http://schemas.microsoft.com/office/drawing/2014/main" val="33215078"/>
                    </a:ext>
                  </a:extLst>
                </a:gridCol>
                <a:gridCol w="568816">
                  <a:extLst>
                    <a:ext uri="{9D8B030D-6E8A-4147-A177-3AD203B41FA5}">
                      <a16:colId xmlns:a16="http://schemas.microsoft.com/office/drawing/2014/main" val="1480156016"/>
                    </a:ext>
                  </a:extLst>
                </a:gridCol>
              </a:tblGrid>
              <a:tr h="1948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BPIN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Proyecto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Inicio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Asignado 2024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Vigencia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225937"/>
                  </a:ext>
                </a:extLst>
              </a:tr>
              <a:tr h="2076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2017011000432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Pensiones y Otras Prestaciones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Implementación Fondo de Solidaridad Pensional Subcuenta de Solidaridad nacional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249.926.746.915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del Programa de Aporte a la Pensión Entregados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1.792.260 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452134"/>
                  </a:ext>
                </a:extLst>
              </a:tr>
              <a:tr h="47963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2020011000235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Pensiones y Otras Prestaciones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implantación de un subsidio económico en dinero para la protección en la vejez de exmadres comunitarias y exmadres que no pudieron acceder a una pensión o bep.  Nacional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12.394.253.085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Entregados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148.400 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90177"/>
                  </a:ext>
                </a:extLst>
              </a:tr>
              <a:tr h="1948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2020011000252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Pensiones y Otras Prestaciones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los mecanismos que promueven el acceso a los Sistemas de Proteccion a la Vejez   Nacional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850.000.000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de información implementados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068941"/>
                  </a:ext>
                </a:extLst>
              </a:tr>
              <a:tr h="1038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normativos realizados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0882"/>
                  </a:ext>
                </a:extLst>
              </a:tr>
              <a:tr h="19482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202300000000077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Generación y Protección del Empleo y Subsidio Familiar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los mecanismos de apropiación y aprovechamiento de las herramientas de información del mercado de trabajo   Nacional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1.200.000.000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de investigación realizados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966887"/>
                  </a:ext>
                </a:extLst>
              </a:tr>
              <a:tr h="2076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de lineamientos técnicos realizados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491443"/>
                  </a:ext>
                </a:extLst>
              </a:tr>
              <a:tr h="1186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Reportes realizados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271849"/>
                  </a:ext>
                </a:extLst>
              </a:tr>
              <a:tr h="10878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202300000000078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Generación y Protección del Empleo y Subsidio Familiar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del acceso a la formalización laboral y la protección del empleo en el territorio  Nacional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2.500.000.000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Estrategias realizadas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563868"/>
                  </a:ext>
                </a:extLst>
              </a:tr>
              <a:tr h="2126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de lineamientos técnicos realizados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347680"/>
                  </a:ext>
                </a:extLst>
              </a:tr>
              <a:tr h="20767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202300000000111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Generación y Protección del Empleo y Subsidio Familiar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 a las estrategias que permitan el acceso de la población a las políticas de empleo en el territorio nacional.  Nacional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1.100.000.000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Estrategias de protección al cesante realizadas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200908"/>
                  </a:ext>
                </a:extLst>
              </a:tr>
              <a:tr h="2076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de lineamientos técnicos realizados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681749"/>
                  </a:ext>
                </a:extLst>
              </a:tr>
              <a:tr h="1186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Estrategias realizadas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5339"/>
                  </a:ext>
                </a:extLst>
              </a:tr>
              <a:tr h="23734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202300000000112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Generación y Protección del Empleo y Subsidio Familiar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técnico del Sistema de Subsidio Familiar en Colombia  Nacional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500.000.000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de lineamientos técnicos realizados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056379"/>
                  </a:ext>
                </a:extLst>
              </a:tr>
              <a:tr h="22251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de lineamientos técnicos realizados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233157"/>
                  </a:ext>
                </a:extLst>
              </a:tr>
              <a:tr h="12856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202300000000113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Generación y Protección del Empleo y Subsidio Familiar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las capacidades territoriales para el desarrollo de políticas públicas de trabajo digno y decente  Nacional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1.000.000.000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Asistencias técnicas realizadas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869853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de lineamientos técnicos realizados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371917"/>
                  </a:ext>
                </a:extLst>
              </a:tr>
              <a:tr h="1285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Estrategias realizadas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4945" marR="4945" marT="4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6025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743602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6281C6F2-9259-BD34-82CD-C67E4CB14A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238" y="-220663"/>
            <a:ext cx="509196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B8FB56-DD29-86A1-4567-CBBED7CABE6C}"/>
              </a:ext>
            </a:extLst>
          </p:cNvPr>
          <p:cNvSpPr txBox="1"/>
          <p:nvPr/>
        </p:nvSpPr>
        <p:spPr>
          <a:xfrm>
            <a:off x="4503420" y="2242377"/>
            <a:ext cx="4857750" cy="1666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37" name="AutoShape 14">
            <a:extLst>
              <a:ext uri="{FF2B5EF4-FFF2-40B4-BE49-F238E27FC236}">
                <a16:creationId xmlns:a16="http://schemas.microsoft.com/office/drawing/2014/main" id="{2F419ACD-4DA7-F19E-3CEA-93A5701A09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238" y="-220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8CF5C4EA-BC3C-4CC1-B5F6-39C27DC8909E}"/>
              </a:ext>
            </a:extLst>
          </p:cNvPr>
          <p:cNvSpPr txBox="1">
            <a:spLocks/>
          </p:cNvSpPr>
          <p:nvPr/>
        </p:nvSpPr>
        <p:spPr>
          <a:xfrm>
            <a:off x="2508738" y="263480"/>
            <a:ext cx="7427048" cy="639198"/>
          </a:xfrm>
          <a:prstGeom prst="rect">
            <a:avLst/>
          </a:prstGeom>
          <a:solidFill>
            <a:srgbClr val="4D122B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200" b="1" dirty="0">
                <a:solidFill>
                  <a:srgbClr val="FFC000"/>
                </a:solidFill>
              </a:rPr>
              <a:t>VICEMINISTERIO DE EMPLEO Y PENSIONES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82CF00-C11D-9D4D-624F-DBA9172E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38024"/>
              </p:ext>
            </p:extLst>
          </p:nvPr>
        </p:nvGraphicFramePr>
        <p:xfrm>
          <a:off x="786792" y="1082020"/>
          <a:ext cx="10618415" cy="5017995"/>
        </p:xfrm>
        <a:graphic>
          <a:graphicData uri="http://schemas.openxmlformats.org/drawingml/2006/table">
            <a:tbl>
              <a:tblPr/>
              <a:tblGrid>
                <a:gridCol w="1311705">
                  <a:extLst>
                    <a:ext uri="{9D8B030D-6E8A-4147-A177-3AD203B41FA5}">
                      <a16:colId xmlns:a16="http://schemas.microsoft.com/office/drawing/2014/main" val="3845878885"/>
                    </a:ext>
                  </a:extLst>
                </a:gridCol>
                <a:gridCol w="1279474">
                  <a:extLst>
                    <a:ext uri="{9D8B030D-6E8A-4147-A177-3AD203B41FA5}">
                      <a16:colId xmlns:a16="http://schemas.microsoft.com/office/drawing/2014/main" val="1798872338"/>
                    </a:ext>
                  </a:extLst>
                </a:gridCol>
                <a:gridCol w="1696776">
                  <a:extLst>
                    <a:ext uri="{9D8B030D-6E8A-4147-A177-3AD203B41FA5}">
                      <a16:colId xmlns:a16="http://schemas.microsoft.com/office/drawing/2014/main" val="118123258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60111239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754719531"/>
                    </a:ext>
                  </a:extLst>
                </a:gridCol>
                <a:gridCol w="961292">
                  <a:extLst>
                    <a:ext uri="{9D8B030D-6E8A-4147-A177-3AD203B41FA5}">
                      <a16:colId xmlns:a16="http://schemas.microsoft.com/office/drawing/2014/main" val="2798482553"/>
                    </a:ext>
                  </a:extLst>
                </a:gridCol>
                <a:gridCol w="3352410">
                  <a:extLst>
                    <a:ext uri="{9D8B030D-6E8A-4147-A177-3AD203B41FA5}">
                      <a16:colId xmlns:a16="http://schemas.microsoft.com/office/drawing/2014/main" val="3616260535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1314388755"/>
                    </a:ext>
                  </a:extLst>
                </a:gridCol>
              </a:tblGrid>
              <a:tr h="2165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BPIN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 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Proyecto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Inicio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Asignado 2024 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Vigencia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77444"/>
                  </a:ext>
                </a:extLst>
              </a:tr>
              <a:tr h="117226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202300000000252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Direccion de Movilidad y Formación para el Trabajo 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mecanismos para mejorar la movilidad funcional y geográfica de los trabajadores  Nacional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2.100.000.000 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Estrategias realizadas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466751"/>
                  </a:ext>
                </a:extLst>
              </a:tr>
              <a:tr h="3221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Acciones de aseguramiento de calidad de la formación para el trabajo realizadas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135871"/>
                  </a:ext>
                </a:extLst>
              </a:tr>
              <a:tr h="1172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Reportes realizados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836600"/>
                  </a:ext>
                </a:extLst>
              </a:tr>
              <a:tr h="1172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Estrategias realizadas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910039"/>
                  </a:ext>
                </a:extLst>
              </a:tr>
              <a:tr h="3221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Herramientas de información para la gestión migratoria laboral implementadas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166051"/>
                  </a:ext>
                </a:extLst>
              </a:tr>
              <a:tr h="131936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2020011000008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Generación y Protección del Empleo y Subsidio Familiar 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Políticas de Empleo y de Formación para el Trabajo 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34.580.788.770 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Estrategias implementadas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984377"/>
                  </a:ext>
                </a:extLst>
              </a:tr>
              <a:tr h="3408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que adoptan las herramientas para el aseguramiento de calidad de la formación para el trabajo.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599027"/>
                  </a:ext>
                </a:extLst>
              </a:tr>
              <a:tr h="2165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certificadas en competencias laborales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709866"/>
                  </a:ext>
                </a:extLst>
              </a:tr>
              <a:tr h="2289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con reconocimiento de aprendizajes previos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877181"/>
                  </a:ext>
                </a:extLst>
              </a:tr>
              <a:tr h="2289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formación para el trabajo implementados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578410"/>
                  </a:ext>
                </a:extLst>
              </a:tr>
              <a:tr h="3408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Beneficiarios de las iniciativas de formación para el trabajo en regiones priorizadas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31000"/>
                  </a:ext>
                </a:extLst>
              </a:tr>
              <a:tr h="2289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Prestadores del Servicio Público de Empleo fortalecidos técnicamente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633724"/>
                  </a:ext>
                </a:extLst>
              </a:tr>
              <a:tr h="2271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Prestadores autorizados del Servicio Público de Empleo que implementan servicios de orientación laboral y ocupacional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890620"/>
                  </a:ext>
                </a:extLst>
              </a:tr>
              <a:tr h="2165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de información implementados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529038"/>
                  </a:ext>
                </a:extLst>
              </a:tr>
              <a:tr h="2363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Nacional de Cualificaciones implementado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030427"/>
                  </a:ext>
                </a:extLst>
              </a:tr>
              <a:tr h="2363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del Servicio Público de Empleo implementado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467498"/>
                  </a:ext>
                </a:extLst>
              </a:tr>
              <a:tr h="22922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de gestión del empleo para la productividad implementado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</a:t>
                      </a:r>
                    </a:p>
                  </a:txBody>
                  <a:tcPr marL="5249" marR="5249" marT="5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1744"/>
                  </a:ext>
                </a:extLst>
              </a:tr>
              <a:tr h="216595">
                <a:tc gridSpan="5">
                  <a:txBody>
                    <a:bodyPr/>
                    <a:lstStyle/>
                    <a:p>
                      <a:pPr algn="r" fontAlgn="ctr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Recursos 2024 RL  </a:t>
                      </a:r>
                    </a:p>
                  </a:txBody>
                  <a:tcPr marL="5249" marR="5249" marT="5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306.151.788.770 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5992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24140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6281C6F2-9259-BD34-82CD-C67E4CB14A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238" y="-220663"/>
            <a:ext cx="509196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7" name="AutoShape 14">
            <a:extLst>
              <a:ext uri="{FF2B5EF4-FFF2-40B4-BE49-F238E27FC236}">
                <a16:creationId xmlns:a16="http://schemas.microsoft.com/office/drawing/2014/main" id="{2F419ACD-4DA7-F19E-3CEA-93A5701A09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238" y="-220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42728593-6829-EA72-EFA8-25490BCA2ED0}"/>
              </a:ext>
            </a:extLst>
          </p:cNvPr>
          <p:cNvSpPr txBox="1">
            <a:spLocks/>
          </p:cNvSpPr>
          <p:nvPr/>
        </p:nvSpPr>
        <p:spPr>
          <a:xfrm>
            <a:off x="2382476" y="334268"/>
            <a:ext cx="7427048" cy="370249"/>
          </a:xfrm>
          <a:prstGeom prst="rect">
            <a:avLst/>
          </a:prstGeom>
          <a:solidFill>
            <a:srgbClr val="4D122B"/>
          </a:solidFill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200" b="1" dirty="0">
                <a:solidFill>
                  <a:srgbClr val="FFC000"/>
                </a:solidFill>
              </a:rPr>
              <a:t>GESTIÓN GENERAL  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3DE3FFE2-FC4E-7613-2FC1-103806724274}"/>
              </a:ext>
            </a:extLst>
          </p:cNvPr>
          <p:cNvSpPr txBox="1">
            <a:spLocks/>
          </p:cNvSpPr>
          <p:nvPr/>
        </p:nvSpPr>
        <p:spPr>
          <a:xfrm>
            <a:off x="2382476" y="4181952"/>
            <a:ext cx="7427048" cy="436939"/>
          </a:xfrm>
          <a:prstGeom prst="rect">
            <a:avLst/>
          </a:prstGeom>
          <a:solidFill>
            <a:srgbClr val="4D122B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200" b="1" dirty="0">
                <a:solidFill>
                  <a:srgbClr val="FFC000"/>
                </a:solidFill>
              </a:rPr>
              <a:t>SECRETARIA GENERAL  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0437077-33F3-6348-A5A5-73173675C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6142"/>
              </p:ext>
            </p:extLst>
          </p:nvPr>
        </p:nvGraphicFramePr>
        <p:xfrm>
          <a:off x="685800" y="907110"/>
          <a:ext cx="10474570" cy="3072251"/>
        </p:xfrm>
        <a:graphic>
          <a:graphicData uri="http://schemas.openxmlformats.org/drawingml/2006/table">
            <a:tbl>
              <a:tblPr/>
              <a:tblGrid>
                <a:gridCol w="1248508">
                  <a:extLst>
                    <a:ext uri="{9D8B030D-6E8A-4147-A177-3AD203B41FA5}">
                      <a16:colId xmlns:a16="http://schemas.microsoft.com/office/drawing/2014/main" val="933250175"/>
                    </a:ext>
                  </a:extLst>
                </a:gridCol>
                <a:gridCol w="1242646">
                  <a:extLst>
                    <a:ext uri="{9D8B030D-6E8A-4147-A177-3AD203B41FA5}">
                      <a16:colId xmlns:a16="http://schemas.microsoft.com/office/drawing/2014/main" val="324222163"/>
                    </a:ext>
                  </a:extLst>
                </a:gridCol>
                <a:gridCol w="2004646">
                  <a:extLst>
                    <a:ext uri="{9D8B030D-6E8A-4147-A177-3AD203B41FA5}">
                      <a16:colId xmlns:a16="http://schemas.microsoft.com/office/drawing/2014/main" val="2984816842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45588824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31179124"/>
                    </a:ext>
                  </a:extLst>
                </a:gridCol>
                <a:gridCol w="1019907">
                  <a:extLst>
                    <a:ext uri="{9D8B030D-6E8A-4147-A177-3AD203B41FA5}">
                      <a16:colId xmlns:a16="http://schemas.microsoft.com/office/drawing/2014/main" val="1231428309"/>
                    </a:ext>
                  </a:extLst>
                </a:gridCol>
                <a:gridCol w="2570524">
                  <a:extLst>
                    <a:ext uri="{9D8B030D-6E8A-4147-A177-3AD203B41FA5}">
                      <a16:colId xmlns:a16="http://schemas.microsoft.com/office/drawing/2014/main" val="3188741986"/>
                    </a:ext>
                  </a:extLst>
                </a:gridCol>
                <a:gridCol w="922954">
                  <a:extLst>
                    <a:ext uri="{9D8B030D-6E8A-4147-A177-3AD203B41FA5}">
                      <a16:colId xmlns:a16="http://schemas.microsoft.com/office/drawing/2014/main" val="4036225913"/>
                    </a:ext>
                  </a:extLst>
                </a:gridCol>
              </a:tblGrid>
              <a:tr h="1486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BPIN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Proyecto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Inicio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Asignado 2024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Vigencia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02138"/>
                  </a:ext>
                </a:extLst>
              </a:tr>
              <a:tr h="14861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202300000000051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Jurídica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los instrumentos para la gestión jurídica del Ministerio.  Nacional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756.830.245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implementado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910778"/>
                  </a:ext>
                </a:extLst>
              </a:tr>
              <a:tr h="1486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actualizado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821260"/>
                  </a:ext>
                </a:extLst>
              </a:tr>
              <a:tr h="1486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implementado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98887"/>
                  </a:ext>
                </a:extLst>
              </a:tr>
              <a:tr h="27429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202300000000052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de Planeación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 de estrategias para el fortalecimiento institucional y del sistema de gestión  Nacional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830.000.000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de lineamientos técnicos realizados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783598"/>
                  </a:ext>
                </a:extLst>
              </a:tr>
              <a:tr h="1486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implementado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353392"/>
                  </a:ext>
                </a:extLst>
              </a:tr>
              <a:tr h="1486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Metodologías aplicadas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638494"/>
                  </a:ext>
                </a:extLst>
              </a:tr>
              <a:tr h="2972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capacidad en la prestación de servicios de tecnología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083298"/>
                  </a:ext>
                </a:extLst>
              </a:tr>
              <a:tr h="1406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metodológicos realizados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477897"/>
                  </a:ext>
                </a:extLst>
              </a:tr>
              <a:tr h="14906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202300000000053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Cooepración Internacional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gestión para la oferta de cooperación nacional e internacional en materia laboral  Nacional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650.000.000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de lineamientos técnicos realizados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440860"/>
                  </a:ext>
                </a:extLst>
              </a:tr>
              <a:tr h="1840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Asistencias técnicas realizadas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608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Acciones de Seguimiento desarrolladas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854753"/>
                  </a:ext>
                </a:extLst>
              </a:tr>
              <a:tr h="1409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202300000000054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TIC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tecnológico del Ministerio del Trabajo a nivel  Nacional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2.000.000.000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de información implementados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9120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de lineamientos técnicos realizados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172562"/>
                  </a:ext>
                </a:extLst>
              </a:tr>
              <a:tr h="278836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Recursos 2024 GG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4.236.830.245 </a:t>
                      </a:r>
                    </a:p>
                  </a:txBody>
                  <a:tcPr marL="8072" marR="8072" marT="8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2" marR="8072" marT="80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2" marR="8072" marT="80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6753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0813287-02E9-6D4D-F645-54C8D36F0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25892"/>
              </p:ext>
            </p:extLst>
          </p:nvPr>
        </p:nvGraphicFramePr>
        <p:xfrm>
          <a:off x="674076" y="4836369"/>
          <a:ext cx="10439401" cy="1610520"/>
        </p:xfrm>
        <a:graphic>
          <a:graphicData uri="http://schemas.openxmlformats.org/drawingml/2006/table">
            <a:tbl>
              <a:tblPr/>
              <a:tblGrid>
                <a:gridCol w="1273556">
                  <a:extLst>
                    <a:ext uri="{9D8B030D-6E8A-4147-A177-3AD203B41FA5}">
                      <a16:colId xmlns:a16="http://schemas.microsoft.com/office/drawing/2014/main" val="1346584256"/>
                    </a:ext>
                  </a:extLst>
                </a:gridCol>
                <a:gridCol w="1219742">
                  <a:extLst>
                    <a:ext uri="{9D8B030D-6E8A-4147-A177-3AD203B41FA5}">
                      <a16:colId xmlns:a16="http://schemas.microsoft.com/office/drawing/2014/main" val="1409187493"/>
                    </a:ext>
                  </a:extLst>
                </a:gridCol>
                <a:gridCol w="2014226">
                  <a:extLst>
                    <a:ext uri="{9D8B030D-6E8A-4147-A177-3AD203B41FA5}">
                      <a16:colId xmlns:a16="http://schemas.microsoft.com/office/drawing/2014/main" val="1032389389"/>
                    </a:ext>
                  </a:extLst>
                </a:gridCol>
                <a:gridCol w="843801">
                  <a:extLst>
                    <a:ext uri="{9D8B030D-6E8A-4147-A177-3AD203B41FA5}">
                      <a16:colId xmlns:a16="http://schemas.microsoft.com/office/drawing/2014/main" val="2628538518"/>
                    </a:ext>
                  </a:extLst>
                </a:gridCol>
                <a:gridCol w="705537">
                  <a:extLst>
                    <a:ext uri="{9D8B030D-6E8A-4147-A177-3AD203B41FA5}">
                      <a16:colId xmlns:a16="http://schemas.microsoft.com/office/drawing/2014/main" val="472514595"/>
                    </a:ext>
                  </a:extLst>
                </a:gridCol>
                <a:gridCol w="1006293">
                  <a:extLst>
                    <a:ext uri="{9D8B030D-6E8A-4147-A177-3AD203B41FA5}">
                      <a16:colId xmlns:a16="http://schemas.microsoft.com/office/drawing/2014/main" val="4049177123"/>
                    </a:ext>
                  </a:extLst>
                </a:gridCol>
                <a:gridCol w="2488461">
                  <a:extLst>
                    <a:ext uri="{9D8B030D-6E8A-4147-A177-3AD203B41FA5}">
                      <a16:colId xmlns:a16="http://schemas.microsoft.com/office/drawing/2014/main" val="2508364238"/>
                    </a:ext>
                  </a:extLst>
                </a:gridCol>
                <a:gridCol w="887785">
                  <a:extLst>
                    <a:ext uri="{9D8B030D-6E8A-4147-A177-3AD203B41FA5}">
                      <a16:colId xmlns:a16="http://schemas.microsoft.com/office/drawing/2014/main" val="1348437674"/>
                    </a:ext>
                  </a:extLst>
                </a:gridCol>
              </a:tblGrid>
              <a:tr h="1277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BPIN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Proyecto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Inicio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Asignado 2024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Vigencia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70034"/>
                  </a:ext>
                </a:extLst>
              </a:tr>
              <a:tr h="12777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2018011000683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Administrativa y Financiera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integral, administrativa  e institucional del Ministerio del Trabajo a nivel  nacional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6.500.000.000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Sedes adecuadas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93518"/>
                  </a:ext>
                </a:extLst>
              </a:tr>
              <a:tr h="1277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Sedes mantenidas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265244"/>
                  </a:ext>
                </a:extLst>
              </a:tr>
              <a:tr h="1277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de información actualizados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463849"/>
                  </a:ext>
                </a:extLst>
              </a:tr>
              <a:tr h="1229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capacitadas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1.107 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454988"/>
                  </a:ext>
                </a:extLst>
              </a:tr>
              <a:tr h="2555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documental implementado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050908"/>
                  </a:ext>
                </a:extLst>
              </a:tr>
              <a:tr h="2358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Documentos custodiados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78.327.440.400 </a:t>
                      </a:r>
                    </a:p>
                  </a:txBody>
                  <a:tcPr marL="8072" marR="8072" marT="8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261909"/>
                  </a:ext>
                </a:extLst>
              </a:tr>
              <a:tr h="239734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Recursos 2024 SG </a:t>
                      </a:r>
                    </a:p>
                  </a:txBody>
                  <a:tcPr marL="8072" marR="8072" marT="8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6.500.000.000 </a:t>
                      </a:r>
                    </a:p>
                  </a:txBody>
                  <a:tcPr marL="8072" marR="8072" marT="80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2" marR="8072" marT="80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2" marR="8072" marT="80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1246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270865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4403</TotalTime>
  <Words>1252</Words>
  <Application>Microsoft Office PowerPoint</Application>
  <PresentationFormat>Panorámica</PresentationFormat>
  <Paragraphs>388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</vt:lpstr>
      <vt:lpstr>Josefin Sans</vt:lpstr>
      <vt:lpstr>Open Sans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Esmeralda Rodriguez Gutierrez</cp:lastModifiedBy>
  <cp:revision>47</cp:revision>
  <dcterms:created xsi:type="dcterms:W3CDTF">2023-05-08T00:34:42Z</dcterms:created>
  <dcterms:modified xsi:type="dcterms:W3CDTF">2024-01-29T18:46:15Z</dcterms:modified>
</cp:coreProperties>
</file>