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4045" r:id="rId4"/>
    <p:sldId id="4043" r:id="rId5"/>
    <p:sldId id="4046" r:id="rId6"/>
  </p:sldIdLst>
  <p:sldSz cx="7562850" cy="3602038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174F39"/>
    <a:srgbClr val="660033"/>
    <a:srgbClr val="D56509"/>
    <a:srgbClr val="005200"/>
    <a:srgbClr val="8DB19E"/>
    <a:srgbClr val="008000"/>
    <a:srgbClr val="339933"/>
    <a:srgbClr val="800080"/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364" autoAdjust="0"/>
  </p:normalViewPr>
  <p:slideViewPr>
    <p:cSldViewPr snapToGrid="0" snapToObjects="1">
      <p:cViewPr varScale="1">
        <p:scale>
          <a:sx n="133" d="100"/>
          <a:sy n="133" d="100"/>
        </p:scale>
        <p:origin x="180" y="114"/>
      </p:cViewPr>
      <p:guideLst>
        <p:guide orient="horz" pos="1136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pao\Downloads\Control%20eventos%20junio%20-%20julio%202022%20(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pao\Downloads\Control%20eventos%20junio%20-%20julio%202022%20(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pao\Downloads\Control%20eventos%20junio%20-%20julio%202022%20(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1422020984226E-2"/>
          <c:y val="4.3689637681796484E-2"/>
          <c:w val="0.92736089442293379"/>
          <c:h val="0.837927115899091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AB-4402-8185-7F09C923B2ED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AB-4402-8185-7F09C923B2E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AB-4402-8185-7F09C923B2ED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AB-4402-8185-7F09C923B2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Hoja3!$D$2:$D$7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Hoja3!$E$2:$E$7</c:f>
              <c:numCache>
                <c:formatCode>_-* #,##0_-;\-* #,##0_-;_-* "-"??_-;_-@_-</c:formatCode>
                <c:ptCount val="6"/>
                <c:pt idx="0">
                  <c:v>1955</c:v>
                </c:pt>
                <c:pt idx="1">
                  <c:v>31214</c:v>
                </c:pt>
                <c:pt idx="2">
                  <c:v>310249</c:v>
                </c:pt>
                <c:pt idx="3">
                  <c:v>7264</c:v>
                </c:pt>
                <c:pt idx="4">
                  <c:v>173915</c:v>
                </c:pt>
                <c:pt idx="5">
                  <c:v>4179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AB-4402-8185-7F09C923B2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9428896"/>
        <c:axId val="1659430560"/>
      </c:barChart>
      <c:catAx>
        <c:axId val="165942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CO"/>
          </a:p>
        </c:txPr>
        <c:crossAx val="1659430560"/>
        <c:crosses val="autoZero"/>
        <c:auto val="1"/>
        <c:lblAlgn val="ctr"/>
        <c:lblOffset val="100"/>
        <c:noMultiLvlLbl val="0"/>
      </c:catAx>
      <c:valAx>
        <c:axId val="165943056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65942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CC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Hoja3!$D$19:$D$52</c:f>
              <c:strCache>
                <c:ptCount val="34"/>
                <c:pt idx="0">
                  <c:v>Cundinamarca</c:v>
                </c:pt>
                <c:pt idx="1">
                  <c:v>Antioquia</c:v>
                </c:pt>
                <c:pt idx="2">
                  <c:v>Valle del Cauca</c:v>
                </c:pt>
                <c:pt idx="3">
                  <c:v>Nariño</c:v>
                </c:pt>
                <c:pt idx="4">
                  <c:v>La Guajira</c:v>
                </c:pt>
                <c:pt idx="5">
                  <c:v>Santander</c:v>
                </c:pt>
                <c:pt idx="6">
                  <c:v>Atlántico</c:v>
                </c:pt>
                <c:pt idx="7">
                  <c:v>Córdoba</c:v>
                </c:pt>
                <c:pt idx="8">
                  <c:v>Bolívar</c:v>
                </c:pt>
                <c:pt idx="9">
                  <c:v>Norte de Santander</c:v>
                </c:pt>
                <c:pt idx="10">
                  <c:v>Cesar</c:v>
                </c:pt>
                <c:pt idx="11">
                  <c:v>Tolima</c:v>
                </c:pt>
                <c:pt idx="12">
                  <c:v>Magdalena</c:v>
                </c:pt>
                <c:pt idx="13">
                  <c:v>Boyacá</c:v>
                </c:pt>
                <c:pt idx="14">
                  <c:v>Cauca</c:v>
                </c:pt>
                <c:pt idx="15">
                  <c:v>Huila</c:v>
                </c:pt>
                <c:pt idx="16">
                  <c:v>Caldas</c:v>
                </c:pt>
                <c:pt idx="17">
                  <c:v>Meta</c:v>
                </c:pt>
                <c:pt idx="18">
                  <c:v>Risaralda</c:v>
                </c:pt>
                <c:pt idx="19">
                  <c:v>Sucre</c:v>
                </c:pt>
                <c:pt idx="20">
                  <c:v>Quindío</c:v>
                </c:pt>
                <c:pt idx="21">
                  <c:v>Chocó</c:v>
                </c:pt>
                <c:pt idx="22">
                  <c:v>Caquetá</c:v>
                </c:pt>
                <c:pt idx="23">
                  <c:v>Casanare</c:v>
                </c:pt>
                <c:pt idx="24">
                  <c:v>Arauca</c:v>
                </c:pt>
                <c:pt idx="25">
                  <c:v>Putumayo</c:v>
                </c:pt>
                <c:pt idx="26">
                  <c:v>Bogotá</c:v>
                </c:pt>
                <c:pt idx="27">
                  <c:v>Vichada</c:v>
                </c:pt>
                <c:pt idx="28">
                  <c:v>Guaviare</c:v>
                </c:pt>
                <c:pt idx="29">
                  <c:v>San Andrés</c:v>
                </c:pt>
                <c:pt idx="30">
                  <c:v>Amazonas</c:v>
                </c:pt>
                <c:pt idx="31">
                  <c:v>Guainía</c:v>
                </c:pt>
                <c:pt idx="32">
                  <c:v>Vaupés</c:v>
                </c:pt>
                <c:pt idx="33">
                  <c:v>Sucre </c:v>
                </c:pt>
              </c:strCache>
            </c:strRef>
          </c:cat>
          <c:val>
            <c:numRef>
              <c:f>Hoja3!$F$19:$F$52</c:f>
              <c:numCache>
                <c:formatCode>0.00%</c:formatCode>
                <c:ptCount val="34"/>
                <c:pt idx="0">
                  <c:v>0.17493418763332677</c:v>
                </c:pt>
                <c:pt idx="1">
                  <c:v>0.1072949604369336</c:v>
                </c:pt>
                <c:pt idx="2">
                  <c:v>9.8837693087432107E-2</c:v>
                </c:pt>
                <c:pt idx="3">
                  <c:v>6.8287895063316034E-2</c:v>
                </c:pt>
                <c:pt idx="4">
                  <c:v>5.0346460505015359E-2</c:v>
                </c:pt>
                <c:pt idx="5">
                  <c:v>4.864252537936669E-2</c:v>
                </c:pt>
                <c:pt idx="6">
                  <c:v>4.8483667942569253E-2</c:v>
                </c:pt>
                <c:pt idx="7">
                  <c:v>3.7454423044918833E-2</c:v>
                </c:pt>
                <c:pt idx="8">
                  <c:v>3.5521657563883383E-2</c:v>
                </c:pt>
                <c:pt idx="9">
                  <c:v>3.0738914020303494E-2</c:v>
                </c:pt>
                <c:pt idx="10">
                  <c:v>2.808561659379397E-2</c:v>
                </c:pt>
                <c:pt idx="11">
                  <c:v>2.6504606865667125E-2</c:v>
                </c:pt>
                <c:pt idx="12">
                  <c:v>2.6326837829250948E-2</c:v>
                </c:pt>
                <c:pt idx="13">
                  <c:v>2.568951692209934E-2</c:v>
                </c:pt>
                <c:pt idx="14">
                  <c:v>2.4925488297502157E-2</c:v>
                </c:pt>
                <c:pt idx="15">
                  <c:v>2.2018775436101486E-2</c:v>
                </c:pt>
                <c:pt idx="16">
                  <c:v>2.0952161217604431E-2</c:v>
                </c:pt>
                <c:pt idx="17">
                  <c:v>2.0630664024085813E-2</c:v>
                </c:pt>
                <c:pt idx="18">
                  <c:v>2.0218391152397236E-2</c:v>
                </c:pt>
                <c:pt idx="19">
                  <c:v>1.6390683389563822E-2</c:v>
                </c:pt>
                <c:pt idx="20">
                  <c:v>1.4694312903762653E-2</c:v>
                </c:pt>
                <c:pt idx="21">
                  <c:v>9.9701953190008616E-3</c:v>
                </c:pt>
                <c:pt idx="22">
                  <c:v>9.4557998093710762E-3</c:v>
                </c:pt>
                <c:pt idx="23">
                  <c:v>6.9916183790489734E-3</c:v>
                </c:pt>
                <c:pt idx="24">
                  <c:v>6.9386659001164953E-3</c:v>
                </c:pt>
                <c:pt idx="25">
                  <c:v>6.193548875138055E-3</c:v>
                </c:pt>
                <c:pt idx="26">
                  <c:v>4.1851369956276384E-3</c:v>
                </c:pt>
                <c:pt idx="27">
                  <c:v>2.3242355931434103E-3</c:v>
                </c:pt>
                <c:pt idx="28">
                  <c:v>2.1143168373753724E-3</c:v>
                </c:pt>
                <c:pt idx="29">
                  <c:v>2.0821671180235109E-3</c:v>
                </c:pt>
                <c:pt idx="30">
                  <c:v>1.2859887740744663E-3</c:v>
                </c:pt>
                <c:pt idx="31">
                  <c:v>7.3755238513094389E-4</c:v>
                </c:pt>
                <c:pt idx="32">
                  <c:v>6.619059866559753E-4</c:v>
                </c:pt>
                <c:pt idx="33">
                  <c:v>7.9428718398717033E-5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F-4AAA-9FD4-6CC5DE4294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0014160"/>
        <c:axId val="1724667024"/>
      </c:barChart>
      <c:catAx>
        <c:axId val="159001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24667024"/>
        <c:crosses val="autoZero"/>
        <c:auto val="1"/>
        <c:lblAlgn val="ctr"/>
        <c:lblOffset val="100"/>
        <c:noMultiLvlLbl val="0"/>
      </c:catAx>
      <c:valAx>
        <c:axId val="17246670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001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Hoja3!$D$56:$D$57</c:f>
              <c:strCache>
                <c:ptCount val="2"/>
                <c:pt idx="0">
                  <c:v>Sensibilización</c:v>
                </c:pt>
                <c:pt idx="1">
                  <c:v>Capacitación </c:v>
                </c:pt>
              </c:strCache>
            </c:strRef>
          </c:cat>
          <c:val>
            <c:numRef>
              <c:f>Hoja3!$F$56:$F$57</c:f>
              <c:numCache>
                <c:formatCode>0.00%</c:formatCode>
                <c:ptCount val="2"/>
                <c:pt idx="0">
                  <c:v>0.98666866387058116</c:v>
                </c:pt>
                <c:pt idx="1">
                  <c:v>1.3331336129418813E-2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6-4114-B890-C58BF97CDB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33176336"/>
        <c:axId val="1733176752"/>
      </c:barChart>
      <c:catAx>
        <c:axId val="173317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CO"/>
          </a:p>
        </c:txPr>
        <c:crossAx val="1733176752"/>
        <c:crosses val="autoZero"/>
        <c:auto val="1"/>
        <c:lblAlgn val="ctr"/>
        <c:lblOffset val="100"/>
        <c:noMultiLvlLbl val="0"/>
      </c:catAx>
      <c:valAx>
        <c:axId val="173317675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7331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A9773-F52C-4F58-9F11-FC225C90EF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5C6DDE9-813C-4A7B-A3DB-4C3A6486133A}">
      <dgm:prSet phldrT="[Texto]" custT="1"/>
      <dgm:spPr>
        <a:solidFill>
          <a:srgbClr val="174F39"/>
        </a:solidFill>
      </dgm:spPr>
      <dgm:t>
        <a:bodyPr/>
        <a:lstStyle/>
        <a:p>
          <a:r>
            <a:rPr lang="es-CO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Total </a:t>
          </a:r>
          <a:r>
            <a:rPr lang="es-CO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528.776</a:t>
          </a:r>
          <a:endParaRPr lang="es-CO" sz="2800" dirty="0">
            <a:latin typeface="Verdana" panose="020B060403050404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EBE3C07A-24C7-4F2A-9F0C-81BE5A0A66FB}" type="parTrans" cxnId="{7C5E35CC-4B9A-407F-8900-37EA27135CD5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C23E5914-C721-4F63-A51A-C64B8CD594FB}" type="sibTrans" cxnId="{7C5E35CC-4B9A-407F-8900-37EA27135CD5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42888C7-CA0E-45F4-89C7-2CE3071DFE45}">
      <dgm:prSet phldrT="[Texto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s-CO" dirty="0">
              <a:latin typeface="Arial Narrow" panose="020B0606020202030204" pitchFamily="34" charset="0"/>
              <a:cs typeface="Arial" panose="020B0604020202020204" pitchFamily="34" charset="0"/>
            </a:rPr>
            <a:t>Capacitados 521.776</a:t>
          </a:r>
        </a:p>
      </dgm:t>
    </dgm:pt>
    <dgm:pt modelId="{51167CF7-74A6-4C3E-B736-947E782D6EB8}" type="parTrans" cxnId="{27E5A140-1A75-4A87-B008-A173B81629DB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BCECB79-BC9A-4149-8BAC-3EBAD92EDD80}" type="sibTrans" cxnId="{27E5A140-1A75-4A87-B008-A173B81629DB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FC5C8AE8-2D7B-4A81-B7F8-FFEE7DB90E1E}">
      <dgm:prSet phldrT="[Texto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s-CO" dirty="0">
              <a:latin typeface="Arial Narrow" panose="020B0606020202030204" pitchFamily="34" charset="0"/>
              <a:cs typeface="Arial" panose="020B0604020202020204" pitchFamily="34" charset="0"/>
            </a:rPr>
            <a:t>Sensibilizados 7.000</a:t>
          </a:r>
        </a:p>
      </dgm:t>
    </dgm:pt>
    <dgm:pt modelId="{553E10A0-3525-43E1-B20E-A1B0AABC1741}" type="parTrans" cxnId="{736A53C0-5709-4ECC-B6FF-5319A9191F39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4664C42-A310-4FB9-9327-518F6FA62F7E}" type="sibTrans" cxnId="{736A53C0-5709-4ECC-B6FF-5319A9191F39}">
      <dgm:prSet/>
      <dgm:spPr/>
      <dgm:t>
        <a:bodyPr/>
        <a:lstStyle/>
        <a:p>
          <a:endParaRPr lang="es-CO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9F2B8290-8EFD-4700-B5B4-2BC852D13DC8}" type="pres">
      <dgm:prSet presAssocID="{2DDA9773-F52C-4F58-9F11-FC225C90EF50}" presName="Name0" presStyleCnt="0">
        <dgm:presLayoutVars>
          <dgm:dir/>
          <dgm:animLvl val="lvl"/>
          <dgm:resizeHandles/>
        </dgm:presLayoutVars>
      </dgm:prSet>
      <dgm:spPr/>
    </dgm:pt>
    <dgm:pt modelId="{BC895D62-A3AB-48BB-B1E9-E189AA7B8535}" type="pres">
      <dgm:prSet presAssocID="{D5C6DDE9-813C-4A7B-A3DB-4C3A6486133A}" presName="linNode" presStyleCnt="0"/>
      <dgm:spPr/>
    </dgm:pt>
    <dgm:pt modelId="{95801620-0B81-4576-B770-DF359A08A808}" type="pres">
      <dgm:prSet presAssocID="{D5C6DDE9-813C-4A7B-A3DB-4C3A6486133A}" presName="parentShp" presStyleLbl="node1" presStyleIdx="0" presStyleCnt="1" custScaleX="142335" custLinFactNeighborX="0">
        <dgm:presLayoutVars>
          <dgm:bulletEnabled val="1"/>
        </dgm:presLayoutVars>
      </dgm:prSet>
      <dgm:spPr/>
    </dgm:pt>
    <dgm:pt modelId="{54DB93AE-99AE-47D0-A996-123F79C5A15A}" type="pres">
      <dgm:prSet presAssocID="{D5C6DDE9-813C-4A7B-A3DB-4C3A6486133A}" presName="childShp" presStyleLbl="bgAccFollowNode1" presStyleIdx="0" presStyleCnt="1" custScaleY="68448">
        <dgm:presLayoutVars>
          <dgm:bulletEnabled val="1"/>
        </dgm:presLayoutVars>
      </dgm:prSet>
      <dgm:spPr/>
    </dgm:pt>
  </dgm:ptLst>
  <dgm:cxnLst>
    <dgm:cxn modelId="{12DCAC32-A7F0-4A06-979C-A60FDE0FEF05}" type="presOf" srcId="{F42888C7-CA0E-45F4-89C7-2CE3071DFE45}" destId="{54DB93AE-99AE-47D0-A996-123F79C5A15A}" srcOrd="0" destOrd="0" presId="urn:microsoft.com/office/officeart/2005/8/layout/vList6"/>
    <dgm:cxn modelId="{27E5A140-1A75-4A87-B008-A173B81629DB}" srcId="{D5C6DDE9-813C-4A7B-A3DB-4C3A6486133A}" destId="{F42888C7-CA0E-45F4-89C7-2CE3071DFE45}" srcOrd="0" destOrd="0" parTransId="{51167CF7-74A6-4C3E-B736-947E782D6EB8}" sibTransId="{1BCECB79-BC9A-4149-8BAC-3EBAD92EDD80}"/>
    <dgm:cxn modelId="{181FEC6A-09A5-4179-8C4C-25E05F419F15}" type="presOf" srcId="{FC5C8AE8-2D7B-4A81-B7F8-FFEE7DB90E1E}" destId="{54DB93AE-99AE-47D0-A996-123F79C5A15A}" srcOrd="0" destOrd="1" presId="urn:microsoft.com/office/officeart/2005/8/layout/vList6"/>
    <dgm:cxn modelId="{53B97E83-0B29-426B-96E8-F536AA9085A9}" type="presOf" srcId="{2DDA9773-F52C-4F58-9F11-FC225C90EF50}" destId="{9F2B8290-8EFD-4700-B5B4-2BC852D13DC8}" srcOrd="0" destOrd="0" presId="urn:microsoft.com/office/officeart/2005/8/layout/vList6"/>
    <dgm:cxn modelId="{4A2F478E-A88B-4F5D-A1EB-63E6C4E168C4}" type="presOf" srcId="{D5C6DDE9-813C-4A7B-A3DB-4C3A6486133A}" destId="{95801620-0B81-4576-B770-DF359A08A808}" srcOrd="0" destOrd="0" presId="urn:microsoft.com/office/officeart/2005/8/layout/vList6"/>
    <dgm:cxn modelId="{736A53C0-5709-4ECC-B6FF-5319A9191F39}" srcId="{D5C6DDE9-813C-4A7B-A3DB-4C3A6486133A}" destId="{FC5C8AE8-2D7B-4A81-B7F8-FFEE7DB90E1E}" srcOrd="1" destOrd="0" parTransId="{553E10A0-3525-43E1-B20E-A1B0AABC1741}" sibTransId="{24664C42-A310-4FB9-9327-518F6FA62F7E}"/>
    <dgm:cxn modelId="{7C5E35CC-4B9A-407F-8900-37EA27135CD5}" srcId="{2DDA9773-F52C-4F58-9F11-FC225C90EF50}" destId="{D5C6DDE9-813C-4A7B-A3DB-4C3A6486133A}" srcOrd="0" destOrd="0" parTransId="{EBE3C07A-24C7-4F2A-9F0C-81BE5A0A66FB}" sibTransId="{C23E5914-C721-4F63-A51A-C64B8CD594FB}"/>
    <dgm:cxn modelId="{8F8CB0E2-0938-400D-AF94-FFB4FD9DE196}" type="presParOf" srcId="{9F2B8290-8EFD-4700-B5B4-2BC852D13DC8}" destId="{BC895D62-A3AB-48BB-B1E9-E189AA7B8535}" srcOrd="0" destOrd="0" presId="urn:microsoft.com/office/officeart/2005/8/layout/vList6"/>
    <dgm:cxn modelId="{5F49ED65-B286-46FE-A267-F4F7384F30DD}" type="presParOf" srcId="{BC895D62-A3AB-48BB-B1E9-E189AA7B8535}" destId="{95801620-0B81-4576-B770-DF359A08A808}" srcOrd="0" destOrd="0" presId="urn:microsoft.com/office/officeart/2005/8/layout/vList6"/>
    <dgm:cxn modelId="{F09DBF53-BE92-422E-9B59-C41DC461EDF1}" type="presParOf" srcId="{BC895D62-A3AB-48BB-B1E9-E189AA7B8535}" destId="{54DB93AE-99AE-47D0-A996-123F79C5A1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AB8BD0-E9AD-4218-A133-1F25FFEDE93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55A2BF1-6AF5-423B-A5E2-22B86C1E4DD5}">
      <dgm:prSet phldrT="[Texto]" custT="1"/>
      <dgm:spPr/>
      <dgm:t>
        <a:bodyPr/>
        <a:lstStyle/>
        <a:p>
          <a:r>
            <a:rPr lang="es-CO" sz="20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40.056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Total alcance</a:t>
          </a:r>
        </a:p>
      </dgm:t>
    </dgm:pt>
    <dgm:pt modelId="{1CA04A9C-D616-4B32-B1FD-8A8A2FE9C951}" type="parTrans" cxnId="{58EC6FF9-5913-44FC-94CB-69D0D5A1AB0B}">
      <dgm:prSet/>
      <dgm:spPr/>
      <dgm:t>
        <a:bodyPr/>
        <a:lstStyle/>
        <a:p>
          <a:endParaRPr lang="es-CO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33F8061-B0E1-494B-9283-6179C963E531}" type="sibTrans" cxnId="{58EC6FF9-5913-44FC-94CB-69D0D5A1AB0B}">
      <dgm:prSet/>
      <dgm:spPr/>
      <dgm:t>
        <a:bodyPr/>
        <a:lstStyle/>
        <a:p>
          <a:endParaRPr lang="es-CO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70C90AF-842D-46CF-A366-01188E02E7BC}">
      <dgm:prSet phldrT="[Texto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30 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Municipios</a:t>
          </a:r>
        </a:p>
      </dgm:t>
    </dgm:pt>
    <dgm:pt modelId="{87E5D83B-6F2E-49BA-9656-33EEBC9C487C}" type="parTrans" cxnId="{1C765DDA-EE31-471A-A245-7A3C4AA8B073}">
      <dgm:prSet/>
      <dgm:spPr/>
      <dgm:t>
        <a:bodyPr/>
        <a:lstStyle/>
        <a:p>
          <a:endParaRPr lang="es-CO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59741E9-FE88-446B-A558-97E54697C923}" type="sibTrans" cxnId="{1C765DDA-EE31-471A-A245-7A3C4AA8B073}">
      <dgm:prSet/>
      <dgm:spPr/>
      <dgm:t>
        <a:bodyPr/>
        <a:lstStyle/>
        <a:p>
          <a:endParaRPr lang="es-CO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6717845-5078-4BA0-AFF3-B02E572F3399}" type="pres">
      <dgm:prSet presAssocID="{52AB8BD0-E9AD-4218-A133-1F25FFEDE936}" presName="compositeShape" presStyleCnt="0">
        <dgm:presLayoutVars>
          <dgm:chMax val="2"/>
          <dgm:dir/>
          <dgm:resizeHandles val="exact"/>
        </dgm:presLayoutVars>
      </dgm:prSet>
      <dgm:spPr/>
    </dgm:pt>
    <dgm:pt modelId="{04685569-89D1-4A7F-8835-9C7610E9543C}" type="pres">
      <dgm:prSet presAssocID="{52AB8BD0-E9AD-4218-A133-1F25FFEDE936}" presName="divider" presStyleLbl="fgShp" presStyleIdx="0" presStyleCnt="1"/>
      <dgm:spPr/>
    </dgm:pt>
    <dgm:pt modelId="{DD4E7787-245E-4866-99AA-594C6B549529}" type="pres">
      <dgm:prSet presAssocID="{B55A2BF1-6AF5-423B-A5E2-22B86C1E4DD5}" presName="downArrow" presStyleLbl="node1" presStyleIdx="0" presStyleCnt="2"/>
      <dgm:spPr>
        <a:solidFill>
          <a:schemeClr val="accent3">
            <a:lumMod val="60000"/>
            <a:lumOff val="40000"/>
          </a:schemeClr>
        </a:solidFill>
      </dgm:spPr>
    </dgm:pt>
    <dgm:pt modelId="{FFF19CC4-8682-4308-9490-848C69A970F5}" type="pres">
      <dgm:prSet presAssocID="{B55A2BF1-6AF5-423B-A5E2-22B86C1E4DD5}" presName="downArrowText" presStyleLbl="revTx" presStyleIdx="0" presStyleCnt="2" custScaleX="196434" custLinFactNeighborX="-1342">
        <dgm:presLayoutVars>
          <dgm:bulletEnabled val="1"/>
        </dgm:presLayoutVars>
      </dgm:prSet>
      <dgm:spPr/>
    </dgm:pt>
    <dgm:pt modelId="{8845BF52-273D-4463-9A7D-688DD59C9668}" type="pres">
      <dgm:prSet presAssocID="{370C90AF-842D-46CF-A366-01188E02E7BC}" presName="upArrow" presStyleLbl="node1" presStyleIdx="1" presStyleCnt="2"/>
      <dgm:spPr>
        <a:solidFill>
          <a:schemeClr val="accent4">
            <a:lumMod val="75000"/>
          </a:schemeClr>
        </a:solidFill>
      </dgm:spPr>
    </dgm:pt>
    <dgm:pt modelId="{16BB7995-C037-48C9-99D6-9C304F093628}" type="pres">
      <dgm:prSet presAssocID="{370C90AF-842D-46CF-A366-01188E02E7BC}" presName="upArrowText" presStyleLbl="revTx" presStyleIdx="1" presStyleCnt="2" custScaleX="168831">
        <dgm:presLayoutVars>
          <dgm:bulletEnabled val="1"/>
        </dgm:presLayoutVars>
      </dgm:prSet>
      <dgm:spPr/>
    </dgm:pt>
  </dgm:ptLst>
  <dgm:cxnLst>
    <dgm:cxn modelId="{B87B3640-40FC-4DFA-88B6-07094F4BB783}" type="presOf" srcId="{B55A2BF1-6AF5-423B-A5E2-22B86C1E4DD5}" destId="{FFF19CC4-8682-4308-9490-848C69A970F5}" srcOrd="0" destOrd="0" presId="urn:microsoft.com/office/officeart/2005/8/layout/arrow3"/>
    <dgm:cxn modelId="{4E88B2AC-DED5-4CD2-9932-353DACB53706}" type="presOf" srcId="{370C90AF-842D-46CF-A366-01188E02E7BC}" destId="{16BB7995-C037-48C9-99D6-9C304F093628}" srcOrd="0" destOrd="0" presId="urn:microsoft.com/office/officeart/2005/8/layout/arrow3"/>
    <dgm:cxn modelId="{1C765DDA-EE31-471A-A245-7A3C4AA8B073}" srcId="{52AB8BD0-E9AD-4218-A133-1F25FFEDE936}" destId="{370C90AF-842D-46CF-A366-01188E02E7BC}" srcOrd="1" destOrd="0" parTransId="{87E5D83B-6F2E-49BA-9656-33EEBC9C487C}" sibTransId="{559741E9-FE88-446B-A558-97E54697C923}"/>
    <dgm:cxn modelId="{58EC6FF9-5913-44FC-94CB-69D0D5A1AB0B}" srcId="{52AB8BD0-E9AD-4218-A133-1F25FFEDE936}" destId="{B55A2BF1-6AF5-423B-A5E2-22B86C1E4DD5}" srcOrd="0" destOrd="0" parTransId="{1CA04A9C-D616-4B32-B1FD-8A8A2FE9C951}" sibTransId="{F33F8061-B0E1-494B-9283-6179C963E531}"/>
    <dgm:cxn modelId="{61497DFF-7683-4F59-87AF-76995D0C266A}" type="presOf" srcId="{52AB8BD0-E9AD-4218-A133-1F25FFEDE936}" destId="{16717845-5078-4BA0-AFF3-B02E572F3399}" srcOrd="0" destOrd="0" presId="urn:microsoft.com/office/officeart/2005/8/layout/arrow3"/>
    <dgm:cxn modelId="{F53B9E6C-7C8B-429A-B58F-2887407C9D50}" type="presParOf" srcId="{16717845-5078-4BA0-AFF3-B02E572F3399}" destId="{04685569-89D1-4A7F-8835-9C7610E9543C}" srcOrd="0" destOrd="0" presId="urn:microsoft.com/office/officeart/2005/8/layout/arrow3"/>
    <dgm:cxn modelId="{A7922891-E2A1-4661-ADB5-0224F4E2A726}" type="presParOf" srcId="{16717845-5078-4BA0-AFF3-B02E572F3399}" destId="{DD4E7787-245E-4866-99AA-594C6B549529}" srcOrd="1" destOrd="0" presId="urn:microsoft.com/office/officeart/2005/8/layout/arrow3"/>
    <dgm:cxn modelId="{9183AA41-C9A2-4D48-9223-C7A80B1982AB}" type="presParOf" srcId="{16717845-5078-4BA0-AFF3-B02E572F3399}" destId="{FFF19CC4-8682-4308-9490-848C69A970F5}" srcOrd="2" destOrd="0" presId="urn:microsoft.com/office/officeart/2005/8/layout/arrow3"/>
    <dgm:cxn modelId="{DF68281B-C61A-4F57-92F4-F7BAB4AB2EA8}" type="presParOf" srcId="{16717845-5078-4BA0-AFF3-B02E572F3399}" destId="{8845BF52-273D-4463-9A7D-688DD59C9668}" srcOrd="3" destOrd="0" presId="urn:microsoft.com/office/officeart/2005/8/layout/arrow3"/>
    <dgm:cxn modelId="{3A435E2B-B78E-48B6-9205-791DFA56825D}" type="presParOf" srcId="{16717845-5078-4BA0-AFF3-B02E572F3399}" destId="{16BB7995-C037-48C9-99D6-9C304F09362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B93AE-99AE-47D0-A996-123F79C5A15A}">
      <dsp:nvSpPr>
        <dsp:cNvPr id="0" name=""/>
        <dsp:cNvSpPr/>
      </dsp:nvSpPr>
      <dsp:spPr>
        <a:xfrm>
          <a:off x="1729458" y="280063"/>
          <a:ext cx="1821080" cy="12151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Arial Narrow" panose="020B0606020202030204" pitchFamily="34" charset="0"/>
              <a:cs typeface="Arial" panose="020B0604020202020204" pitchFamily="34" charset="0"/>
            </a:rPr>
            <a:t>Capacitados 521.776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Arial Narrow" panose="020B0606020202030204" pitchFamily="34" charset="0"/>
              <a:cs typeface="Arial" panose="020B0604020202020204" pitchFamily="34" charset="0"/>
            </a:rPr>
            <a:t>Sensibilizados 7.000</a:t>
          </a:r>
        </a:p>
      </dsp:txBody>
      <dsp:txXfrm>
        <a:off x="1729458" y="431954"/>
        <a:ext cx="1365409" cy="911343"/>
      </dsp:txXfrm>
    </dsp:sp>
    <dsp:sp modelId="{95801620-0B81-4576-B770-DF359A08A808}">
      <dsp:nvSpPr>
        <dsp:cNvPr id="0" name=""/>
        <dsp:cNvSpPr/>
      </dsp:nvSpPr>
      <dsp:spPr>
        <a:xfrm>
          <a:off x="1435" y="0"/>
          <a:ext cx="1728023" cy="1775252"/>
        </a:xfrm>
        <a:prstGeom prst="roundRect">
          <a:avLst/>
        </a:prstGeom>
        <a:solidFill>
          <a:srgbClr val="174F3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Total </a:t>
          </a:r>
          <a:r>
            <a:rPr lang="es-CO" sz="24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528.776</a:t>
          </a:r>
          <a:endParaRPr lang="es-CO" sz="2800" kern="1200" dirty="0">
            <a:latin typeface="Verdana" panose="020B060403050404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85790" y="84355"/>
        <a:ext cx="1559313" cy="1606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85569-89D1-4A7F-8835-9C7610E9543C}">
      <dsp:nvSpPr>
        <dsp:cNvPr id="0" name=""/>
        <dsp:cNvSpPr/>
      </dsp:nvSpPr>
      <dsp:spPr>
        <a:xfrm rot="21300000">
          <a:off x="8409" y="887843"/>
          <a:ext cx="2723480" cy="31187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E7787-245E-4866-99AA-594C6B549529}">
      <dsp:nvSpPr>
        <dsp:cNvPr id="0" name=""/>
        <dsp:cNvSpPr/>
      </dsp:nvSpPr>
      <dsp:spPr>
        <a:xfrm>
          <a:off x="328835" y="104378"/>
          <a:ext cx="822089" cy="835026"/>
        </a:xfrm>
        <a:prstGeom prst="downArrow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19CC4-8682-4308-9490-848C69A970F5}">
      <dsp:nvSpPr>
        <dsp:cNvPr id="0" name=""/>
        <dsp:cNvSpPr/>
      </dsp:nvSpPr>
      <dsp:spPr>
        <a:xfrm>
          <a:off x="1017777" y="0"/>
          <a:ext cx="1722521" cy="876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40.056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Total alcance</a:t>
          </a:r>
        </a:p>
      </dsp:txBody>
      <dsp:txXfrm>
        <a:off x="1017777" y="0"/>
        <a:ext cx="1722521" cy="876778"/>
      </dsp:txXfrm>
    </dsp:sp>
    <dsp:sp modelId="{8845BF52-273D-4463-9A7D-688DD59C9668}">
      <dsp:nvSpPr>
        <dsp:cNvPr id="0" name=""/>
        <dsp:cNvSpPr/>
      </dsp:nvSpPr>
      <dsp:spPr>
        <a:xfrm>
          <a:off x="1589373" y="1148161"/>
          <a:ext cx="822089" cy="835026"/>
        </a:xfrm>
        <a:prstGeom prst="upArrow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B7995-C037-48C9-99D6-9C304F093628}">
      <dsp:nvSpPr>
        <dsp:cNvPr id="0" name=""/>
        <dsp:cNvSpPr/>
      </dsp:nvSpPr>
      <dsp:spPr>
        <a:xfrm>
          <a:off x="109256" y="1210788"/>
          <a:ext cx="1480471" cy="876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30 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Municipios</a:t>
          </a:r>
        </a:p>
      </dsp:txBody>
      <dsp:txXfrm>
        <a:off x="109256" y="1210788"/>
        <a:ext cx="1480471" cy="876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00726-B820-104C-888F-303652059A85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169863" y="685800"/>
            <a:ext cx="71977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209FE-9B45-794E-9D2C-B01779E33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5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FONDO 1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09FE-9B45-794E-9D2C-B01779E3331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63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09FE-9B45-794E-9D2C-B01779E3331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49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209FE-9B45-794E-9D2C-B01779E3331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92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169863" y="685800"/>
            <a:ext cx="7197726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ea typeface="Verdana" panose="020B0604030504040204" pitchFamily="34" charset="0"/>
              </a:rPr>
              <a:t>Es la entidad que se encarga de </a:t>
            </a:r>
            <a:r>
              <a:rPr lang="es-ES" sz="2400" b="1" dirty="0">
                <a:solidFill>
                  <a:srgbClr val="65A283"/>
                </a:solidFill>
                <a:ea typeface="Verdana" panose="020B0604030504040204" pitchFamily="34" charset="0"/>
              </a:rPr>
              <a:t>controlar y verificar el cumplimiento </a:t>
            </a:r>
            <a:r>
              <a:rPr lang="es-ES" sz="2400" dirty="0">
                <a:ea typeface="Verdana" panose="020B0604030504040204" pitchFamily="34" charset="0"/>
              </a:rPr>
              <a:t>de las normatividades que rigen el Sistema de Seguridad Social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¿Qué es Seguridad Social? </a:t>
            </a:r>
            <a:r>
              <a:rPr lang="es-ES" sz="2400" b="1" dirty="0">
                <a:solidFill>
                  <a:srgbClr val="65A283"/>
                </a:solidFill>
                <a:ea typeface="Verdana" panose="020B0604030504040204" pitchFamily="34" charset="0"/>
              </a:rPr>
              <a:t>E</a:t>
            </a:r>
            <a:r>
              <a:rPr lang="es-ES" sz="2400" b="1" kern="0" dirty="0">
                <a:solidFill>
                  <a:srgbClr val="65A283"/>
                </a:solidFill>
                <a:ea typeface="Verdana" panose="020B0604030504040204" pitchFamily="34" charset="0"/>
              </a:rPr>
              <a:t>s un servicio público obligatorio</a:t>
            </a:r>
            <a:r>
              <a:rPr lang="es-ES" sz="2400" kern="0" dirty="0">
                <a:solidFill>
                  <a:srgbClr val="0066CD"/>
                </a:solidFill>
                <a:ea typeface="Verdana" panose="020B0604030504040204" pitchFamily="34" charset="0"/>
              </a:rPr>
              <a:t>, y se compone de los sistemas de pensiones, de salud y de riesgos laborales.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800" dirty="0">
                <a:effectLst/>
                <a:latin typeface="Segoe UI" panose="020B0502040204020203" pitchFamily="34" charset="0"/>
              </a:rPr>
              <a:t>Estamos comprometidos en seguir protegiendo el empleo en Colombia participando en los programas de Gobierno</a:t>
            </a:r>
            <a:endParaRPr lang="es-MX" sz="1800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sz="2400" kern="0" dirty="0">
              <a:solidFill>
                <a:srgbClr val="0066CD"/>
              </a:solidFill>
              <a:ea typeface="Verdana" panose="020B060403050404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090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169863" y="685800"/>
            <a:ext cx="7197726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ea typeface="Verdana" panose="020B0604030504040204" pitchFamily="34" charset="0"/>
              </a:rPr>
              <a:t>Es la entidad que se encarga de </a:t>
            </a:r>
            <a:r>
              <a:rPr lang="es-ES" sz="2400" b="1" dirty="0">
                <a:solidFill>
                  <a:srgbClr val="65A283"/>
                </a:solidFill>
                <a:ea typeface="Verdana" panose="020B0604030504040204" pitchFamily="34" charset="0"/>
              </a:rPr>
              <a:t>controlar y verificar el cumplimiento </a:t>
            </a:r>
            <a:r>
              <a:rPr lang="es-ES" sz="2400" dirty="0">
                <a:ea typeface="Verdana" panose="020B0604030504040204" pitchFamily="34" charset="0"/>
              </a:rPr>
              <a:t>de las normatividades que rigen el Sistema de Seguridad Social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¿Qué es Seguridad Social? </a:t>
            </a:r>
            <a:r>
              <a:rPr lang="es-ES" sz="2400" b="1" dirty="0">
                <a:solidFill>
                  <a:srgbClr val="65A283"/>
                </a:solidFill>
                <a:ea typeface="Verdana" panose="020B0604030504040204" pitchFamily="34" charset="0"/>
              </a:rPr>
              <a:t>E</a:t>
            </a:r>
            <a:r>
              <a:rPr lang="es-ES" sz="2400" b="1" kern="0" dirty="0">
                <a:solidFill>
                  <a:srgbClr val="65A283"/>
                </a:solidFill>
                <a:ea typeface="Verdana" panose="020B0604030504040204" pitchFamily="34" charset="0"/>
              </a:rPr>
              <a:t>s un servicio público obligatorio</a:t>
            </a:r>
            <a:r>
              <a:rPr lang="es-ES" sz="2400" kern="0" dirty="0">
                <a:solidFill>
                  <a:srgbClr val="0066CD"/>
                </a:solidFill>
                <a:ea typeface="Verdana" panose="020B0604030504040204" pitchFamily="34" charset="0"/>
              </a:rPr>
              <a:t>, y se compone de los sistemas de pensiones, de salud y de riesgos laborales.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800" dirty="0">
                <a:effectLst/>
                <a:latin typeface="Segoe UI" panose="020B0502040204020203" pitchFamily="34" charset="0"/>
              </a:rPr>
              <a:t>Estamos comprometidos en seguir protegiendo el empleo en Colombia participando en los programas de Gobierno</a:t>
            </a:r>
            <a:endParaRPr lang="es-MX" sz="1800" dirty="0"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sz="2400" kern="0" dirty="0">
              <a:solidFill>
                <a:srgbClr val="0066CD"/>
              </a:solidFill>
              <a:ea typeface="Verdana" panose="020B060403050404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6104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214" y="1118968"/>
            <a:ext cx="6428422" cy="772104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428" y="2041159"/>
            <a:ext cx="5293995" cy="9205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7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87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83066" y="108398"/>
            <a:ext cx="1701642" cy="230463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78144" y="108398"/>
            <a:ext cx="4978877" cy="230463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051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aptura de Pantalla 2021-06-09 a la(s) 9.41.10 a. m..png" descr="Captura de Pantalla 2021-06-09 a la(s) 9.41.10 a. m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871" y="2426582"/>
            <a:ext cx="1980979" cy="117545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3722340" y="3435277"/>
            <a:ext cx="114294" cy="983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96138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22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413" y="2314645"/>
            <a:ext cx="6428422" cy="7154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97413" y="1526698"/>
            <a:ext cx="6428422" cy="7879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69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78142" y="630359"/>
            <a:ext cx="3340259" cy="1782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44451" y="630359"/>
            <a:ext cx="3340259" cy="1782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48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143" y="144251"/>
            <a:ext cx="6806565" cy="60034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78143" y="806290"/>
            <a:ext cx="3341572" cy="3360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78143" y="1142313"/>
            <a:ext cx="3341572" cy="2075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41827" y="806290"/>
            <a:ext cx="3342884" cy="3360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841827" y="1142313"/>
            <a:ext cx="3342884" cy="20753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1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12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4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148" y="143414"/>
            <a:ext cx="2488125" cy="6103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56866" y="143420"/>
            <a:ext cx="4227843" cy="3074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78148" y="753766"/>
            <a:ext cx="2488125" cy="2463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38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372" y="2521428"/>
            <a:ext cx="4537710" cy="297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482372" y="321848"/>
            <a:ext cx="4537710" cy="21612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2372" y="2819098"/>
            <a:ext cx="4537710" cy="422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31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78143" y="144251"/>
            <a:ext cx="6806565" cy="60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78143" y="840478"/>
            <a:ext cx="6806565" cy="2377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78145" y="3338560"/>
            <a:ext cx="1764665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1F2F-B1EE-8A43-AFFF-271D9CCA70BC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83975" y="3338560"/>
            <a:ext cx="2394902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20044" y="3338560"/>
            <a:ext cx="1764665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2F6B-262B-024D-8318-032437CCC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98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hart" Target="../charts/chart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chart" Target="../charts/chart3.xml"/><Relationship Id="rId4" Type="http://schemas.openxmlformats.org/officeDocument/2006/relationships/image" Target="../media/image2.jp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4540684" cy="3602038"/>
          </a:xfrm>
          <a:prstGeom prst="rect">
            <a:avLst/>
          </a:prstGeom>
          <a:solidFill>
            <a:srgbClr val="174F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MINTRABAJO ALT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5402"/>
            <a:ext cx="2005584" cy="40435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-239294" y="1356449"/>
            <a:ext cx="457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chemeClr val="bg1"/>
                </a:solidFill>
                <a:latin typeface="Verdana"/>
                <a:cs typeface="Verdana"/>
              </a:rPr>
              <a:t>MINISTERIO DEL TRABAJO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89274" y="2737467"/>
            <a:ext cx="2432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>
                <a:solidFill>
                  <a:schemeClr val="bg1"/>
                </a:solidFill>
                <a:latin typeface="Verdana"/>
                <a:cs typeface="Verdana"/>
              </a:rPr>
              <a:t>Primer Semestre 2022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02609" y="1857508"/>
            <a:ext cx="413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Verdana"/>
                <a:cs typeface="Verdana"/>
              </a:rPr>
              <a:t>RNFL Red Nacional de Formalización Laboral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54CF76-47A6-49BE-AFDB-38D3E6DE8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924" y="266611"/>
            <a:ext cx="2915057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LIDES-PPT-MINTRABAJ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13" y="-35216"/>
            <a:ext cx="7562850" cy="3723180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533285E-2574-4066-A9D0-7BD368FF1A68}"/>
              </a:ext>
            </a:extLst>
          </p:cNvPr>
          <p:cNvSpPr/>
          <p:nvPr/>
        </p:nvSpPr>
        <p:spPr>
          <a:xfrm>
            <a:off x="2719" y="-35216"/>
            <a:ext cx="7560131" cy="596548"/>
          </a:xfrm>
          <a:prstGeom prst="rect">
            <a:avLst/>
          </a:prstGeom>
          <a:solidFill>
            <a:srgbClr val="174F39"/>
          </a:solidFill>
          <a:ln>
            <a:solidFill>
              <a:srgbClr val="8DB19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32" dirty="0">
              <a:highlight>
                <a:srgbClr val="8DB19E"/>
              </a:highlight>
            </a:endParaRPr>
          </a:p>
        </p:txBody>
      </p:sp>
      <p:pic>
        <p:nvPicPr>
          <p:cNvPr id="9" name="Imagen 8" descr="LOGO MINTRABAJO AL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126" y="113731"/>
            <a:ext cx="1568005" cy="32886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70D92116-6687-42E9-8575-3578C9ED42C7}"/>
              </a:ext>
            </a:extLst>
          </p:cNvPr>
          <p:cNvSpPr txBox="1">
            <a:spLocks/>
          </p:cNvSpPr>
          <p:nvPr/>
        </p:nvSpPr>
        <p:spPr>
          <a:xfrm>
            <a:off x="2719" y="98626"/>
            <a:ext cx="5652963" cy="328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Alcance Total - I Semestre 2022 - RNFL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2FD99B0-424C-4C56-9967-C12215D29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053345"/>
              </p:ext>
            </p:extLst>
          </p:nvPr>
        </p:nvGraphicFramePr>
        <p:xfrm>
          <a:off x="3879694" y="1017609"/>
          <a:ext cx="3551975" cy="177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CB1CEFA-FDC4-4584-F80A-9E16115B6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351148"/>
              </p:ext>
            </p:extLst>
          </p:nvPr>
        </p:nvGraphicFramePr>
        <p:xfrm>
          <a:off x="-39487" y="492928"/>
          <a:ext cx="3846413" cy="261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48323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LIDES-PPT-MINTRABAJ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" y="-35216"/>
            <a:ext cx="7562850" cy="3723180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533285E-2574-4066-A9D0-7BD368FF1A68}"/>
              </a:ext>
            </a:extLst>
          </p:cNvPr>
          <p:cNvSpPr/>
          <p:nvPr/>
        </p:nvSpPr>
        <p:spPr>
          <a:xfrm>
            <a:off x="2719" y="-35216"/>
            <a:ext cx="7560131" cy="596548"/>
          </a:xfrm>
          <a:prstGeom prst="rect">
            <a:avLst/>
          </a:prstGeom>
          <a:solidFill>
            <a:srgbClr val="174F39"/>
          </a:solidFill>
          <a:ln>
            <a:solidFill>
              <a:srgbClr val="8DB19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32" dirty="0">
              <a:highlight>
                <a:srgbClr val="8DB19E"/>
              </a:highlight>
            </a:endParaRPr>
          </a:p>
        </p:txBody>
      </p:sp>
      <p:pic>
        <p:nvPicPr>
          <p:cNvPr id="9" name="Imagen 8" descr="LOGO MINTRABAJO AL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126" y="113731"/>
            <a:ext cx="1568005" cy="32886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70D92116-6687-42E9-8575-3578C9ED42C7}"/>
              </a:ext>
            </a:extLst>
          </p:cNvPr>
          <p:cNvSpPr txBox="1">
            <a:spLocks/>
          </p:cNvSpPr>
          <p:nvPr/>
        </p:nvSpPr>
        <p:spPr>
          <a:xfrm>
            <a:off x="2719" y="98626"/>
            <a:ext cx="5652963" cy="328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Alcance por departamento - RNFL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54DAC87-3A4F-4CAF-A874-96A625F2D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888739"/>
              </p:ext>
            </p:extLst>
          </p:nvPr>
        </p:nvGraphicFramePr>
        <p:xfrm>
          <a:off x="0" y="610465"/>
          <a:ext cx="748699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8" name="Grupo 17">
            <a:extLst>
              <a:ext uri="{FF2B5EF4-FFF2-40B4-BE49-F238E27FC236}">
                <a16:creationId xmlns:a16="http://schemas.microsoft.com/office/drawing/2014/main" id="{0FE0783D-311D-CED0-F933-1B3E7599AEE8}"/>
              </a:ext>
            </a:extLst>
          </p:cNvPr>
          <p:cNvGrpSpPr/>
          <p:nvPr/>
        </p:nvGrpSpPr>
        <p:grpSpPr>
          <a:xfrm>
            <a:off x="4497257" y="657148"/>
            <a:ext cx="2989737" cy="1140645"/>
            <a:chOff x="1435" y="0"/>
            <a:chExt cx="1728023" cy="1775252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0D5D5846-1FC8-9CB3-C30E-5B002BF9CF0C}"/>
                </a:ext>
              </a:extLst>
            </p:cNvPr>
            <p:cNvSpPr/>
            <p:nvPr/>
          </p:nvSpPr>
          <p:spPr>
            <a:xfrm>
              <a:off x="1435" y="0"/>
              <a:ext cx="1728023" cy="17752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ángulo: esquinas redondeadas 4">
              <a:extLst>
                <a:ext uri="{FF2B5EF4-FFF2-40B4-BE49-F238E27FC236}">
                  <a16:creationId xmlns:a16="http://schemas.microsoft.com/office/drawing/2014/main" id="{FBD9EA61-869A-D239-29AD-383D59499832}"/>
                </a:ext>
              </a:extLst>
            </p:cNvPr>
            <p:cNvSpPr txBox="1"/>
            <p:nvPr/>
          </p:nvSpPr>
          <p:spPr>
            <a:xfrm>
              <a:off x="85790" y="84355"/>
              <a:ext cx="1559313" cy="16065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8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 Departamentos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1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29C21905-F8BC-49BD-A88A-5AC26AA1CF50}"/>
              </a:ext>
            </a:extLst>
          </p:cNvPr>
          <p:cNvGrpSpPr/>
          <p:nvPr/>
        </p:nvGrpSpPr>
        <p:grpSpPr>
          <a:xfrm>
            <a:off x="61526" y="2429"/>
            <a:ext cx="7562850" cy="3602038"/>
            <a:chOff x="-3" y="0"/>
            <a:chExt cx="24392771" cy="13716001"/>
          </a:xfrm>
        </p:grpSpPr>
        <p:pic>
          <p:nvPicPr>
            <p:cNvPr id="22" name="Imagen 21" descr="SLIDES-PPT-MINTRABAJO.jpg">
              <a:extLst>
                <a:ext uri="{FF2B5EF4-FFF2-40B4-BE49-F238E27FC236}">
                  <a16:creationId xmlns:a16="http://schemas.microsoft.com/office/drawing/2014/main" id="{95B600A2-35F7-41A2-B5C3-75E8F4634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8" y="1"/>
              <a:ext cx="24384000" cy="13716000"/>
            </a:xfrm>
            <a:prstGeom prst="rect">
              <a:avLst/>
            </a:prstGeom>
          </p:spPr>
        </p:pic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85A1E9-A008-46E8-BD77-5204814B4244}"/>
                </a:ext>
              </a:extLst>
            </p:cNvPr>
            <p:cNvSpPr/>
            <p:nvPr/>
          </p:nvSpPr>
          <p:spPr>
            <a:xfrm>
              <a:off x="-3" y="0"/>
              <a:ext cx="24384000" cy="2271562"/>
            </a:xfrm>
            <a:prstGeom prst="rect">
              <a:avLst/>
            </a:prstGeom>
            <a:solidFill>
              <a:srgbClr val="174F3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032"/>
            </a:p>
          </p:txBody>
        </p:sp>
        <p:pic>
          <p:nvPicPr>
            <p:cNvPr id="24" name="Imagen 23" descr="LOGO MINTRABAJO ALTA.jpg">
              <a:extLst>
                <a:ext uri="{FF2B5EF4-FFF2-40B4-BE49-F238E27FC236}">
                  <a16:creationId xmlns:a16="http://schemas.microsoft.com/office/drawing/2014/main" id="{5D15E802-3FA3-412D-8224-83349118D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" y="392142"/>
              <a:ext cx="6466367" cy="1303704"/>
            </a:xfrm>
            <a:prstGeom prst="rect">
              <a:avLst/>
            </a:prstGeom>
          </p:spPr>
        </p:pic>
      </p:grpSp>
      <p:sp>
        <p:nvSpPr>
          <p:cNvPr id="64" name="4 CuadroTexto"/>
          <p:cNvSpPr txBox="1"/>
          <p:nvPr/>
        </p:nvSpPr>
        <p:spPr>
          <a:xfrm>
            <a:off x="3562076" y="167686"/>
            <a:ext cx="3381793" cy="28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775" tIns="16775" rIns="16775" bIns="16775">
            <a:spAutoFit/>
          </a:bodyPr>
          <a:lstStyle>
            <a:lvl1pPr algn="l">
              <a:lnSpc>
                <a:spcPct val="80000"/>
              </a:lnSpc>
              <a:defRPr sz="8500" b="1" spc="-17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/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Verdana"/>
              </a:rPr>
              <a:t>Temas Difundidos - RNFL</a:t>
            </a:r>
          </a:p>
        </p:txBody>
      </p:sp>
      <p:sp>
        <p:nvSpPr>
          <p:cNvPr id="18" name="Google Shape;59;p11">
            <a:extLst>
              <a:ext uri="{FF2B5EF4-FFF2-40B4-BE49-F238E27FC236}">
                <a16:creationId xmlns:a16="http://schemas.microsoft.com/office/drawing/2014/main" id="{445BF506-D9D0-44CC-AE82-033037483E70}"/>
              </a:ext>
            </a:extLst>
          </p:cNvPr>
          <p:cNvSpPr txBox="1"/>
          <p:nvPr/>
        </p:nvSpPr>
        <p:spPr>
          <a:xfrm>
            <a:off x="6743641" y="3336405"/>
            <a:ext cx="1014070" cy="309865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4026" tIns="64026" rIns="64026" bIns="64026" anchor="t" anchorCtr="0">
            <a:spAutoFit/>
          </a:bodyPr>
          <a:lstStyle/>
          <a:p>
            <a:pPr>
              <a:spcBef>
                <a:spcPts val="420"/>
              </a:spcBef>
            </a:pPr>
            <a:r>
              <a:rPr lang="es-MX" sz="840" b="1" dirty="0">
                <a:solidFill>
                  <a:schemeClr val="bg1"/>
                </a:solidFill>
              </a:rPr>
              <a:t>* </a:t>
            </a:r>
            <a:r>
              <a:rPr lang="es-MX" sz="840" b="1" dirty="0" err="1">
                <a:solidFill>
                  <a:schemeClr val="bg1"/>
                </a:solidFill>
              </a:rPr>
              <a:t>Smlmv</a:t>
            </a:r>
            <a:r>
              <a:rPr lang="es-MX" sz="840" b="1" dirty="0">
                <a:solidFill>
                  <a:schemeClr val="bg1"/>
                </a:solidFill>
              </a:rPr>
              <a:t> 2022</a:t>
            </a:r>
            <a:endParaRPr lang="es-CO" sz="1050" b="1" dirty="0">
              <a:solidFill>
                <a:schemeClr val="bg1"/>
              </a:solidFill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B90777C3-3D95-4282-9C16-89CC2284EB62}"/>
              </a:ext>
            </a:extLst>
          </p:cNvPr>
          <p:cNvSpPr/>
          <p:nvPr/>
        </p:nvSpPr>
        <p:spPr>
          <a:xfrm>
            <a:off x="725305" y="753557"/>
            <a:ext cx="1932292" cy="153398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Verdana"/>
              </a:rPr>
              <a:t>Incentivos a la Generación de Nuevos Empleos</a:t>
            </a:r>
          </a:p>
        </p:txBody>
      </p:sp>
      <p:sp>
        <p:nvSpPr>
          <p:cNvPr id="5" name="Globo: flecha derecha e izquierda 4">
            <a:extLst>
              <a:ext uri="{FF2B5EF4-FFF2-40B4-BE49-F238E27FC236}">
                <a16:creationId xmlns:a16="http://schemas.microsoft.com/office/drawing/2014/main" id="{3B91B42D-A96D-453B-921E-2EB8E776489A}"/>
              </a:ext>
            </a:extLst>
          </p:cNvPr>
          <p:cNvSpPr/>
          <p:nvPr/>
        </p:nvSpPr>
        <p:spPr>
          <a:xfrm>
            <a:off x="3147825" y="1151322"/>
            <a:ext cx="1375200" cy="950400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EF82581A-7A75-4BBB-BC31-39A6326A36AB}"/>
              </a:ext>
            </a:extLst>
          </p:cNvPr>
          <p:cNvSpPr/>
          <p:nvPr/>
        </p:nvSpPr>
        <p:spPr>
          <a:xfrm>
            <a:off x="5013253" y="753557"/>
            <a:ext cx="1932292" cy="153398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Verdana"/>
              </a:rPr>
              <a:t>Formalización Laboral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1E74EE-3429-4EE1-8DA1-2E2973F477D3}"/>
              </a:ext>
            </a:extLst>
          </p:cNvPr>
          <p:cNvSpPr/>
          <p:nvPr/>
        </p:nvSpPr>
        <p:spPr>
          <a:xfrm>
            <a:off x="2878164" y="2518352"/>
            <a:ext cx="1932292" cy="66948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Verdana"/>
              </a:rPr>
              <a:t>Descuentos Tributarios</a:t>
            </a:r>
          </a:p>
        </p:txBody>
      </p:sp>
    </p:spTree>
    <p:extLst>
      <p:ext uri="{BB962C8B-B14F-4D97-AF65-F5344CB8AC3E}">
        <p14:creationId xmlns:p14="http://schemas.microsoft.com/office/powerpoint/2010/main" val="41279245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29C21905-F8BC-49BD-A88A-5AC26AA1CF50}"/>
              </a:ext>
            </a:extLst>
          </p:cNvPr>
          <p:cNvGrpSpPr/>
          <p:nvPr/>
        </p:nvGrpSpPr>
        <p:grpSpPr>
          <a:xfrm>
            <a:off x="2720" y="-33659"/>
            <a:ext cx="7560130" cy="3626067"/>
            <a:chOff x="-198445" y="-110001"/>
            <a:chExt cx="24384000" cy="13807500"/>
          </a:xfrm>
        </p:grpSpPr>
        <p:pic>
          <p:nvPicPr>
            <p:cNvPr id="22" name="Imagen 21" descr="SLIDES-PPT-MINTRABAJO.jpg">
              <a:extLst>
                <a:ext uri="{FF2B5EF4-FFF2-40B4-BE49-F238E27FC236}">
                  <a16:creationId xmlns:a16="http://schemas.microsoft.com/office/drawing/2014/main" id="{95B600A2-35F7-41A2-B5C3-75E8F4634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8445" y="-110001"/>
              <a:ext cx="24384000" cy="13807500"/>
            </a:xfrm>
            <a:prstGeom prst="rect">
              <a:avLst/>
            </a:prstGeom>
          </p:spPr>
        </p:pic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85A1E9-A008-46E8-BD77-5204814B4244}"/>
                </a:ext>
              </a:extLst>
            </p:cNvPr>
            <p:cNvSpPr/>
            <p:nvPr/>
          </p:nvSpPr>
          <p:spPr>
            <a:xfrm>
              <a:off x="-198445" y="-110001"/>
              <a:ext cx="24384000" cy="2271562"/>
            </a:xfrm>
            <a:prstGeom prst="rect">
              <a:avLst/>
            </a:prstGeom>
            <a:solidFill>
              <a:srgbClr val="174F3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032"/>
            </a:p>
          </p:txBody>
        </p:sp>
        <p:pic>
          <p:nvPicPr>
            <p:cNvPr id="24" name="Imagen 23" descr="LOGO MINTRABAJO ALTA.jpg">
              <a:extLst>
                <a:ext uri="{FF2B5EF4-FFF2-40B4-BE49-F238E27FC236}">
                  <a16:creationId xmlns:a16="http://schemas.microsoft.com/office/drawing/2014/main" id="{5D15E802-3FA3-412D-8224-83349118D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" y="392142"/>
              <a:ext cx="6466367" cy="1303704"/>
            </a:xfrm>
            <a:prstGeom prst="rect">
              <a:avLst/>
            </a:prstGeom>
          </p:spPr>
        </p:pic>
      </p:grpSp>
      <p:sp>
        <p:nvSpPr>
          <p:cNvPr id="64" name="4 CuadroTexto"/>
          <p:cNvSpPr txBox="1"/>
          <p:nvPr/>
        </p:nvSpPr>
        <p:spPr>
          <a:xfrm>
            <a:off x="3228567" y="167686"/>
            <a:ext cx="4022109" cy="28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775" tIns="16775" rIns="16775" bIns="16775">
            <a:spAutoFit/>
          </a:bodyPr>
          <a:lstStyle>
            <a:lvl1pPr algn="l">
              <a:lnSpc>
                <a:spcPct val="80000"/>
              </a:lnSpc>
              <a:defRPr sz="8500" b="1" spc="-17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/>
            <a:r>
              <a:rPr lang="es-MX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Verdana"/>
              </a:rPr>
              <a:t>Alcance en Municipios PDET  -  RNFL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937911A-A2FA-4326-A355-8B3B5687D5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8250286"/>
              </p:ext>
            </p:extLst>
          </p:nvPr>
        </p:nvGraphicFramePr>
        <p:xfrm>
          <a:off x="178742" y="848401"/>
          <a:ext cx="2740299" cy="2087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F38CC88-CCB3-34CE-1BF2-95EE5A3423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248339"/>
              </p:ext>
            </p:extLst>
          </p:nvPr>
        </p:nvGraphicFramePr>
        <p:xfrm>
          <a:off x="3095063" y="683228"/>
          <a:ext cx="4104866" cy="241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98817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12472</TotalTime>
  <Words>197</Words>
  <Application>Microsoft Office PowerPoint</Application>
  <PresentationFormat>Personalizado</PresentationFormat>
  <Paragraphs>29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Segoe UI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Isaacs</dc:creator>
  <cp:lastModifiedBy>Marjury Paola Aranguren Barragan</cp:lastModifiedBy>
  <cp:revision>178</cp:revision>
  <dcterms:created xsi:type="dcterms:W3CDTF">2019-07-23T20:36:49Z</dcterms:created>
  <dcterms:modified xsi:type="dcterms:W3CDTF">2022-08-02T20:41:33Z</dcterms:modified>
</cp:coreProperties>
</file>