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6" r:id="rId3"/>
    <p:sldId id="259" r:id="rId4"/>
    <p:sldId id="260" r:id="rId5"/>
    <p:sldId id="261" r:id="rId6"/>
    <p:sldId id="263" r:id="rId7"/>
    <p:sldId id="267" r:id="rId8"/>
    <p:sldId id="270" r:id="rId9"/>
    <p:sldId id="271" r:id="rId10"/>
    <p:sldId id="272" r:id="rId11"/>
    <p:sldId id="277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FF"/>
    <a:srgbClr val="CCFF33"/>
    <a:srgbClr val="D8C89C"/>
    <a:srgbClr val="000000"/>
    <a:srgbClr val="FF9933"/>
    <a:srgbClr val="FF9900"/>
    <a:srgbClr val="FF99FF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829" autoAdjust="0"/>
  </p:normalViewPr>
  <p:slideViewPr>
    <p:cSldViewPr showGuides="1">
      <p:cViewPr>
        <p:scale>
          <a:sx n="66" d="100"/>
          <a:sy n="66" d="100"/>
        </p:scale>
        <p:origin x="-1692" y="-684"/>
      </p:cViewPr>
      <p:guideLst>
        <p:guide orient="horz" pos="1979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BDD5D-7004-47A5-A286-D54E6FDECD50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FAC7-7DB7-4B1F-B235-5D066A72F8A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221E-D3D8-4385-A8E6-E1C51D01C2E4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F1BF0-2D23-482C-B368-00FA643AF06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8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1BF0-2D23-482C-B368-00FA643AF06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BBD5E-61B2-4E2D-A17A-CC751FC44D4F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DC76-E8A9-4E67-83EC-43EB2F14CE5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5" Type="http://schemas.openxmlformats.org/officeDocument/2006/relationships/image" Target="../media/image32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3.pn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" r="-4000" b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Liana Patricia\Downloads\verticalbueno.png"/>
          <p:cNvPicPr>
            <a:picLocks noChangeAspect="1" noChangeArrowheads="1"/>
          </p:cNvPicPr>
          <p:nvPr/>
        </p:nvPicPr>
        <p:blipFill>
          <a:blip r:embed="rId3" cstate="print"/>
          <a:srcRect t="19318"/>
          <a:stretch>
            <a:fillRect/>
          </a:stretch>
        </p:blipFill>
        <p:spPr bwMode="auto">
          <a:xfrm>
            <a:off x="945801" y="620688"/>
            <a:ext cx="7109523" cy="586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83 Imagen" descr="l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293096"/>
            <a:ext cx="1512168" cy="2347461"/>
          </a:xfrm>
          <a:prstGeom prst="rect">
            <a:avLst/>
          </a:prstGeom>
        </p:spPr>
      </p:pic>
      <p:sp>
        <p:nvSpPr>
          <p:cNvPr id="50" name="49 Terminador"/>
          <p:cNvSpPr/>
          <p:nvPr/>
        </p:nvSpPr>
        <p:spPr>
          <a:xfrm>
            <a:off x="395536" y="5805264"/>
            <a:ext cx="1872208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48 Terminador"/>
          <p:cNvSpPr/>
          <p:nvPr/>
        </p:nvSpPr>
        <p:spPr>
          <a:xfrm>
            <a:off x="611560" y="4293096"/>
            <a:ext cx="1872208" cy="72008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Terminador"/>
          <p:cNvSpPr/>
          <p:nvPr/>
        </p:nvSpPr>
        <p:spPr>
          <a:xfrm>
            <a:off x="539552" y="3104964"/>
            <a:ext cx="1872208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Terminador"/>
          <p:cNvSpPr/>
          <p:nvPr/>
        </p:nvSpPr>
        <p:spPr>
          <a:xfrm>
            <a:off x="611560" y="1916832"/>
            <a:ext cx="1872208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2774133" y="500479"/>
            <a:ext cx="3521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Población con 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discapacidad</a:t>
            </a:r>
          </a:p>
        </p:txBody>
      </p:sp>
      <p:pic>
        <p:nvPicPr>
          <p:cNvPr id="26626" name="Picture 2" descr="http://www.londonred.net/inscultura/images/stories/simbolos/band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64704"/>
            <a:ext cx="1521114" cy="108012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827584" y="1916832"/>
            <a:ext cx="144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Población de </a:t>
            </a:r>
          </a:p>
          <a:p>
            <a:pPr algn="ctr"/>
            <a:r>
              <a:rPr lang="es-CO" dirty="0" smtClean="0"/>
              <a:t>Pereira 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19671" y="3142709"/>
            <a:ext cx="1198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500 000</a:t>
            </a:r>
          </a:p>
          <a:p>
            <a:pPr algn="ctr"/>
            <a:r>
              <a:rPr lang="es-CO" dirty="0" smtClean="0"/>
              <a:t>Habitantes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32969" y="4233862"/>
            <a:ext cx="139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 smtClean="0"/>
              <a:t>Población con </a:t>
            </a:r>
          </a:p>
          <a:p>
            <a:pPr algn="ctr"/>
            <a:r>
              <a:rPr lang="es-CO" sz="1600" dirty="0" smtClean="0"/>
              <a:t>Discapacidad</a:t>
            </a:r>
          </a:p>
          <a:p>
            <a:pPr algn="ctr"/>
            <a:r>
              <a:rPr lang="es-CO" sz="1600" dirty="0" smtClean="0"/>
              <a:t>6,8%</a:t>
            </a:r>
            <a:endParaRPr lang="es-CO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93794" y="591269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34.000</a:t>
            </a:r>
            <a:endParaRPr lang="es-CO" sz="2400" b="1" dirty="0"/>
          </a:p>
        </p:txBody>
      </p:sp>
      <p:cxnSp>
        <p:nvCxnSpPr>
          <p:cNvPr id="24" name="23 Conector curvado"/>
          <p:cNvCxnSpPr>
            <a:stCxn id="19" idx="2"/>
          </p:cNvCxnSpPr>
          <p:nvPr/>
        </p:nvCxnSpPr>
        <p:spPr>
          <a:xfrm rot="5400000">
            <a:off x="1151516" y="2671283"/>
            <a:ext cx="505796" cy="2895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32 Conector curvado"/>
          <p:cNvCxnSpPr/>
          <p:nvPr/>
        </p:nvCxnSpPr>
        <p:spPr>
          <a:xfrm rot="5400000">
            <a:off x="1258763" y="3861919"/>
            <a:ext cx="577803" cy="288032"/>
          </a:xfrm>
          <a:prstGeom prst="curvedConnector3">
            <a:avLst>
              <a:gd name="adj1" fmla="val 33466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43 Conector curvado"/>
          <p:cNvCxnSpPr>
            <a:stCxn id="21" idx="2"/>
          </p:cNvCxnSpPr>
          <p:nvPr/>
        </p:nvCxnSpPr>
        <p:spPr>
          <a:xfrm rot="5400000">
            <a:off x="1022905" y="5301588"/>
            <a:ext cx="742144" cy="2686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3015557" y="4869160"/>
            <a:ext cx="101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Estrato 1</a:t>
            </a:r>
            <a:endParaRPr lang="es-CO" dirty="0"/>
          </a:p>
        </p:txBody>
      </p:sp>
      <p:cxnSp>
        <p:nvCxnSpPr>
          <p:cNvPr id="53" name="52 Conector recto de flecha"/>
          <p:cNvCxnSpPr>
            <a:stCxn id="50" idx="3"/>
            <a:endCxn id="51" idx="1"/>
          </p:cNvCxnSpPr>
          <p:nvPr/>
        </p:nvCxnSpPr>
        <p:spPr>
          <a:xfrm flipV="1">
            <a:off x="2267744" y="5053826"/>
            <a:ext cx="747813" cy="107547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3023941" y="5315160"/>
            <a:ext cx="101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Estrato 2</a:t>
            </a:r>
            <a:endParaRPr lang="es-CO" dirty="0"/>
          </a:p>
        </p:txBody>
      </p:sp>
      <p:cxnSp>
        <p:nvCxnSpPr>
          <p:cNvPr id="55" name="54 Conector recto de flecha"/>
          <p:cNvCxnSpPr>
            <a:stCxn id="50" idx="3"/>
            <a:endCxn id="54" idx="1"/>
          </p:cNvCxnSpPr>
          <p:nvPr/>
        </p:nvCxnSpPr>
        <p:spPr>
          <a:xfrm flipV="1">
            <a:off x="2267744" y="5499826"/>
            <a:ext cx="756197" cy="62947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015558" y="5844736"/>
            <a:ext cx="101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Estrato 3</a:t>
            </a:r>
            <a:endParaRPr lang="es-CO" dirty="0"/>
          </a:p>
        </p:txBody>
      </p:sp>
      <p:cxnSp>
        <p:nvCxnSpPr>
          <p:cNvPr id="59" name="58 Conector recto de flecha"/>
          <p:cNvCxnSpPr>
            <a:stCxn id="50" idx="3"/>
            <a:endCxn id="58" idx="1"/>
          </p:cNvCxnSpPr>
          <p:nvPr/>
        </p:nvCxnSpPr>
        <p:spPr>
          <a:xfrm flipV="1">
            <a:off x="2267744" y="6029402"/>
            <a:ext cx="747814" cy="9989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2627784" y="61502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 Estratos </a:t>
            </a:r>
          </a:p>
          <a:p>
            <a:pPr algn="ctr"/>
            <a:r>
              <a:rPr lang="es-CO" dirty="0" smtClean="0"/>
              <a:t>4-6</a:t>
            </a:r>
            <a:endParaRPr lang="es-CO" dirty="0"/>
          </a:p>
        </p:txBody>
      </p:sp>
      <p:cxnSp>
        <p:nvCxnSpPr>
          <p:cNvPr id="62" name="61 Conector recto de flecha"/>
          <p:cNvCxnSpPr>
            <a:stCxn id="50" idx="3"/>
          </p:cNvCxnSpPr>
          <p:nvPr/>
        </p:nvCxnSpPr>
        <p:spPr>
          <a:xfrm>
            <a:off x="2267744" y="6129300"/>
            <a:ext cx="792088" cy="2520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>
          <a:xfrm>
            <a:off x="4270016" y="4869160"/>
            <a:ext cx="5870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45%</a:t>
            </a:r>
            <a:endParaRPr lang="es-ES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4270016" y="5387168"/>
            <a:ext cx="5870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27%</a:t>
            </a:r>
            <a:endParaRPr lang="es-ES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270016" y="5863320"/>
            <a:ext cx="5870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21%</a:t>
            </a:r>
            <a:endParaRPr lang="es-ES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4270016" y="6314542"/>
            <a:ext cx="5900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7%</a:t>
            </a:r>
            <a:endParaRPr lang="es-ES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5580112" y="1844824"/>
            <a:ext cx="266429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76 CuadroTexto"/>
          <p:cNvSpPr txBox="1"/>
          <p:nvPr/>
        </p:nvSpPr>
        <p:spPr>
          <a:xfrm>
            <a:off x="5724128" y="1988840"/>
            <a:ext cx="245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FFFF"/>
                </a:solidFill>
              </a:rPr>
              <a:t>NIVEL DE ESCOLARIDAD</a:t>
            </a:r>
            <a:endParaRPr lang="es-CO" b="1" dirty="0">
              <a:solidFill>
                <a:srgbClr val="FFFFFF"/>
              </a:solidFill>
            </a:endParaRPr>
          </a:p>
        </p:txBody>
      </p:sp>
      <p:sp>
        <p:nvSpPr>
          <p:cNvPr id="78" name="77 Lágrima"/>
          <p:cNvSpPr/>
          <p:nvPr/>
        </p:nvSpPr>
        <p:spPr>
          <a:xfrm rot="20521180">
            <a:off x="5032298" y="3181167"/>
            <a:ext cx="1034335" cy="947528"/>
          </a:xfrm>
          <a:prstGeom prst="teardrop">
            <a:avLst>
              <a:gd name="adj" fmla="val 20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/>
          </a:p>
        </p:txBody>
      </p:sp>
      <p:sp>
        <p:nvSpPr>
          <p:cNvPr id="79" name="78 Lágrima"/>
          <p:cNvSpPr/>
          <p:nvPr/>
        </p:nvSpPr>
        <p:spPr>
          <a:xfrm rot="19027590">
            <a:off x="6256433" y="3325182"/>
            <a:ext cx="1034335" cy="947528"/>
          </a:xfrm>
          <a:prstGeom prst="teardrop">
            <a:avLst>
              <a:gd name="adj" fmla="val 20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/>
          </a:p>
        </p:txBody>
      </p:sp>
      <p:sp>
        <p:nvSpPr>
          <p:cNvPr id="80" name="79 Lágrima"/>
          <p:cNvSpPr/>
          <p:nvPr/>
        </p:nvSpPr>
        <p:spPr>
          <a:xfrm rot="17428353">
            <a:off x="7552578" y="3325184"/>
            <a:ext cx="1034335" cy="947528"/>
          </a:xfrm>
          <a:prstGeom prst="teardrop">
            <a:avLst>
              <a:gd name="adj" fmla="val 20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/>
          </a:p>
        </p:txBody>
      </p:sp>
      <p:sp>
        <p:nvSpPr>
          <p:cNvPr id="81" name="80 CuadroTexto"/>
          <p:cNvSpPr txBox="1"/>
          <p:nvPr/>
        </p:nvSpPr>
        <p:spPr>
          <a:xfrm>
            <a:off x="5018580" y="3234160"/>
            <a:ext cx="1064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Primaria</a:t>
            </a:r>
          </a:p>
          <a:p>
            <a:pPr algn="ctr"/>
            <a:r>
              <a:rPr lang="es-CO" sz="1400" b="1" dirty="0" smtClean="0"/>
              <a:t> Incompleta</a:t>
            </a:r>
          </a:p>
          <a:p>
            <a:pPr algn="ctr"/>
            <a:r>
              <a:rPr lang="es-CO" sz="1400" b="1" dirty="0" smtClean="0"/>
              <a:t>32,5%</a:t>
            </a:r>
            <a:endParaRPr lang="es-CO" sz="14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6274974" y="3407816"/>
            <a:ext cx="10239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Secundaria</a:t>
            </a:r>
          </a:p>
          <a:p>
            <a:pPr algn="ctr"/>
            <a:r>
              <a:rPr lang="es-CO" sz="1400" b="1" dirty="0" smtClean="0"/>
              <a:t>Incompleta</a:t>
            </a:r>
          </a:p>
          <a:p>
            <a:pPr algn="ctr"/>
            <a:r>
              <a:rPr lang="es-CO" sz="1400" b="1" dirty="0" smtClean="0"/>
              <a:t>26,9%</a:t>
            </a:r>
            <a:endParaRPr lang="es-CO" sz="14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7595838" y="3419120"/>
            <a:ext cx="965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Sin ningún</a:t>
            </a:r>
          </a:p>
          <a:p>
            <a:pPr algn="ctr"/>
            <a:r>
              <a:rPr lang="es-CO" sz="1400" b="1" dirty="0" smtClean="0"/>
              <a:t>Nivel</a:t>
            </a:r>
          </a:p>
          <a:p>
            <a:pPr algn="ctr"/>
            <a:r>
              <a:rPr lang="es-CO" sz="1400" b="1" dirty="0" smtClean="0"/>
              <a:t>13,2%</a:t>
            </a:r>
            <a:endParaRPr lang="es-CO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880386" y="487438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→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865872" y="533023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→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880386" y="586798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→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851920" y="63000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→</a:t>
            </a:r>
            <a:endParaRPr lang="es-C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l="16856" r="16047"/>
          <a:stretch>
            <a:fillRect/>
          </a:stretch>
        </p:blipFill>
        <p:spPr bwMode="auto">
          <a:xfrm>
            <a:off x="971600" y="274525"/>
            <a:ext cx="7236020" cy="65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images4.wikia.nocookie.net/__cb20101213172503/ssbb/es/images/5/5e/Estrella_remolque_SSB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836712"/>
            <a:ext cx="1008112" cy="1008112"/>
          </a:xfrm>
          <a:prstGeom prst="rect">
            <a:avLst/>
          </a:prstGeom>
          <a:noFill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829" y="1844824"/>
            <a:ext cx="3754379" cy="3588855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 rot="19244255">
            <a:off x="1430086" y="1398453"/>
            <a:ext cx="20496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Pobreza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http://images4.wikia.nocookie.net/__cb20101213172503/ssbb/es/images/5/5e/Estrella_remolque_SSB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157192"/>
            <a:ext cx="1008112" cy="1008112"/>
          </a:xfrm>
          <a:prstGeom prst="rect">
            <a:avLst/>
          </a:prstGeom>
          <a:noFill/>
        </p:spPr>
      </p:pic>
      <p:sp>
        <p:nvSpPr>
          <p:cNvPr id="30" name="29 Rectángulo"/>
          <p:cNvSpPr/>
          <p:nvPr/>
        </p:nvSpPr>
        <p:spPr>
          <a:xfrm rot="2238342">
            <a:off x="944805" y="5058844"/>
            <a:ext cx="2982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Vulnerabilidad</a:t>
            </a:r>
            <a:endParaRPr lang="es-E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http://images4.wikia.nocookie.net/__cb20101213172503/ssbb/es/images/5/5e/Estrella_remolque_SSB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57192"/>
            <a:ext cx="1008112" cy="1008112"/>
          </a:xfrm>
          <a:prstGeom prst="rect">
            <a:avLst/>
          </a:prstGeom>
          <a:noFill/>
        </p:spPr>
      </p:pic>
      <p:sp>
        <p:nvSpPr>
          <p:cNvPr id="31" name="30 Rectángulo"/>
          <p:cNvSpPr/>
          <p:nvPr/>
        </p:nvSpPr>
        <p:spPr>
          <a:xfrm rot="19271293">
            <a:off x="5273582" y="4956957"/>
            <a:ext cx="2351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Exclusión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http://images4.wikia.nocookie.net/__cb20101213172503/ssbb/es/images/5/5e/Estrella_remolque_SSB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836712"/>
            <a:ext cx="1008112" cy="1008112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 rot="2236173">
            <a:off x="4657368" y="1239437"/>
            <a:ext cx="3254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Discapacidad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446949" y="716503"/>
            <a:ext cx="6175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Situación laboral de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Personas con discapacidad</a:t>
            </a:r>
          </a:p>
        </p:txBody>
      </p:sp>
      <p:pic>
        <p:nvPicPr>
          <p:cNvPr id="28674" name="Picture 2" descr="http://www.usabusiness1.com/assets/images/Colombia-HiRes_-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504" y="2192030"/>
            <a:ext cx="1419456" cy="1308978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 rot="20309932">
            <a:off x="378439" y="256816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Colombia</a:t>
            </a:r>
            <a:endParaRPr lang="es-CO" sz="1400" dirty="0"/>
          </a:p>
        </p:txBody>
      </p:sp>
      <p:sp>
        <p:nvSpPr>
          <p:cNvPr id="38" name="37 Llamada de flecha a la izquierda"/>
          <p:cNvSpPr/>
          <p:nvPr/>
        </p:nvSpPr>
        <p:spPr>
          <a:xfrm>
            <a:off x="1403648" y="2564904"/>
            <a:ext cx="187220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56"/>
            </a:avLst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CuadroTexto"/>
          <p:cNvSpPr txBox="1"/>
          <p:nvPr/>
        </p:nvSpPr>
        <p:spPr>
          <a:xfrm>
            <a:off x="1691680" y="2566645"/>
            <a:ext cx="1624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 smtClean="0"/>
              <a:t>3´ Millones</a:t>
            </a:r>
          </a:p>
          <a:p>
            <a:pPr algn="ctr"/>
            <a:r>
              <a:rPr lang="es-CO" sz="1600" dirty="0" smtClean="0"/>
              <a:t>Con discapacidad</a:t>
            </a:r>
            <a:endParaRPr lang="es-CO" sz="1600" dirty="0"/>
          </a:p>
        </p:txBody>
      </p:sp>
      <p:sp>
        <p:nvSpPr>
          <p:cNvPr id="40" name="39 Llamada de flecha a la izquierda"/>
          <p:cNvSpPr/>
          <p:nvPr/>
        </p:nvSpPr>
        <p:spPr>
          <a:xfrm>
            <a:off x="3347864" y="2564904"/>
            <a:ext cx="187220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56"/>
            </a:avLst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CuadroTexto"/>
          <p:cNvSpPr txBox="1"/>
          <p:nvPr/>
        </p:nvSpPr>
        <p:spPr>
          <a:xfrm>
            <a:off x="3679882" y="2566645"/>
            <a:ext cx="153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 smtClean="0"/>
              <a:t>51% En </a:t>
            </a:r>
          </a:p>
          <a:p>
            <a:pPr algn="ctr"/>
            <a:r>
              <a:rPr lang="es-CO" sz="1600" dirty="0" smtClean="0"/>
              <a:t>edad productiva</a:t>
            </a:r>
            <a:endParaRPr lang="es-CO" sz="1600" dirty="0"/>
          </a:p>
        </p:txBody>
      </p:sp>
      <p:sp>
        <p:nvSpPr>
          <p:cNvPr id="42" name="41 Llamada de flecha a la izquierda"/>
          <p:cNvSpPr/>
          <p:nvPr/>
        </p:nvSpPr>
        <p:spPr>
          <a:xfrm>
            <a:off x="5252222" y="2564904"/>
            <a:ext cx="187220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56"/>
            </a:avLst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42 CuadroTexto"/>
          <p:cNvSpPr txBox="1"/>
          <p:nvPr/>
        </p:nvSpPr>
        <p:spPr>
          <a:xfrm>
            <a:off x="5795515" y="2566645"/>
            <a:ext cx="111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 smtClean="0"/>
              <a:t>19,5%</a:t>
            </a:r>
          </a:p>
          <a:p>
            <a:pPr algn="ctr"/>
            <a:r>
              <a:rPr lang="es-CO" sz="1600" dirty="0" smtClean="0"/>
              <a:t>Trabajando</a:t>
            </a:r>
            <a:endParaRPr lang="es-CO" sz="1600" dirty="0"/>
          </a:p>
        </p:txBody>
      </p:sp>
      <p:sp>
        <p:nvSpPr>
          <p:cNvPr id="45" name="44 Llamada de flecha a la izquierda"/>
          <p:cNvSpPr/>
          <p:nvPr/>
        </p:nvSpPr>
        <p:spPr>
          <a:xfrm>
            <a:off x="7124430" y="2564904"/>
            <a:ext cx="187220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56"/>
            </a:avLst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CuadroTexto"/>
          <p:cNvSpPr txBox="1"/>
          <p:nvPr/>
        </p:nvSpPr>
        <p:spPr>
          <a:xfrm>
            <a:off x="7469498" y="2566645"/>
            <a:ext cx="150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dirty="0" smtClean="0"/>
              <a:t>16%</a:t>
            </a:r>
          </a:p>
          <a:p>
            <a:pPr algn="ctr"/>
            <a:r>
              <a:rPr lang="es-CO" sz="1600" dirty="0" smtClean="0"/>
              <a:t>Reciben un SML</a:t>
            </a:r>
            <a:endParaRPr lang="es-CO" sz="1600" dirty="0"/>
          </a:p>
        </p:txBody>
      </p:sp>
      <p:sp>
        <p:nvSpPr>
          <p:cNvPr id="63" name="62 Llamada de flecha a la izquierda"/>
          <p:cNvSpPr/>
          <p:nvPr/>
        </p:nvSpPr>
        <p:spPr>
          <a:xfrm>
            <a:off x="1891729" y="4714692"/>
            <a:ext cx="187220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56"/>
            </a:avLst>
          </a:prstGeom>
          <a:solidFill>
            <a:srgbClr val="FF99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63 CuadroTexto"/>
          <p:cNvSpPr txBox="1"/>
          <p:nvPr/>
        </p:nvSpPr>
        <p:spPr>
          <a:xfrm>
            <a:off x="2297191" y="4716433"/>
            <a:ext cx="1519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/>
              <a:t>34.000 Habitantes</a:t>
            </a:r>
          </a:p>
          <a:p>
            <a:pPr algn="ctr"/>
            <a:r>
              <a:rPr lang="es-CO" sz="1400" dirty="0" smtClean="0"/>
              <a:t>Con discapacidad</a:t>
            </a:r>
            <a:endParaRPr lang="es-CO" sz="1400" dirty="0"/>
          </a:p>
        </p:txBody>
      </p:sp>
      <p:sp>
        <p:nvSpPr>
          <p:cNvPr id="65" name="64 Llamada de flecha a la izquierda"/>
          <p:cNvSpPr/>
          <p:nvPr/>
        </p:nvSpPr>
        <p:spPr>
          <a:xfrm>
            <a:off x="3835945" y="4714692"/>
            <a:ext cx="1872208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56"/>
            </a:avLst>
          </a:prstGeom>
          <a:solidFill>
            <a:srgbClr val="FF99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65 CuadroTexto"/>
          <p:cNvSpPr txBox="1"/>
          <p:nvPr/>
        </p:nvSpPr>
        <p:spPr>
          <a:xfrm>
            <a:off x="3979961" y="4752440"/>
            <a:ext cx="19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36% se Encontraban </a:t>
            </a:r>
          </a:p>
          <a:p>
            <a:pPr algn="ctr"/>
            <a:r>
              <a:rPr lang="es-CO" sz="1400" dirty="0" smtClean="0"/>
              <a:t>trabajando</a:t>
            </a:r>
            <a:endParaRPr lang="es-CO" sz="1400" dirty="0"/>
          </a:p>
        </p:txBody>
      </p:sp>
      <p:sp>
        <p:nvSpPr>
          <p:cNvPr id="67" name="66 Llamada ovalada"/>
          <p:cNvSpPr/>
          <p:nvPr/>
        </p:nvSpPr>
        <p:spPr>
          <a:xfrm>
            <a:off x="6284217" y="3861048"/>
            <a:ext cx="1152128" cy="900680"/>
          </a:xfrm>
          <a:prstGeom prst="wedgeEllipseCallout">
            <a:avLst>
              <a:gd name="adj1" fmla="val -97994"/>
              <a:gd name="adj2" fmla="val 79405"/>
            </a:avLst>
          </a:prstGeom>
          <a:solidFill>
            <a:srgbClr val="FF99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Llamada ovalada"/>
          <p:cNvSpPr/>
          <p:nvPr/>
        </p:nvSpPr>
        <p:spPr>
          <a:xfrm>
            <a:off x="6356225" y="5048600"/>
            <a:ext cx="1152128" cy="900680"/>
          </a:xfrm>
          <a:prstGeom prst="wedgeEllipseCallout">
            <a:avLst>
              <a:gd name="adj1" fmla="val -106286"/>
              <a:gd name="adj2" fmla="val -40302"/>
            </a:avLst>
          </a:prstGeom>
          <a:solidFill>
            <a:srgbClr val="FF99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/>
        </p:nvSpPr>
        <p:spPr>
          <a:xfrm>
            <a:off x="6284217" y="3934797"/>
            <a:ext cx="11521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/>
              <a:t>6%</a:t>
            </a:r>
          </a:p>
          <a:p>
            <a:pPr algn="ctr"/>
            <a:r>
              <a:rPr lang="es-CO" sz="1300" dirty="0" smtClean="0"/>
              <a:t>No reciben ingresos</a:t>
            </a:r>
            <a:endParaRPr lang="es-CO" sz="13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6356225" y="5144991"/>
            <a:ext cx="11521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/>
              <a:t>Resto</a:t>
            </a:r>
          </a:p>
          <a:p>
            <a:pPr algn="ctr"/>
            <a:r>
              <a:rPr lang="es-CO" sz="1300" dirty="0" smtClean="0"/>
              <a:t>Menos de un SML</a:t>
            </a:r>
            <a:endParaRPr lang="es-CO" sz="13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9141" b="36066"/>
          <a:stretch>
            <a:fillRect/>
          </a:stretch>
        </p:blipFill>
        <p:spPr bwMode="auto">
          <a:xfrm>
            <a:off x="179512" y="4293096"/>
            <a:ext cx="17842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70 CuadroTexto"/>
          <p:cNvSpPr txBox="1"/>
          <p:nvPr/>
        </p:nvSpPr>
        <p:spPr>
          <a:xfrm rot="20309932">
            <a:off x="767774" y="4856518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Pereira</a:t>
            </a:r>
            <a:endParaRPr lang="es-CO" sz="1400" dirty="0"/>
          </a:p>
        </p:txBody>
      </p:sp>
      <p:pic>
        <p:nvPicPr>
          <p:cNvPr id="85" name="84 Imagen" descr="lid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3" r="17719"/>
          <a:stretch>
            <a:fillRect/>
          </a:stretch>
        </p:blipFill>
        <p:spPr>
          <a:xfrm>
            <a:off x="7092280" y="4149080"/>
            <a:ext cx="1979712" cy="278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1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96" y="3829045"/>
            <a:ext cx="1743944" cy="2480275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2223531" y="479574"/>
            <a:ext cx="46994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Intervención de</a:t>
            </a:r>
          </a:p>
          <a:p>
            <a:pPr algn="ctr"/>
            <a:r>
              <a:rPr lang="es-E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Comfamiliar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risaralda</a:t>
            </a:r>
            <a:endParaRPr lang="es-E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22 Imagen" descr="1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1475183"/>
            <a:ext cx="1728192" cy="2457873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608595" y="2329716"/>
            <a:ext cx="641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PIS</a:t>
            </a:r>
            <a:endParaRPr lang="es-ES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9552" y="4633972"/>
            <a:ext cx="795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PAD</a:t>
            </a:r>
            <a:endParaRPr lang="es-ES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0722" name="Picture 2" descr="C:\Users\Liana Patricia\AppData\Local\Microsoft\Windows\Temporary Internet Files\Content.IE5\JHICPUBS\MC90043261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8411" y="2393592"/>
            <a:ext cx="1440160" cy="864096"/>
          </a:xfrm>
          <a:prstGeom prst="rect">
            <a:avLst/>
          </a:prstGeom>
          <a:noFill/>
        </p:spPr>
      </p:pic>
      <p:sp>
        <p:nvSpPr>
          <p:cNvPr id="30" name="29 Rectángulo redondeado"/>
          <p:cNvSpPr/>
          <p:nvPr/>
        </p:nvSpPr>
        <p:spPr>
          <a:xfrm>
            <a:off x="3151067" y="2249576"/>
            <a:ext cx="2160240" cy="1152128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CuadroTexto"/>
          <p:cNvSpPr txBox="1"/>
          <p:nvPr/>
        </p:nvSpPr>
        <p:spPr>
          <a:xfrm>
            <a:off x="3270803" y="2321584"/>
            <a:ext cx="1930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Música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Artes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Deportes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Familia y Psicología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6716635" y="2253344"/>
            <a:ext cx="2160240" cy="1152128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CuadroTexto"/>
          <p:cNvSpPr txBox="1"/>
          <p:nvPr/>
        </p:nvSpPr>
        <p:spPr>
          <a:xfrm>
            <a:off x="6836371" y="2450784"/>
            <a:ext cx="1838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s-CO" sz="1400" dirty="0" smtClean="0"/>
              <a:t>Fuente de financiación</a:t>
            </a:r>
          </a:p>
          <a:p>
            <a:pPr marL="342900" indent="-342900"/>
            <a:r>
              <a:rPr lang="es-CO" sz="1400" dirty="0" smtClean="0"/>
              <a:t>Aportes empleados de</a:t>
            </a:r>
          </a:p>
          <a:p>
            <a:pPr marL="342900" indent="-342900"/>
            <a:r>
              <a:rPr lang="es-CO" sz="1400" dirty="0" smtClean="0"/>
              <a:t>Comfamiliar Risaralda</a:t>
            </a:r>
          </a:p>
        </p:txBody>
      </p:sp>
      <p:pic>
        <p:nvPicPr>
          <p:cNvPr id="34" name="Picture 2" descr="C:\Users\Liana Patricia\AppData\Local\Microsoft\Windows\Temporary Internet Files\Content.IE5\JHICPUBS\MC90043261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827" y="2465600"/>
            <a:ext cx="1440160" cy="864096"/>
          </a:xfrm>
          <a:prstGeom prst="rect">
            <a:avLst/>
          </a:prstGeom>
          <a:noFill/>
        </p:spPr>
      </p:pic>
      <p:pic>
        <p:nvPicPr>
          <p:cNvPr id="35" name="Picture 2" descr="C:\Users\Liana Patricia\AppData\Local\Microsoft\Windows\Temporary Internet Files\Content.IE5\JHICPUBS\MC90043261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4016" y="4609931"/>
            <a:ext cx="1440160" cy="864096"/>
          </a:xfrm>
          <a:prstGeom prst="rect">
            <a:avLst/>
          </a:prstGeom>
          <a:noFill/>
        </p:spPr>
      </p:pic>
      <p:sp>
        <p:nvSpPr>
          <p:cNvPr id="36" name="35 Rectángulo redondeado"/>
          <p:cNvSpPr/>
          <p:nvPr/>
        </p:nvSpPr>
        <p:spPr>
          <a:xfrm>
            <a:off x="3118192" y="4334974"/>
            <a:ext cx="2160240" cy="1440160"/>
          </a:xfrm>
          <a:prstGeom prst="roundRect">
            <a:avLst/>
          </a:prstGeom>
          <a:solidFill>
            <a:srgbClr val="CC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CuadroTexto"/>
          <p:cNvSpPr txBox="1"/>
          <p:nvPr/>
        </p:nvSpPr>
        <p:spPr>
          <a:xfrm>
            <a:off x="3141720" y="4321899"/>
            <a:ext cx="20052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Música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Artes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Deportes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Pedagogía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Terapia Ocupacional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CO" sz="1400" dirty="0" smtClean="0"/>
              <a:t>Psicología y Familia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6732240" y="4478990"/>
            <a:ext cx="2160240" cy="1152128"/>
          </a:xfrm>
          <a:prstGeom prst="roundRect">
            <a:avLst/>
          </a:prstGeom>
          <a:solidFill>
            <a:srgbClr val="CC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47 CuadroTexto"/>
          <p:cNvSpPr txBox="1"/>
          <p:nvPr/>
        </p:nvSpPr>
        <p:spPr>
          <a:xfrm>
            <a:off x="6851976" y="4695014"/>
            <a:ext cx="1857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s-CO" sz="1400" dirty="0" smtClean="0"/>
              <a:t>Fuente de financiación</a:t>
            </a:r>
          </a:p>
          <a:p>
            <a:pPr marL="342900" indent="-342900"/>
            <a:r>
              <a:rPr lang="es-CO" sz="1400" dirty="0" smtClean="0"/>
              <a:t>Recursos propios de </a:t>
            </a:r>
          </a:p>
          <a:p>
            <a:pPr marL="342900" indent="-342900"/>
            <a:r>
              <a:rPr lang="es-CO" sz="1400" dirty="0" smtClean="0"/>
              <a:t>Comfamiliar Risaralda</a:t>
            </a:r>
          </a:p>
        </p:txBody>
      </p:sp>
      <p:pic>
        <p:nvPicPr>
          <p:cNvPr id="49" name="Picture 2" descr="C:\Users\Liana Patricia\AppData\Local\Microsoft\Windows\Temporary Internet Files\Content.IE5\JHICPUBS\MC90043261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0440" y="4695014"/>
            <a:ext cx="1440160" cy="864096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66793" y="4954103"/>
            <a:ext cx="1208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 smtClean="0"/>
              <a:t>Programa de Atención a la Discapacidad</a:t>
            </a:r>
            <a:endParaRPr lang="es-CO" sz="105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66793" y="2699494"/>
            <a:ext cx="1208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Plan Integral Social</a:t>
            </a:r>
            <a:endParaRPr lang="es-CO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91 Rectángulo redondeado"/>
          <p:cNvSpPr/>
          <p:nvPr/>
        </p:nvSpPr>
        <p:spPr>
          <a:xfrm>
            <a:off x="3059832" y="1484784"/>
            <a:ext cx="5832648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3166273" y="260648"/>
            <a:ext cx="41420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Intervención de</a:t>
            </a:r>
          </a:p>
          <a:p>
            <a:pPr algn="ctr"/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Comfamiliar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risaralda</a:t>
            </a:r>
            <a:endParaRPr lang="es-E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26 Imagen" descr="1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08720"/>
            <a:ext cx="1979712" cy="2880320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475929" y="1961544"/>
            <a:ext cx="1040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PILPD</a:t>
            </a:r>
            <a:endParaRPr lang="es-ES" sz="28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6" name="18 Imagen" descr="NewBIDlogo[1]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556792"/>
            <a:ext cx="1008112" cy="5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10 Imagen" descr="logo-fundacion-coron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572" b="36855"/>
          <a:stretch>
            <a:fillRect/>
          </a:stretch>
        </p:blipFill>
        <p:spPr bwMode="auto">
          <a:xfrm>
            <a:off x="4644008" y="1556792"/>
            <a:ext cx="1368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7 Imagen" descr="logo Fundaci__n_Saldarriaga_Conch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628800"/>
            <a:ext cx="2121710" cy="47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9 Imagen" descr="logo_sen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132856"/>
            <a:ext cx="1080120" cy="8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Liana Patricia\AppData\Local\Microsoft\Windows\Temporary Internet Files\Content.IE5\JHICPUBS\MC90043261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032045"/>
            <a:ext cx="1440160" cy="864096"/>
          </a:xfrm>
          <a:prstGeom prst="rect">
            <a:avLst/>
          </a:prstGeom>
          <a:noFill/>
        </p:spPr>
      </p:pic>
      <p:pic>
        <p:nvPicPr>
          <p:cNvPr id="30727" name="Picture 7" descr="http://www.fcm.org.co/uploads/pics/logo_mintrabaj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1135" y="2132856"/>
            <a:ext cx="2039057" cy="522508"/>
          </a:xfrm>
          <a:prstGeom prst="rect">
            <a:avLst/>
          </a:prstGeom>
          <a:noFill/>
        </p:spPr>
      </p:pic>
      <p:pic>
        <p:nvPicPr>
          <p:cNvPr id="30729" name="Picture 9" descr="http://ceri.udistrital.edu.co/archivos/logoAP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2276872"/>
            <a:ext cx="1968519" cy="648072"/>
          </a:xfrm>
          <a:prstGeom prst="rect">
            <a:avLst/>
          </a:prstGeom>
          <a:noFill/>
        </p:spPr>
      </p:pic>
      <p:pic>
        <p:nvPicPr>
          <p:cNvPr id="93" name="4 Imagen" descr="logo comfamiliar_risaralda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780928"/>
            <a:ext cx="22929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CuadroTexto"/>
          <p:cNvSpPr txBox="1"/>
          <p:nvPr/>
        </p:nvSpPr>
        <p:spPr>
          <a:xfrm>
            <a:off x="220223" y="2366296"/>
            <a:ext cx="15392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dirty="0" smtClean="0"/>
              <a:t>Programa de Inclusión </a:t>
            </a:r>
          </a:p>
          <a:p>
            <a:pPr algn="ctr"/>
            <a:r>
              <a:rPr lang="es-CO" sz="1050" dirty="0" smtClean="0"/>
              <a:t>Laboral de Personas con </a:t>
            </a:r>
          </a:p>
          <a:p>
            <a:pPr algn="ctr"/>
            <a:r>
              <a:rPr lang="es-CO" sz="1050" dirty="0" smtClean="0"/>
              <a:t>Discapacidad</a:t>
            </a:r>
            <a:endParaRPr lang="es-CO" sz="1050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5580112" y="3933056"/>
            <a:ext cx="864096" cy="18722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Rectángulo redondeado"/>
          <p:cNvSpPr/>
          <p:nvPr/>
        </p:nvSpPr>
        <p:spPr>
          <a:xfrm>
            <a:off x="6660232" y="3933056"/>
            <a:ext cx="864096" cy="1872208"/>
          </a:xfrm>
          <a:prstGeom prst="roundRect">
            <a:avLst/>
          </a:prstGeom>
          <a:solidFill>
            <a:srgbClr val="CCFF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Rectángulo redondeado"/>
          <p:cNvSpPr/>
          <p:nvPr/>
        </p:nvSpPr>
        <p:spPr>
          <a:xfrm>
            <a:off x="7668344" y="3933056"/>
            <a:ext cx="864096" cy="1872208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Terminador"/>
          <p:cNvSpPr/>
          <p:nvPr/>
        </p:nvSpPr>
        <p:spPr>
          <a:xfrm>
            <a:off x="5148064" y="5517232"/>
            <a:ext cx="3816424" cy="576064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CuadroTexto"/>
          <p:cNvSpPr txBox="1"/>
          <p:nvPr/>
        </p:nvSpPr>
        <p:spPr>
          <a:xfrm>
            <a:off x="5544846" y="3985900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/>
              <a:t>Recursos</a:t>
            </a:r>
          </a:p>
          <a:p>
            <a:pPr algn="ctr"/>
            <a:r>
              <a:rPr lang="es-CO" sz="1400" dirty="0" smtClean="0"/>
              <a:t>Humanos</a:t>
            </a:r>
            <a:endParaRPr lang="es-CO" sz="14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6661428" y="4345940"/>
            <a:ext cx="83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/>
              <a:t>Recursos</a:t>
            </a:r>
          </a:p>
          <a:p>
            <a:pPr algn="ctr"/>
            <a:r>
              <a:rPr lang="es-CO" sz="1400" dirty="0" smtClean="0"/>
              <a:t>Técnicos</a:t>
            </a:r>
            <a:endParaRPr lang="es-CO" sz="14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567383" y="4869160"/>
            <a:ext cx="10454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/>
              <a:t>Recursos</a:t>
            </a:r>
          </a:p>
          <a:p>
            <a:pPr algn="ctr"/>
            <a:r>
              <a:rPr lang="es-CO" sz="1100" dirty="0" smtClean="0"/>
              <a:t>Infraestructura</a:t>
            </a:r>
            <a:endParaRPr lang="es-CO" sz="14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362467" y="5502718"/>
            <a:ext cx="318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 POSICIONAMIENTO E IMAGEN </a:t>
            </a:r>
          </a:p>
          <a:p>
            <a:pPr algn="ctr"/>
            <a:r>
              <a:rPr lang="es-CO" b="1" dirty="0" smtClean="0"/>
              <a:t>INSTITUCIONAL</a:t>
            </a:r>
            <a:endParaRPr lang="es-CO" b="1" dirty="0"/>
          </a:p>
        </p:txBody>
      </p:sp>
      <p:pic>
        <p:nvPicPr>
          <p:cNvPr id="32772" name="Picture 4" descr="C:\Users\Liana Patricia\Downloads\verticalbuen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545" y="3573016"/>
            <a:ext cx="2079231" cy="2016224"/>
          </a:xfrm>
          <a:prstGeom prst="rect">
            <a:avLst/>
          </a:prstGeom>
          <a:noFill/>
        </p:spPr>
      </p:pic>
      <p:sp>
        <p:nvSpPr>
          <p:cNvPr id="52" name="51 Rectángulo"/>
          <p:cNvSpPr/>
          <p:nvPr/>
        </p:nvSpPr>
        <p:spPr>
          <a:xfrm>
            <a:off x="2581299" y="6228601"/>
            <a:ext cx="20460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Responsabilidad</a:t>
            </a:r>
          </a:p>
          <a:p>
            <a:pPr algn="ctr"/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 empresarial</a:t>
            </a:r>
            <a:endParaRPr lang="es-E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4" name="53 Conector angular"/>
          <p:cNvCxnSpPr>
            <a:endCxn id="52" idx="3"/>
          </p:cNvCxnSpPr>
          <p:nvPr/>
        </p:nvCxnSpPr>
        <p:spPr>
          <a:xfrm rot="10800000" flipV="1">
            <a:off x="4627372" y="6093295"/>
            <a:ext cx="2392900" cy="427693"/>
          </a:xfrm>
          <a:prstGeom prst="bentConnector3">
            <a:avLst>
              <a:gd name="adj1" fmla="val -19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780" name="Picture 12" descr="RS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024069"/>
            <a:ext cx="1296144" cy="1337133"/>
          </a:xfrm>
          <a:prstGeom prst="rect">
            <a:avLst/>
          </a:prstGeom>
          <a:noFill/>
        </p:spPr>
      </p:pic>
      <p:pic>
        <p:nvPicPr>
          <p:cNvPr id="32785" name="Picture 17" descr="http://delicatesengei.galeon.com/flecha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54344" y="4005064"/>
            <a:ext cx="1353560" cy="720080"/>
          </a:xfrm>
          <a:prstGeom prst="rect">
            <a:avLst/>
          </a:prstGeom>
          <a:noFill/>
        </p:spPr>
      </p:pic>
      <p:pic>
        <p:nvPicPr>
          <p:cNvPr id="66" name="Picture 17" descr="http://delicatesengei.galeon.com/flecha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94504" y="4005064"/>
            <a:ext cx="135356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379932" y="476672"/>
            <a:ext cx="63841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Comfamiliar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risaralda</a:t>
            </a:r>
            <a:endParaRPr lang="es-E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Para personas con discapacidad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971600" y="2132856"/>
            <a:ext cx="7272808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CuadroTexto"/>
          <p:cNvSpPr txBox="1"/>
          <p:nvPr/>
        </p:nvSpPr>
        <p:spPr>
          <a:xfrm>
            <a:off x="1410025" y="2263224"/>
            <a:ext cx="6538136" cy="36933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DIRECTRICES                  POLITICAS               PRINCIPIOS MISIONALES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336306" y="2712688"/>
            <a:ext cx="41464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6000"/>
              <a:buBlip>
                <a:blip r:embed="rId4"/>
              </a:buBlip>
            </a:pPr>
            <a:r>
              <a:rPr lang="es-CO" sz="1600" dirty="0" smtClean="0"/>
              <a:t>  BIENESTAR DE LA POBLACIÓN</a:t>
            </a:r>
          </a:p>
          <a:p>
            <a:pPr>
              <a:buSzPct val="126000"/>
              <a:buBlip>
                <a:blip r:embed="rId4"/>
              </a:buBlip>
            </a:pPr>
            <a:endParaRPr lang="es-CO" sz="1600" dirty="0" smtClean="0"/>
          </a:p>
          <a:p>
            <a:pPr>
              <a:buSzPct val="126000"/>
              <a:buBlip>
                <a:blip r:embed="rId4"/>
              </a:buBlip>
            </a:pPr>
            <a:r>
              <a:rPr lang="es-CO" sz="1600" dirty="0" smtClean="0"/>
              <a:t>  MEDIO PARA GENERAR MAYORES INGRESOS</a:t>
            </a:r>
          </a:p>
          <a:p>
            <a:pPr>
              <a:buSzPct val="126000"/>
              <a:buBlip>
                <a:blip r:embed="rId4"/>
              </a:buBlip>
            </a:pPr>
            <a:endParaRPr lang="es-CO" sz="1600" dirty="0" smtClean="0"/>
          </a:p>
          <a:p>
            <a:pPr>
              <a:buSzPct val="126000"/>
              <a:buBlip>
                <a:blip r:embed="rId4"/>
              </a:buBlip>
            </a:pPr>
            <a:r>
              <a:rPr lang="es-CO" sz="1600" dirty="0" smtClean="0"/>
              <a:t>  INCLUSIÓN SOCIAL Y LABORAL</a:t>
            </a:r>
            <a:endParaRPr lang="es-CO" sz="1600" dirty="0"/>
          </a:p>
        </p:txBody>
      </p:sp>
      <p:sp>
        <p:nvSpPr>
          <p:cNvPr id="32" name="31 Terminador"/>
          <p:cNvSpPr/>
          <p:nvPr/>
        </p:nvSpPr>
        <p:spPr>
          <a:xfrm>
            <a:off x="539552" y="5338384"/>
            <a:ext cx="3312368" cy="93610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CuadroTexto"/>
          <p:cNvSpPr txBox="1"/>
          <p:nvPr/>
        </p:nvSpPr>
        <p:spPr>
          <a:xfrm>
            <a:off x="1582496" y="4162728"/>
            <a:ext cx="14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ESTRATEGIAS</a:t>
            </a:r>
            <a:endParaRPr lang="es-CO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208460" y="5496048"/>
            <a:ext cx="2026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ALIANZAS PÚBLICO </a:t>
            </a:r>
          </a:p>
          <a:p>
            <a:pPr algn="ctr"/>
            <a:r>
              <a:rPr lang="es-CO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PRIVADAS</a:t>
            </a:r>
            <a:endParaRPr lang="es-CO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004048" y="4690312"/>
            <a:ext cx="377321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Sinergias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Optimización de Recursos</a:t>
            </a:r>
          </a:p>
          <a:p>
            <a:pPr>
              <a:buFont typeface="Wingdings" pitchFamily="2" charset="2"/>
              <a:buChar char="ü"/>
            </a:pPr>
            <a:r>
              <a:rPr lang="es-ES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Acuerdos 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Voluntades</a:t>
            </a:r>
          </a:p>
          <a:p>
            <a:pPr>
              <a:buFont typeface="Wingdings" pitchFamily="2" charset="2"/>
              <a:buChar char="ü"/>
            </a:pPr>
            <a:r>
              <a:rPr lang="es-ES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Propósitos </a:t>
            </a:r>
            <a:endParaRPr lang="es-ES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5843" name="Picture 3" descr="C:\Users\Liana Patricia\AppData\Local\Microsoft\Windows\Temporary Internet Files\Content.IE5\T0Q0EMU5\MC90044214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956" y="5542216"/>
            <a:ext cx="403020" cy="416544"/>
          </a:xfrm>
          <a:prstGeom prst="rect">
            <a:avLst/>
          </a:prstGeom>
          <a:noFill/>
        </p:spPr>
      </p:pic>
      <p:pic>
        <p:nvPicPr>
          <p:cNvPr id="35844" name="Picture 4" descr="C:\Users\Liana Patricia\AppData\Local\Microsoft\Windows\Temporary Internet Files\Content.IE5\JHICPUBS\MC90044214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4580" y="4509120"/>
            <a:ext cx="353027" cy="360040"/>
          </a:xfrm>
          <a:prstGeom prst="rect">
            <a:avLst/>
          </a:prstGeom>
          <a:noFill/>
        </p:spPr>
      </p:pic>
      <p:pic>
        <p:nvPicPr>
          <p:cNvPr id="12" name="Picture 4" descr="C:\Users\Liana Patricia\AppData\Local\Microsoft\Windows\Temporary Internet Files\Content.IE5\JHICPUBS\MC90044214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941168"/>
            <a:ext cx="353027" cy="360040"/>
          </a:xfrm>
          <a:prstGeom prst="rect">
            <a:avLst/>
          </a:prstGeom>
          <a:noFill/>
        </p:spPr>
      </p:pic>
      <p:pic>
        <p:nvPicPr>
          <p:cNvPr id="13" name="Picture 3" descr="C:\Users\Liana Patricia\AppData\Local\Microsoft\Windows\Temporary Internet Files\Content.IE5\T0Q0EMU5\MC90044214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3598" y="5545698"/>
            <a:ext cx="390479" cy="403582"/>
          </a:xfrm>
          <a:prstGeom prst="rect">
            <a:avLst/>
          </a:prstGeom>
          <a:noFill/>
        </p:spPr>
      </p:pic>
      <p:pic>
        <p:nvPicPr>
          <p:cNvPr id="16" name="15 Imagen" descr="bizdevelopmen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708920"/>
            <a:ext cx="2808312" cy="210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403648" y="611977"/>
            <a:ext cx="638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LINEAS DE ACCIÓN DEL PROGRAMA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87" y="1340768"/>
            <a:ext cx="7668345" cy="527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3635896" y="1466781"/>
            <a:ext cx="19002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SENSIBILIZACIÓN</a:t>
            </a:r>
          </a:p>
          <a:p>
            <a:pPr algn="ctr"/>
            <a:r>
              <a:rPr lang="es-E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 </a:t>
            </a:r>
          </a:p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CONSECUCIÓN DE EMPRESAS</a:t>
            </a:r>
            <a:endParaRPr lang="es-ES" sz="1400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313840" y="3050376"/>
            <a:ext cx="19002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DIAGNÓSTICO Y </a:t>
            </a:r>
          </a:p>
          <a:p>
            <a:pPr algn="ctr"/>
            <a:r>
              <a:rPr lang="es-E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FORTALECIMIENTO</a:t>
            </a:r>
          </a:p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 INSTITUCIONES</a:t>
            </a:r>
            <a:endParaRPr lang="es-ES" sz="1400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292080" y="5642664"/>
            <a:ext cx="19002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FORMACIÓN</a:t>
            </a:r>
          </a:p>
          <a:p>
            <a:pPr algn="ctr"/>
            <a:r>
              <a:rPr lang="es-E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</a:p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CAPACITACIÓN</a:t>
            </a:r>
            <a:endParaRPr lang="es-ES" sz="1400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051720" y="5589240"/>
            <a:ext cx="19002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ARTICULACIÓN </a:t>
            </a:r>
          </a:p>
          <a:p>
            <a:pPr algn="ctr"/>
            <a:r>
              <a:rPr lang="es-E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 DIFUSIÓN DEL</a:t>
            </a:r>
          </a:p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</a:t>
            </a:r>
            <a:endParaRPr lang="es-ES" sz="1400" cap="all" spc="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87567" y="3096256"/>
            <a:ext cx="19002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VINCULACIÓN</a:t>
            </a:r>
          </a:p>
          <a:p>
            <a:pPr algn="ctr"/>
            <a:r>
              <a:rPr lang="es-E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  SEGUIMIENTO  EN EL</a:t>
            </a:r>
          </a:p>
          <a:p>
            <a:pPr algn="ctr"/>
            <a:r>
              <a:rPr lang="es-ES" sz="14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CAMPO LABORAL</a:t>
            </a:r>
          </a:p>
        </p:txBody>
      </p:sp>
      <p:pic>
        <p:nvPicPr>
          <p:cNvPr id="20" name="19 Imagen" descr="canstock3337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172412"/>
            <a:ext cx="2664296" cy="1989342"/>
          </a:xfrm>
          <a:prstGeom prst="rect">
            <a:avLst/>
          </a:prstGeom>
        </p:spPr>
      </p:pic>
      <p:pic>
        <p:nvPicPr>
          <p:cNvPr id="17410" name="Picture 2" descr="http://imagenes.mailxmail.com/cursos/imagenes/8/6/formas-diversas_29768_5_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04331" y="1946920"/>
            <a:ext cx="1043533" cy="762000"/>
          </a:xfrm>
          <a:prstGeom prst="rect">
            <a:avLst/>
          </a:prstGeom>
          <a:noFill/>
        </p:spPr>
      </p:pic>
      <p:pic>
        <p:nvPicPr>
          <p:cNvPr id="13" name="Picture 2" descr="http://imagenes.mailxmail.com/cursos/imagenes/8/6/formas-diversas_29768_5_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20537" flipH="1">
            <a:off x="5874490" y="1892282"/>
            <a:ext cx="1043533" cy="762000"/>
          </a:xfrm>
          <a:prstGeom prst="rect">
            <a:avLst/>
          </a:prstGeom>
          <a:noFill/>
        </p:spPr>
      </p:pic>
      <p:pic>
        <p:nvPicPr>
          <p:cNvPr id="21" name="Picture 2" descr="http://imagenes.mailxmail.com/cursos/imagenes/8/6/formas-diversas_29768_5_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19411" flipH="1">
            <a:off x="6766577" y="4340414"/>
            <a:ext cx="1043533" cy="762000"/>
          </a:xfrm>
          <a:prstGeom prst="rect">
            <a:avLst/>
          </a:prstGeom>
          <a:noFill/>
        </p:spPr>
      </p:pic>
      <p:pic>
        <p:nvPicPr>
          <p:cNvPr id="22" name="Picture 2" descr="http://imagenes.mailxmail.com/cursos/imagenes/8/6/formas-diversas_29768_5_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61415" flipH="1">
            <a:off x="4154437" y="5963917"/>
            <a:ext cx="1043533" cy="762000"/>
          </a:xfrm>
          <a:prstGeom prst="rect">
            <a:avLst/>
          </a:prstGeom>
          <a:noFill/>
        </p:spPr>
      </p:pic>
      <p:pic>
        <p:nvPicPr>
          <p:cNvPr id="23" name="Picture 2" descr="http://imagenes.mailxmail.com/cursos/imagenes/8/6/formas-diversas_29768_5_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80496" flipH="1">
            <a:off x="1517908" y="4267364"/>
            <a:ext cx="104353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368240" y="2852936"/>
            <a:ext cx="8496944" cy="3456384"/>
          </a:xfrm>
          <a:prstGeom prst="roundRect">
            <a:avLst/>
          </a:prstGeom>
          <a:solidFill>
            <a:srgbClr val="FF99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1259632" y="623590"/>
            <a:ext cx="66247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 PARA PERSONAS CON DISCAPACIDAD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83568" y="3068960"/>
            <a:ext cx="7776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/>
              <a:t>Mejorar las oportunidades de empleo para las personas con discapacidad (física, auditiva, visual y cognitiva) mayores de 18 años en el Área Metropolitana de Pereira; contribuyendo de esa forma a su inclusión económica y social.</a:t>
            </a:r>
            <a:endParaRPr lang="es-CO" sz="3200" dirty="0"/>
          </a:p>
        </p:txBody>
      </p:sp>
      <p:sp>
        <p:nvSpPr>
          <p:cNvPr id="11" name="10 Rectángulo"/>
          <p:cNvSpPr/>
          <p:nvPr/>
        </p:nvSpPr>
        <p:spPr>
          <a:xfrm>
            <a:off x="711767" y="2258582"/>
            <a:ext cx="3212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 GENERAL: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1.bp.blogspot.com/-EDXnLpFC4II/UC29iaPgIqI/AAAAAAAAAjk/34kGBrSN_XM/s320/Creando-un-Blog-desde-cero-p%C3%BAblico-objetiv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823"/>
          <a:stretch>
            <a:fillRect/>
          </a:stretch>
        </p:blipFill>
        <p:spPr bwMode="auto">
          <a:xfrm>
            <a:off x="6444208" y="1700808"/>
            <a:ext cx="190021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259632" y="509771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 PARA PERSONAS CON DISCAPACIDAD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1484784"/>
            <a:ext cx="2713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Objetivos Generales: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2771800" y="1916832"/>
            <a:ext cx="3600400" cy="1008112"/>
          </a:xfrm>
          <a:prstGeom prst="flowChartAlternateProcess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159145" y="2132856"/>
            <a:ext cx="28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MOVILIZACIÓN DEL SECTOR</a:t>
            </a:r>
          </a:p>
          <a:p>
            <a:pPr algn="ctr"/>
            <a:r>
              <a:rPr lang="es-CO" b="1" dirty="0" smtClean="0"/>
              <a:t>EMPRESARIAL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2774702" y="2048369"/>
            <a:ext cx="463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11 Estrella de 7 puntas"/>
          <p:cNvSpPr/>
          <p:nvPr/>
        </p:nvSpPr>
        <p:spPr>
          <a:xfrm>
            <a:off x="432712" y="3734448"/>
            <a:ext cx="1601592" cy="1350736"/>
          </a:xfrm>
          <a:prstGeom prst="star7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strella de 7 puntas"/>
          <p:cNvSpPr/>
          <p:nvPr/>
        </p:nvSpPr>
        <p:spPr>
          <a:xfrm>
            <a:off x="2088896" y="3717032"/>
            <a:ext cx="1601592" cy="1350736"/>
          </a:xfrm>
          <a:prstGeom prst="star7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strella de 7 puntas"/>
          <p:cNvSpPr/>
          <p:nvPr/>
        </p:nvSpPr>
        <p:spPr>
          <a:xfrm>
            <a:off x="3745080" y="3734448"/>
            <a:ext cx="1601592" cy="1350736"/>
          </a:xfrm>
          <a:prstGeom prst="star7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strella de 7 puntas"/>
          <p:cNvSpPr/>
          <p:nvPr/>
        </p:nvSpPr>
        <p:spPr>
          <a:xfrm>
            <a:off x="5401264" y="3717032"/>
            <a:ext cx="1601592" cy="1350736"/>
          </a:xfrm>
          <a:prstGeom prst="star7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Estrella de 7 puntas"/>
          <p:cNvSpPr/>
          <p:nvPr/>
        </p:nvSpPr>
        <p:spPr>
          <a:xfrm>
            <a:off x="7074864" y="3717032"/>
            <a:ext cx="1601592" cy="1350736"/>
          </a:xfrm>
          <a:prstGeom prst="star7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Forma"/>
          <p:cNvCxnSpPr>
            <a:endCxn id="12" idx="6"/>
          </p:cNvCxnSpPr>
          <p:nvPr/>
        </p:nvCxnSpPr>
        <p:spPr>
          <a:xfrm rot="10800000" flipV="1">
            <a:off x="1233508" y="2924944"/>
            <a:ext cx="333849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Forma"/>
          <p:cNvCxnSpPr>
            <a:endCxn id="21" idx="6"/>
          </p:cNvCxnSpPr>
          <p:nvPr/>
        </p:nvCxnSpPr>
        <p:spPr>
          <a:xfrm>
            <a:off x="4572000" y="2924944"/>
            <a:ext cx="330366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Forma"/>
          <p:cNvCxnSpPr>
            <a:endCxn id="20" idx="6"/>
          </p:cNvCxnSpPr>
          <p:nvPr/>
        </p:nvCxnSpPr>
        <p:spPr>
          <a:xfrm>
            <a:off x="4572000" y="2924944"/>
            <a:ext cx="163006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Forma"/>
          <p:cNvCxnSpPr>
            <a:endCxn id="18" idx="6"/>
          </p:cNvCxnSpPr>
          <p:nvPr/>
        </p:nvCxnSpPr>
        <p:spPr>
          <a:xfrm rot="10800000" flipV="1">
            <a:off x="2889692" y="2924944"/>
            <a:ext cx="1682308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7" idx="2"/>
            <a:endCxn id="19" idx="6"/>
          </p:cNvCxnSpPr>
          <p:nvPr/>
        </p:nvCxnSpPr>
        <p:spPr>
          <a:xfrm flipH="1">
            <a:off x="4545876" y="2924944"/>
            <a:ext cx="26124" cy="80950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Proceso alternativo"/>
          <p:cNvSpPr/>
          <p:nvPr/>
        </p:nvSpPr>
        <p:spPr>
          <a:xfrm>
            <a:off x="1691680" y="5517232"/>
            <a:ext cx="5904656" cy="1152128"/>
          </a:xfrm>
          <a:prstGeom prst="flowChartAlternateProcess">
            <a:avLst/>
          </a:prstGeom>
          <a:solidFill>
            <a:srgbClr val="CC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CuadroTexto"/>
          <p:cNvSpPr txBox="1"/>
          <p:nvPr/>
        </p:nvSpPr>
        <p:spPr>
          <a:xfrm>
            <a:off x="611560" y="4118016"/>
            <a:ext cx="1201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Selección</a:t>
            </a:r>
          </a:p>
          <a:p>
            <a:pPr algn="ctr"/>
            <a:r>
              <a:rPr lang="es-CO" sz="1400" b="1" dirty="0" smtClean="0"/>
              <a:t>100 Empresas</a:t>
            </a:r>
            <a:endParaRPr lang="es-CO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232336" y="4149080"/>
            <a:ext cx="131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Sensibilización </a:t>
            </a:r>
          </a:p>
          <a:p>
            <a:pPr algn="ctr"/>
            <a:r>
              <a:rPr lang="es-CO" sz="1400" b="1" dirty="0" smtClean="0"/>
              <a:t>50 Empresas</a:t>
            </a:r>
            <a:endParaRPr lang="es-CO" sz="1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980126" y="4162728"/>
            <a:ext cx="112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Diagnósticos</a:t>
            </a:r>
          </a:p>
          <a:p>
            <a:pPr algn="ctr"/>
            <a:r>
              <a:rPr lang="es-CO" sz="1400" b="1" dirty="0" smtClean="0"/>
              <a:t>30 Empresas</a:t>
            </a:r>
            <a:endParaRPr lang="es-CO" sz="14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580112" y="4077072"/>
            <a:ext cx="11453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Cargos </a:t>
            </a:r>
          </a:p>
          <a:p>
            <a:pPr algn="ctr"/>
            <a:r>
              <a:rPr lang="es-CO" sz="1400" b="1" dirty="0" smtClean="0"/>
              <a:t>Identificados</a:t>
            </a:r>
          </a:p>
          <a:p>
            <a:pPr algn="ctr"/>
            <a:r>
              <a:rPr lang="es-CO" sz="1400" b="1" dirty="0" smtClean="0"/>
              <a:t>160</a:t>
            </a:r>
            <a:endParaRPr lang="es-CO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157530" y="4116848"/>
            <a:ext cx="1470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Talleres a Jefes</a:t>
            </a:r>
          </a:p>
          <a:p>
            <a:pPr algn="ctr"/>
            <a:r>
              <a:rPr lang="es-CO" sz="1400" b="1" dirty="0" smtClean="0"/>
              <a:t> y  Colaboradores</a:t>
            </a:r>
          </a:p>
          <a:p>
            <a:pPr algn="ctr"/>
            <a:r>
              <a:rPr lang="es-CO" sz="1400" b="1" dirty="0" smtClean="0"/>
              <a:t>50</a:t>
            </a:r>
            <a:endParaRPr lang="es-CO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89409" y="5487909"/>
            <a:ext cx="282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878064" y="5760552"/>
            <a:ext cx="40624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30 Empresas con Procesos estandarizados.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30 Empresas  articuladas con red de atención.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 7 Vídeos de buenas prácticas</a:t>
            </a:r>
            <a:endParaRPr lang="es-CO" sz="1500" b="1" dirty="0"/>
          </a:p>
        </p:txBody>
      </p:sp>
      <p:pic>
        <p:nvPicPr>
          <p:cNvPr id="13314" name="Picture 2" descr="objetivo.jpg (506×449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836712"/>
            <a:ext cx="1584176" cy="140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259632" y="509771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 PARA PERSONAS CON DISCAPACIDAD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1484784"/>
            <a:ext cx="2713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Objetivos Generales: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2771800" y="1916832"/>
            <a:ext cx="3600400" cy="1008112"/>
          </a:xfrm>
          <a:prstGeom prst="flowChartAlternateProcess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159145" y="2132856"/>
            <a:ext cx="28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FORTALECIMIENTO A ENTIDADES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3118192" y="2034721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11 Estrella de 7 puntas"/>
          <p:cNvSpPr/>
          <p:nvPr/>
        </p:nvSpPr>
        <p:spPr>
          <a:xfrm>
            <a:off x="738160" y="3717032"/>
            <a:ext cx="1601592" cy="1350736"/>
          </a:xfrm>
          <a:prstGeom prst="star7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strella de 7 puntas"/>
          <p:cNvSpPr/>
          <p:nvPr/>
        </p:nvSpPr>
        <p:spPr>
          <a:xfrm>
            <a:off x="3762496" y="3717032"/>
            <a:ext cx="1601592" cy="1350736"/>
          </a:xfrm>
          <a:prstGeom prst="star7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strella de 7 puntas"/>
          <p:cNvSpPr/>
          <p:nvPr/>
        </p:nvSpPr>
        <p:spPr>
          <a:xfrm>
            <a:off x="6642816" y="3734448"/>
            <a:ext cx="1601592" cy="1350736"/>
          </a:xfrm>
          <a:prstGeom prst="star7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Forma"/>
          <p:cNvCxnSpPr>
            <a:endCxn id="12" idx="6"/>
          </p:cNvCxnSpPr>
          <p:nvPr/>
        </p:nvCxnSpPr>
        <p:spPr>
          <a:xfrm rot="10800000" flipV="1">
            <a:off x="1538956" y="2907528"/>
            <a:ext cx="333849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Forma"/>
          <p:cNvCxnSpPr>
            <a:endCxn id="18" idx="6"/>
          </p:cNvCxnSpPr>
          <p:nvPr/>
        </p:nvCxnSpPr>
        <p:spPr>
          <a:xfrm rot="5400000">
            <a:off x="4171602" y="3316634"/>
            <a:ext cx="792088" cy="8708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Proceso alternativo"/>
          <p:cNvSpPr/>
          <p:nvPr/>
        </p:nvSpPr>
        <p:spPr>
          <a:xfrm>
            <a:off x="1605158" y="5474252"/>
            <a:ext cx="6264696" cy="1152128"/>
          </a:xfrm>
          <a:prstGeom prst="flowChartAlternateProcess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CuadroTexto"/>
          <p:cNvSpPr txBox="1"/>
          <p:nvPr/>
        </p:nvSpPr>
        <p:spPr>
          <a:xfrm>
            <a:off x="936181" y="4118016"/>
            <a:ext cx="1163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Convocatoria</a:t>
            </a:r>
          </a:p>
          <a:p>
            <a:pPr algn="ctr"/>
            <a:r>
              <a:rPr lang="es-CO" sz="1400" b="1" dirty="0" smtClean="0"/>
              <a:t>a entidades</a:t>
            </a:r>
          </a:p>
          <a:p>
            <a:pPr algn="ctr"/>
            <a:r>
              <a:rPr lang="es-CO" sz="1400" b="1" dirty="0" smtClean="0"/>
              <a:t>1</a:t>
            </a:r>
            <a:endParaRPr lang="es-CO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977786" y="4005064"/>
            <a:ext cx="11735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Capacitación </a:t>
            </a:r>
          </a:p>
          <a:p>
            <a:pPr algn="ctr"/>
            <a:r>
              <a:rPr lang="es-CO" sz="1400" b="1" dirty="0" smtClean="0"/>
              <a:t>a  entidades</a:t>
            </a:r>
          </a:p>
          <a:p>
            <a:pPr algn="ctr"/>
            <a:r>
              <a:rPr lang="es-CO" sz="1400" b="1" dirty="0" smtClean="0"/>
              <a:t>11</a:t>
            </a:r>
            <a:endParaRPr lang="es-CO" sz="1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6870041" y="4077072"/>
            <a:ext cx="1144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Selección</a:t>
            </a:r>
          </a:p>
          <a:p>
            <a:pPr algn="ctr"/>
            <a:r>
              <a:rPr lang="es-CO" sz="1400" b="1" dirty="0" smtClean="0"/>
              <a:t>de entidades</a:t>
            </a:r>
          </a:p>
          <a:p>
            <a:pPr algn="ctr"/>
            <a:r>
              <a:rPr lang="es-CO" sz="1400" b="1" dirty="0" smtClean="0"/>
              <a:t>4</a:t>
            </a:r>
            <a:endParaRPr lang="es-CO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89409" y="5487909"/>
            <a:ext cx="282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691680" y="5760552"/>
            <a:ext cx="60394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 4 Procesos  cualificados en las Entidades.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 27 Profesionales formados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 Sistematización y caracterización de las personas con discapacidad: 530.</a:t>
            </a:r>
            <a:endParaRPr lang="es-CO" sz="1500" b="1" dirty="0"/>
          </a:p>
        </p:txBody>
      </p:sp>
      <p:cxnSp>
        <p:nvCxnSpPr>
          <p:cNvPr id="26" name="25 Forma"/>
          <p:cNvCxnSpPr>
            <a:endCxn id="19" idx="6"/>
          </p:cNvCxnSpPr>
          <p:nvPr/>
        </p:nvCxnSpPr>
        <p:spPr>
          <a:xfrm>
            <a:off x="4572000" y="2924944"/>
            <a:ext cx="287161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objetivo.jpg (506×449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908720"/>
            <a:ext cx="1584176" cy="140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También somos capaces_Italo Violo_Venezuela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1640" y="2278336"/>
            <a:ext cx="6480720" cy="453504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386691" y="764704"/>
            <a:ext cx="6425669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Inclusión laboral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Para personas con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discapacidad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6603" y="5877272"/>
            <a:ext cx="6410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Área metropolitana </a:t>
            </a:r>
            <a:r>
              <a:rPr lang="es-E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pereira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259632" y="509771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 PARA PERSONAS CON DISCAPACIDAD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1484784"/>
            <a:ext cx="2713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Objetivos Generales: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2771800" y="1916832"/>
            <a:ext cx="3600400" cy="1008112"/>
          </a:xfrm>
          <a:prstGeom prst="flowChartAlternateProcess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159145" y="2132856"/>
            <a:ext cx="28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FORMACIÓN Y </a:t>
            </a:r>
          </a:p>
          <a:p>
            <a:pPr algn="ctr"/>
            <a:r>
              <a:rPr lang="es-CO" b="1" dirty="0" smtClean="0"/>
              <a:t>CAPACITACIÓN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3118192" y="2034721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11 Estrella de 7 puntas"/>
          <p:cNvSpPr/>
          <p:nvPr/>
        </p:nvSpPr>
        <p:spPr>
          <a:xfrm>
            <a:off x="738160" y="3717032"/>
            <a:ext cx="1601592" cy="135073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strella de 7 puntas"/>
          <p:cNvSpPr/>
          <p:nvPr/>
        </p:nvSpPr>
        <p:spPr>
          <a:xfrm>
            <a:off x="3762496" y="3717032"/>
            <a:ext cx="1601592" cy="135073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Estrella de 7 puntas"/>
          <p:cNvSpPr/>
          <p:nvPr/>
        </p:nvSpPr>
        <p:spPr>
          <a:xfrm>
            <a:off x="6642816" y="3734448"/>
            <a:ext cx="1601592" cy="135073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Forma"/>
          <p:cNvCxnSpPr>
            <a:endCxn id="12" idx="6"/>
          </p:cNvCxnSpPr>
          <p:nvPr/>
        </p:nvCxnSpPr>
        <p:spPr>
          <a:xfrm rot="10800000" flipV="1">
            <a:off x="1538956" y="2907528"/>
            <a:ext cx="333849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Forma"/>
          <p:cNvCxnSpPr>
            <a:endCxn id="18" idx="6"/>
          </p:cNvCxnSpPr>
          <p:nvPr/>
        </p:nvCxnSpPr>
        <p:spPr>
          <a:xfrm rot="5400000">
            <a:off x="4171602" y="3316634"/>
            <a:ext cx="792088" cy="8708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Proceso alternativo"/>
          <p:cNvSpPr/>
          <p:nvPr/>
        </p:nvSpPr>
        <p:spPr>
          <a:xfrm>
            <a:off x="1691680" y="5517232"/>
            <a:ext cx="5904656" cy="115212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CuadroTexto"/>
          <p:cNvSpPr txBox="1"/>
          <p:nvPr/>
        </p:nvSpPr>
        <p:spPr>
          <a:xfrm>
            <a:off x="976739" y="4077072"/>
            <a:ext cx="1082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Articulación</a:t>
            </a:r>
          </a:p>
          <a:p>
            <a:pPr algn="ctr"/>
            <a:r>
              <a:rPr lang="es-CO" sz="1400" b="1" dirty="0" smtClean="0"/>
              <a:t>con el SENA</a:t>
            </a:r>
          </a:p>
          <a:p>
            <a:pPr algn="ctr"/>
            <a:r>
              <a:rPr lang="es-CO" sz="1400" b="1" dirty="0" smtClean="0"/>
              <a:t>1 </a:t>
            </a:r>
            <a:endParaRPr lang="es-CO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3789314" y="3987061"/>
            <a:ext cx="1574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Capacitación:</a:t>
            </a:r>
          </a:p>
          <a:p>
            <a:pPr algn="ctr"/>
            <a:r>
              <a:rPr lang="es-CO" sz="1400" b="1" dirty="0" smtClean="0"/>
              <a:t>230</a:t>
            </a:r>
          </a:p>
          <a:p>
            <a:pPr algn="ctr"/>
            <a:r>
              <a:rPr lang="es-CO" sz="1400" b="1" dirty="0" smtClean="0"/>
              <a:t> y Certificación</a:t>
            </a:r>
          </a:p>
          <a:p>
            <a:pPr algn="ctr"/>
            <a:r>
              <a:rPr lang="es-CO" sz="1400" b="1" dirty="0" smtClean="0"/>
              <a:t>214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6732243" y="4077072"/>
            <a:ext cx="1425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50 Instructores</a:t>
            </a:r>
          </a:p>
          <a:p>
            <a:pPr algn="ctr"/>
            <a:r>
              <a:rPr lang="es-CO" sz="1400" b="1" dirty="0" smtClean="0"/>
              <a:t>y 20  Docentes  formados</a:t>
            </a:r>
            <a:endParaRPr lang="es-CO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89409" y="5487909"/>
            <a:ext cx="282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878064" y="5760552"/>
            <a:ext cx="48528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Ruta metodológica de atención a la población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Fortalecimiento en el nivel de formación de la población.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Pertinencia  a la demanda del mercado laboral.</a:t>
            </a:r>
            <a:endParaRPr lang="es-CO" sz="1500" b="1" dirty="0"/>
          </a:p>
        </p:txBody>
      </p:sp>
      <p:cxnSp>
        <p:nvCxnSpPr>
          <p:cNvPr id="26" name="25 Forma"/>
          <p:cNvCxnSpPr>
            <a:endCxn id="19" idx="6"/>
          </p:cNvCxnSpPr>
          <p:nvPr/>
        </p:nvCxnSpPr>
        <p:spPr>
          <a:xfrm>
            <a:off x="4572000" y="2924944"/>
            <a:ext cx="287161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objetivo.jpg (506×449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908720"/>
            <a:ext cx="1584176" cy="140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strella de 7 puntas"/>
          <p:cNvSpPr/>
          <p:nvPr/>
        </p:nvSpPr>
        <p:spPr>
          <a:xfrm>
            <a:off x="4860032" y="3717032"/>
            <a:ext cx="1979048" cy="1584176"/>
          </a:xfrm>
          <a:prstGeom prst="star7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Estrella de 7 puntas"/>
          <p:cNvSpPr/>
          <p:nvPr/>
        </p:nvSpPr>
        <p:spPr>
          <a:xfrm>
            <a:off x="6876256" y="3717032"/>
            <a:ext cx="1979048" cy="1584176"/>
          </a:xfrm>
          <a:prstGeom prst="star7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Estrella de 7 puntas"/>
          <p:cNvSpPr/>
          <p:nvPr/>
        </p:nvSpPr>
        <p:spPr>
          <a:xfrm>
            <a:off x="179512" y="3717032"/>
            <a:ext cx="1979048" cy="1584176"/>
          </a:xfrm>
          <a:prstGeom prst="star7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1259632" y="509771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 PARA PERSONAS CON DISCAPACIDAD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1484784"/>
            <a:ext cx="2713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Objetivos Generales: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2771800" y="1916832"/>
            <a:ext cx="3600400" cy="1008112"/>
          </a:xfrm>
          <a:prstGeom prst="flowChartAlternateProcess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159154" y="2119208"/>
            <a:ext cx="28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ARTICULACIÓN Y DIFUSIÓN </a:t>
            </a:r>
          </a:p>
          <a:p>
            <a:pPr algn="ctr"/>
            <a:r>
              <a:rPr lang="es-CO" b="1" dirty="0" smtClean="0"/>
              <a:t>DEL PROGRAMA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2774702" y="2048369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17 Estrella de 7 puntas"/>
          <p:cNvSpPr/>
          <p:nvPr/>
        </p:nvSpPr>
        <p:spPr>
          <a:xfrm>
            <a:off x="2232912" y="3717032"/>
            <a:ext cx="1979048" cy="1584176"/>
          </a:xfrm>
          <a:prstGeom prst="star7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Forma"/>
          <p:cNvCxnSpPr/>
          <p:nvPr/>
        </p:nvCxnSpPr>
        <p:spPr>
          <a:xfrm rot="10800000" flipV="1">
            <a:off x="1233508" y="2924944"/>
            <a:ext cx="333849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Forma"/>
          <p:cNvCxnSpPr/>
          <p:nvPr/>
        </p:nvCxnSpPr>
        <p:spPr>
          <a:xfrm>
            <a:off x="4572000" y="2924944"/>
            <a:ext cx="330366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Forma"/>
          <p:cNvCxnSpPr/>
          <p:nvPr/>
        </p:nvCxnSpPr>
        <p:spPr>
          <a:xfrm>
            <a:off x="4572000" y="2924944"/>
            <a:ext cx="163006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Forma"/>
          <p:cNvCxnSpPr>
            <a:endCxn id="18" idx="6"/>
          </p:cNvCxnSpPr>
          <p:nvPr/>
        </p:nvCxnSpPr>
        <p:spPr>
          <a:xfrm rot="10800000" flipV="1">
            <a:off x="3222436" y="2924944"/>
            <a:ext cx="149358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Proceso alternativo"/>
          <p:cNvSpPr/>
          <p:nvPr/>
        </p:nvSpPr>
        <p:spPr>
          <a:xfrm>
            <a:off x="1475656" y="5517232"/>
            <a:ext cx="6624736" cy="115212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CuadroTexto"/>
          <p:cNvSpPr txBox="1"/>
          <p:nvPr/>
        </p:nvSpPr>
        <p:spPr>
          <a:xfrm>
            <a:off x="400802" y="4144144"/>
            <a:ext cx="1524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Mapeo de</a:t>
            </a:r>
          </a:p>
          <a:p>
            <a:pPr algn="ctr"/>
            <a:r>
              <a:rPr lang="es-CO" sz="1400" b="1" dirty="0" smtClean="0"/>
              <a:t>Oferta y demanda</a:t>
            </a:r>
          </a:p>
          <a:p>
            <a:pPr algn="ctr"/>
            <a:r>
              <a:rPr lang="es-CO" sz="1400" b="1" dirty="0" smtClean="0"/>
              <a:t>43 entidades </a:t>
            </a:r>
            <a:endParaRPr lang="es-CO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619851" y="3989097"/>
            <a:ext cx="12384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Sistema de </a:t>
            </a:r>
          </a:p>
          <a:p>
            <a:pPr algn="ctr"/>
            <a:r>
              <a:rPr lang="es-CO" sz="1400" b="1" dirty="0" smtClean="0"/>
              <a:t>Información</a:t>
            </a:r>
          </a:p>
          <a:p>
            <a:pPr algn="ctr"/>
            <a:r>
              <a:rPr lang="es-CO" sz="1400" b="1" dirty="0" smtClean="0"/>
              <a:t>Accesibilidad</a:t>
            </a:r>
          </a:p>
          <a:p>
            <a:pPr algn="ctr"/>
            <a:r>
              <a:rPr lang="es-CO" sz="1400" b="1" dirty="0" smtClean="0"/>
              <a:t>Sostenibilidad</a:t>
            </a:r>
          </a:p>
          <a:p>
            <a:pPr algn="ctr"/>
            <a:r>
              <a:rPr lang="es-CO" sz="1400" b="1" dirty="0" smtClean="0"/>
              <a:t>1</a:t>
            </a:r>
            <a:endParaRPr lang="es-CO" sz="14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148064" y="4077072"/>
            <a:ext cx="1357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Documentación</a:t>
            </a:r>
          </a:p>
          <a:p>
            <a:pPr algn="ctr"/>
            <a:r>
              <a:rPr lang="es-CO" sz="1400" b="1" dirty="0" smtClean="0"/>
              <a:t>De tres buenas</a:t>
            </a:r>
          </a:p>
          <a:p>
            <a:pPr algn="ctr"/>
            <a:r>
              <a:rPr lang="es-CO" sz="1400" b="1" dirty="0" smtClean="0"/>
              <a:t>Prácticas</a:t>
            </a:r>
          </a:p>
          <a:p>
            <a:pPr algn="ctr"/>
            <a:r>
              <a:rPr lang="es-CO" sz="1400" b="1" dirty="0" smtClean="0"/>
              <a:t>3 </a:t>
            </a:r>
            <a:endParaRPr lang="es-CO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222818" y="4077072"/>
            <a:ext cx="1300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Participación </a:t>
            </a:r>
          </a:p>
          <a:p>
            <a:pPr algn="ctr"/>
            <a:r>
              <a:rPr lang="es-CO" sz="1400" b="1" dirty="0" smtClean="0"/>
              <a:t>de dos eventos</a:t>
            </a:r>
          </a:p>
          <a:p>
            <a:pPr algn="ctr"/>
            <a:r>
              <a:rPr lang="es-CO" sz="1400" b="1" dirty="0" smtClean="0"/>
              <a:t>Nacionales</a:t>
            </a:r>
          </a:p>
          <a:p>
            <a:pPr algn="ctr"/>
            <a:r>
              <a:rPr lang="es-CO" sz="1400" b="1" dirty="0" smtClean="0"/>
              <a:t>2</a:t>
            </a:r>
            <a:endParaRPr lang="es-CO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089409" y="5487909"/>
            <a:ext cx="282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1763688" y="5760552"/>
            <a:ext cx="618092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Se cuenta con una plataforma para articular oferta y demanda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Mesa de trabajo sobre el empleo, donde participan diferente actores.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Transferencia de conocimiento a Comfamiliar Risaralda de la metodología.</a:t>
            </a:r>
            <a:endParaRPr lang="es-CO" sz="1500" b="1" dirty="0"/>
          </a:p>
        </p:txBody>
      </p:sp>
      <p:pic>
        <p:nvPicPr>
          <p:cNvPr id="22" name="Picture 2" descr="objetivo.jpg (506×449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908720"/>
            <a:ext cx="1584176" cy="140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strella de 7 puntas"/>
          <p:cNvSpPr/>
          <p:nvPr/>
        </p:nvSpPr>
        <p:spPr>
          <a:xfrm>
            <a:off x="4860032" y="3573016"/>
            <a:ext cx="1979048" cy="1584176"/>
          </a:xfrm>
          <a:prstGeom prst="star7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Estrella de 7 puntas"/>
          <p:cNvSpPr/>
          <p:nvPr/>
        </p:nvSpPr>
        <p:spPr>
          <a:xfrm>
            <a:off x="6876256" y="3573016"/>
            <a:ext cx="1979048" cy="1584176"/>
          </a:xfrm>
          <a:prstGeom prst="star7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Estrella de 7 puntas"/>
          <p:cNvSpPr/>
          <p:nvPr/>
        </p:nvSpPr>
        <p:spPr>
          <a:xfrm>
            <a:off x="179512" y="3573016"/>
            <a:ext cx="1979048" cy="1584176"/>
          </a:xfrm>
          <a:prstGeom prst="star7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1259632" y="509771"/>
            <a:ext cx="66247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 DE INCLUSIÓN LABORAL PARA PERSONAS CON DISCAPACIDAD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1340768"/>
            <a:ext cx="2713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Objetivos Generales: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2771800" y="1772816"/>
            <a:ext cx="3600400" cy="1008112"/>
          </a:xfrm>
          <a:prstGeom prst="flowChartAlternateProcess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159154" y="1975192"/>
            <a:ext cx="28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VINCULACIÓN AL </a:t>
            </a:r>
          </a:p>
          <a:p>
            <a:pPr algn="ctr"/>
            <a:r>
              <a:rPr lang="es-CO" b="1" dirty="0" smtClean="0"/>
              <a:t>CAMPO LABORAL</a:t>
            </a:r>
            <a:endParaRPr lang="es-CO" b="1" dirty="0"/>
          </a:p>
        </p:txBody>
      </p:sp>
      <p:sp>
        <p:nvSpPr>
          <p:cNvPr id="9" name="8 Rectángulo"/>
          <p:cNvSpPr/>
          <p:nvPr/>
        </p:nvSpPr>
        <p:spPr>
          <a:xfrm>
            <a:off x="3100300" y="1904353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17 Estrella de 7 puntas"/>
          <p:cNvSpPr/>
          <p:nvPr/>
        </p:nvSpPr>
        <p:spPr>
          <a:xfrm>
            <a:off x="2232912" y="3573016"/>
            <a:ext cx="1979048" cy="1584176"/>
          </a:xfrm>
          <a:prstGeom prst="star7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23 Forma"/>
          <p:cNvCxnSpPr/>
          <p:nvPr/>
        </p:nvCxnSpPr>
        <p:spPr>
          <a:xfrm rot="10800000" flipV="1">
            <a:off x="1233508" y="2780928"/>
            <a:ext cx="3338492" cy="80950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Forma"/>
          <p:cNvCxnSpPr/>
          <p:nvPr/>
        </p:nvCxnSpPr>
        <p:spPr>
          <a:xfrm>
            <a:off x="4572000" y="2780928"/>
            <a:ext cx="330366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Forma"/>
          <p:cNvCxnSpPr/>
          <p:nvPr/>
        </p:nvCxnSpPr>
        <p:spPr>
          <a:xfrm>
            <a:off x="4211960" y="2780928"/>
            <a:ext cx="163006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Forma"/>
          <p:cNvCxnSpPr>
            <a:endCxn id="18" idx="6"/>
          </p:cNvCxnSpPr>
          <p:nvPr/>
        </p:nvCxnSpPr>
        <p:spPr>
          <a:xfrm rot="10800000" flipV="1">
            <a:off x="3222436" y="2780928"/>
            <a:ext cx="1493580" cy="7920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44 Proceso alternativo"/>
          <p:cNvSpPr/>
          <p:nvPr/>
        </p:nvSpPr>
        <p:spPr>
          <a:xfrm>
            <a:off x="1331640" y="5373216"/>
            <a:ext cx="6624736" cy="1368152"/>
          </a:xfrm>
          <a:prstGeom prst="flowChartAlternateProcess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CuadroTexto"/>
          <p:cNvSpPr txBox="1"/>
          <p:nvPr/>
        </p:nvSpPr>
        <p:spPr>
          <a:xfrm>
            <a:off x="400802" y="4000128"/>
            <a:ext cx="1524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Vacantes en </a:t>
            </a:r>
          </a:p>
          <a:p>
            <a:pPr algn="ctr"/>
            <a:r>
              <a:rPr lang="es-CO" sz="1400" b="1" dirty="0" smtClean="0"/>
              <a:t>Empresas</a:t>
            </a:r>
          </a:p>
          <a:p>
            <a:pPr algn="ctr"/>
            <a:r>
              <a:rPr lang="es-CO" sz="1400" b="1" dirty="0" smtClean="0"/>
              <a:t>258</a:t>
            </a:r>
            <a:endParaRPr lang="es-CO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604015" y="3986480"/>
            <a:ext cx="12701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Reclutamiento</a:t>
            </a:r>
          </a:p>
          <a:p>
            <a:pPr algn="ctr"/>
            <a:r>
              <a:rPr lang="es-CO" sz="1400" b="1" dirty="0" smtClean="0"/>
              <a:t>158</a:t>
            </a:r>
          </a:p>
          <a:p>
            <a:pPr algn="ctr"/>
            <a:r>
              <a:rPr lang="es-CO" sz="1400" b="1" dirty="0" smtClean="0"/>
              <a:t>personas</a:t>
            </a:r>
            <a:endParaRPr lang="es-CO" sz="14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997324" y="3946704"/>
            <a:ext cx="1734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Acompañamiento </a:t>
            </a:r>
          </a:p>
          <a:p>
            <a:pPr algn="ctr"/>
            <a:r>
              <a:rPr lang="es-CO" sz="1400" b="1" dirty="0" smtClean="0"/>
              <a:t>En proceso de selección</a:t>
            </a:r>
          </a:p>
          <a:p>
            <a:pPr algn="ctr"/>
            <a:r>
              <a:rPr lang="es-CO" sz="1400" b="1" dirty="0" smtClean="0"/>
              <a:t>135</a:t>
            </a:r>
            <a:endParaRPr lang="es-CO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308122" y="4063424"/>
            <a:ext cx="1157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Evaluación y</a:t>
            </a:r>
          </a:p>
          <a:p>
            <a:pPr algn="ctr"/>
            <a:r>
              <a:rPr lang="es-CO" sz="1400" b="1" dirty="0" smtClean="0"/>
              <a:t>Seguimiento </a:t>
            </a:r>
          </a:p>
          <a:p>
            <a:pPr algn="ctr"/>
            <a:r>
              <a:rPr lang="es-CO" sz="1400" b="1" dirty="0" smtClean="0"/>
              <a:t>300</a:t>
            </a:r>
            <a:endParaRPr lang="es-CO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2970426" y="5400512"/>
            <a:ext cx="282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RESULTADOS</a:t>
            </a:r>
            <a:endParaRPr lang="es-CO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2138296" y="5616536"/>
            <a:ext cx="4711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22 empresas vinculadas.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106 personas incluidas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Estabilidad laboral  de 21 personas superior a tres años</a:t>
            </a:r>
          </a:p>
          <a:p>
            <a:pPr>
              <a:buFont typeface="Wingdings" pitchFamily="2" charset="2"/>
              <a:buChar char="ü"/>
            </a:pPr>
            <a:r>
              <a:rPr lang="es-CO" sz="1500" b="1" dirty="0" smtClean="0"/>
              <a:t>Factor de productividad 92%</a:t>
            </a:r>
            <a:endParaRPr lang="es-CO" sz="1500" b="1" dirty="0"/>
          </a:p>
        </p:txBody>
      </p:sp>
      <p:pic>
        <p:nvPicPr>
          <p:cNvPr id="22" name="Picture 2" descr="objetivo.jpg (506×449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908720"/>
            <a:ext cx="1584176" cy="140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92 Flecha a la derecha con bandas"/>
          <p:cNvSpPr/>
          <p:nvPr/>
        </p:nvSpPr>
        <p:spPr>
          <a:xfrm>
            <a:off x="4356547" y="980728"/>
            <a:ext cx="2879749" cy="122413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 descr="http://0.static.wix.com/media/7377c8_20569d7bcf119023cb11ca8d74f10b06.gif_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229200"/>
            <a:ext cx="1944216" cy="1601411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259632" y="476672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Prospectiva y sostenibilidad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83568" y="1196752"/>
            <a:ext cx="3456384" cy="864096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712596" y="1332057"/>
            <a:ext cx="335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PROGRAMA INCLUSIÓN LABORAL</a:t>
            </a:r>
          </a:p>
          <a:p>
            <a:pPr algn="ctr"/>
            <a:r>
              <a:rPr lang="es-CO" sz="1600" b="1" dirty="0" smtClean="0"/>
              <a:t>PARA PERSONAS CON DISCAPACIDAD</a:t>
            </a:r>
            <a:endParaRPr lang="es-CO" sz="16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7452320" y="1340768"/>
            <a:ext cx="10801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Finaliza</a:t>
            </a:r>
          </a:p>
          <a:p>
            <a:pPr algn="ctr"/>
            <a:r>
              <a:rPr lang="es-CO" sz="1400" b="1" dirty="0" smtClean="0"/>
              <a:t>En el 2014</a:t>
            </a:r>
            <a:endParaRPr lang="es-CO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356547" y="1379098"/>
            <a:ext cx="2951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 smtClean="0"/>
              <a:t>CAJAS DE COMPENSACIÓN FAMILIAR</a:t>
            </a:r>
          </a:p>
          <a:p>
            <a:pPr algn="ctr"/>
            <a:r>
              <a:rPr lang="es-CO" sz="1300" b="1" dirty="0" smtClean="0"/>
              <a:t> Y SOCIOS</a:t>
            </a:r>
            <a:endParaRPr lang="es-CO" sz="1300" b="1" dirty="0"/>
          </a:p>
        </p:txBody>
      </p:sp>
      <p:cxnSp>
        <p:nvCxnSpPr>
          <p:cNvPr id="43" name="42 Conector angular"/>
          <p:cNvCxnSpPr>
            <a:stCxn id="25" idx="2"/>
            <a:endCxn id="1026" idx="0"/>
          </p:cNvCxnSpPr>
          <p:nvPr/>
        </p:nvCxnSpPr>
        <p:spPr>
          <a:xfrm rot="16200000" flipH="1">
            <a:off x="3526296" y="946312"/>
            <a:ext cx="792088" cy="3021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6415180" y="2348880"/>
            <a:ext cx="1512168" cy="86409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CuadroTexto"/>
          <p:cNvSpPr txBox="1"/>
          <p:nvPr/>
        </p:nvSpPr>
        <p:spPr>
          <a:xfrm>
            <a:off x="6300192" y="261716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CAPACITACIÓN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852936"/>
            <a:ext cx="2729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2892" y="3861048"/>
            <a:ext cx="18135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51 Elipse"/>
          <p:cNvSpPr/>
          <p:nvPr/>
        </p:nvSpPr>
        <p:spPr>
          <a:xfrm>
            <a:off x="5781622" y="5305278"/>
            <a:ext cx="1224136" cy="86409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52 CuadroTexto"/>
          <p:cNvSpPr txBox="1"/>
          <p:nvPr/>
        </p:nvSpPr>
        <p:spPr>
          <a:xfrm>
            <a:off x="5580112" y="5373216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CUENTAS DE CESANTÍAS</a:t>
            </a:r>
          </a:p>
          <a:p>
            <a:pPr algn="ctr"/>
            <a:r>
              <a:rPr lang="es-CO" sz="1400" b="1" dirty="0" smtClean="0"/>
              <a:t>Voluntario</a:t>
            </a:r>
          </a:p>
        </p:txBody>
      </p:sp>
      <p:sp>
        <p:nvSpPr>
          <p:cNvPr id="54" name="53 Elipse"/>
          <p:cNvSpPr/>
          <p:nvPr/>
        </p:nvSpPr>
        <p:spPr>
          <a:xfrm>
            <a:off x="2540700" y="4499238"/>
            <a:ext cx="1584176" cy="129614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54 CuadroTexto"/>
          <p:cNvSpPr txBox="1"/>
          <p:nvPr/>
        </p:nvSpPr>
        <p:spPr>
          <a:xfrm>
            <a:off x="2483768" y="479715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SERVICIO PÚBLICO</a:t>
            </a:r>
          </a:p>
          <a:p>
            <a:pPr algn="ctr"/>
            <a:r>
              <a:rPr lang="es-CO" sz="1400" b="1" dirty="0" smtClean="0"/>
              <a:t>DE </a:t>
            </a:r>
          </a:p>
          <a:p>
            <a:pPr algn="ctr"/>
            <a:r>
              <a:rPr lang="es-CO" sz="1400" b="1" dirty="0" smtClean="0"/>
              <a:t>EMPLEO</a:t>
            </a:r>
          </a:p>
        </p:txBody>
      </p:sp>
      <p:sp>
        <p:nvSpPr>
          <p:cNvPr id="59" name="58 Llamada rectangular redondeada"/>
          <p:cNvSpPr/>
          <p:nvPr/>
        </p:nvSpPr>
        <p:spPr>
          <a:xfrm>
            <a:off x="323528" y="2852936"/>
            <a:ext cx="2088232" cy="973383"/>
          </a:xfrm>
          <a:prstGeom prst="wedgeRoundRectCallout">
            <a:avLst>
              <a:gd name="adj1" fmla="val 91832"/>
              <a:gd name="adj2" fmla="val 1467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CuadroTexto"/>
          <p:cNvSpPr txBox="1"/>
          <p:nvPr/>
        </p:nvSpPr>
        <p:spPr>
          <a:xfrm>
            <a:off x="288032" y="2837860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AGENCIA DE GESTIÓN Y COLOCACIÓN DE EMPLEO COMFAMILIAR RISARALDA</a:t>
            </a:r>
          </a:p>
        </p:txBody>
      </p:sp>
      <p:sp>
        <p:nvSpPr>
          <p:cNvPr id="66" name="65 Llamada rectangular redondeada"/>
          <p:cNvSpPr/>
          <p:nvPr/>
        </p:nvSpPr>
        <p:spPr>
          <a:xfrm>
            <a:off x="107504" y="5508981"/>
            <a:ext cx="2232248" cy="973383"/>
          </a:xfrm>
          <a:prstGeom prst="wedgeRoundRectCallout">
            <a:avLst>
              <a:gd name="adj1" fmla="val -9420"/>
              <a:gd name="adj2" fmla="val -23062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CuadroTexto"/>
          <p:cNvSpPr txBox="1"/>
          <p:nvPr/>
        </p:nvSpPr>
        <p:spPr>
          <a:xfrm>
            <a:off x="107504" y="5546260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INTEGRA  LA ESTRUCTURA</a:t>
            </a:r>
          </a:p>
          <a:p>
            <a:pPr algn="ctr"/>
            <a:r>
              <a:rPr lang="es-CO" sz="1200" b="1" dirty="0" smtClean="0"/>
              <a:t>COMPONENTES Y SERVICIOS EN LA ATENCIÓN A LA PERSONA CON DISCAPACIDAD</a:t>
            </a:r>
          </a:p>
        </p:txBody>
      </p:sp>
      <p:sp>
        <p:nvSpPr>
          <p:cNvPr id="68" name="67 Llamada rectangular redondeada"/>
          <p:cNvSpPr/>
          <p:nvPr/>
        </p:nvSpPr>
        <p:spPr>
          <a:xfrm>
            <a:off x="3491880" y="6093296"/>
            <a:ext cx="2088232" cy="648072"/>
          </a:xfrm>
          <a:prstGeom prst="wedgeRoundRectCallout">
            <a:avLst>
              <a:gd name="adj1" fmla="val -109036"/>
              <a:gd name="adj2" fmla="val -786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68 Rectángulo"/>
          <p:cNvSpPr/>
          <p:nvPr/>
        </p:nvSpPr>
        <p:spPr>
          <a:xfrm>
            <a:off x="3565030" y="6228020"/>
            <a:ext cx="1871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SOSTENIBILIAD</a:t>
            </a:r>
          </a:p>
        </p:txBody>
      </p:sp>
      <p:cxnSp>
        <p:nvCxnSpPr>
          <p:cNvPr id="71" name="70 Conector recto de flecha"/>
          <p:cNvCxnSpPr>
            <a:endCxn id="44" idx="4"/>
          </p:cNvCxnSpPr>
          <p:nvPr/>
        </p:nvCxnSpPr>
        <p:spPr>
          <a:xfrm flipV="1">
            <a:off x="6084168" y="3212976"/>
            <a:ext cx="1087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6084168" y="422108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endCxn id="53" idx="0"/>
          </p:cNvCxnSpPr>
          <p:nvPr/>
        </p:nvCxnSpPr>
        <p:spPr>
          <a:xfrm>
            <a:off x="5652120" y="4581128"/>
            <a:ext cx="75608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>
            <a:endCxn id="54" idx="7"/>
          </p:cNvCxnSpPr>
          <p:nvPr/>
        </p:nvCxnSpPr>
        <p:spPr>
          <a:xfrm flipH="1">
            <a:off x="3892879" y="4221088"/>
            <a:ext cx="967153" cy="467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http://static.freepik.com/foto-gratis/rompecabezas-de-imagenes-predisenadas_431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987825" y="4725144"/>
            <a:ext cx="2747551" cy="1872208"/>
          </a:xfrm>
          <a:prstGeom prst="rect">
            <a:avLst/>
          </a:prstGeom>
          <a:noFill/>
        </p:spPr>
      </p:pic>
      <p:sp>
        <p:nvSpPr>
          <p:cNvPr id="36" name="35 Rectángulo"/>
          <p:cNvSpPr/>
          <p:nvPr/>
        </p:nvSpPr>
        <p:spPr>
          <a:xfrm>
            <a:off x="3707906" y="5301208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Tomar las propias decisiones</a:t>
            </a:r>
          </a:p>
        </p:txBody>
      </p:sp>
      <p:pic>
        <p:nvPicPr>
          <p:cNvPr id="26" name="Picture 8" descr="http://static.freepik.com/foto-gratis/rompecabezas-de-imagenes-predisenadas_431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284984"/>
            <a:ext cx="2747551" cy="2304256"/>
          </a:xfrm>
          <a:prstGeom prst="rect">
            <a:avLst/>
          </a:prstGeom>
          <a:noFill/>
        </p:spPr>
      </p:pic>
      <p:pic>
        <p:nvPicPr>
          <p:cNvPr id="59400" name="Picture 8" descr="http://static.freepik.com/foto-gratis/rompecabezas-de-imagenes-predisenadas_431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2747551" cy="1800200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259632" y="620688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QUÉ SIGNIFICA INCLUSIÓN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51835" y="1905782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No estar aislado</a:t>
            </a:r>
          </a:p>
          <a:p>
            <a:pPr algn="ctr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 y  relacionarse con otras</a:t>
            </a:r>
          </a:p>
          <a:p>
            <a:pPr algn="ctr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 personas</a:t>
            </a:r>
            <a:endParaRPr lang="es-CO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39867" y="3858139"/>
            <a:ext cx="15841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Tener un trabajo remunerado para tener suficientes ingresos y cubrir las necesidades</a:t>
            </a:r>
            <a:endParaRPr lang="es-CO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8" descr="http://static.freepik.com/foto-gratis/rompecabezas-de-imagenes-predisenadas_431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820895" y="1232757"/>
            <a:ext cx="2232245" cy="2448272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6072922" y="1969675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Tener acceso a la educación</a:t>
            </a:r>
          </a:p>
        </p:txBody>
      </p:sp>
      <p:pic>
        <p:nvPicPr>
          <p:cNvPr id="30" name="Picture 8" descr="http://static.freepik.com/foto-gratis/rompecabezas-de-imagenes-predisenadas_431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424849" y="3789039"/>
            <a:ext cx="2747551" cy="1872208"/>
          </a:xfrm>
          <a:prstGeom prst="rect">
            <a:avLst/>
          </a:prstGeom>
          <a:noFill/>
        </p:spPr>
      </p:pic>
      <p:sp>
        <p:nvSpPr>
          <p:cNvPr id="33" name="32 Rectángulo"/>
          <p:cNvSpPr/>
          <p:nvPr/>
        </p:nvSpPr>
        <p:spPr>
          <a:xfrm>
            <a:off x="6144930" y="4365103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 smtClean="0">
                <a:latin typeface="Calibri" pitchFamily="34" charset="0"/>
                <a:cs typeface="Calibri" pitchFamily="34" charset="0"/>
              </a:rPr>
              <a:t>Ser independiente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3658" y="2420888"/>
            <a:ext cx="2498084" cy="187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1.bp.blogspot.com/-ULXacw8jgcs/UUeMsAb7OkI/AAAAAAAAABM/70AC6WNczM0/s320/puzzle_pieces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0828" y="1627676"/>
            <a:ext cx="3398455" cy="3530864"/>
          </a:xfrm>
          <a:prstGeom prst="rect">
            <a:avLst/>
          </a:prstGeom>
          <a:noFill/>
        </p:spPr>
      </p:pic>
      <p:pic>
        <p:nvPicPr>
          <p:cNvPr id="57354" name="Picture 10" descr="http://fc00.deviantart.net/fs70/f/2012/208/f/d/nube_celeste_by_fioremuaagatulinda-d58vuk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607" y="908720"/>
            <a:ext cx="3720511" cy="2636912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259632" y="620688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Inclusión social y laboral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42969" y="1754813"/>
            <a:ext cx="252028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Tener un trabajo digno que permita contribuir a la sociedad en la medida de las posibilidades</a:t>
            </a:r>
          </a:p>
        </p:txBody>
      </p:sp>
      <p:pic>
        <p:nvPicPr>
          <p:cNvPr id="11" name="Picture 10" descr="http://fc00.deviantart.net/fs70/f/2012/208/f/d/nube_celeste_by_fioremuaagatulinda-d58vuk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9053" y="734594"/>
            <a:ext cx="3720511" cy="263691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6014629" y="1652114"/>
            <a:ext cx="252028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Considerarlos como productores, consumidores y socios en la creación de riqueza </a:t>
            </a:r>
            <a:endParaRPr lang="es-CO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0" descr="http://fc00.deviantart.net/fs70/f/2012/208/f/d/nube_celeste_by_fioremuaagatulinda-d58vuk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7673" y="4437112"/>
            <a:ext cx="3720511" cy="263691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263249" y="5354632"/>
            <a:ext cx="252028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Empleo exactamente igual y en las mismas condiciones de tareas, sueldos y horarios que el de cualquier otro trabajador</a:t>
            </a:r>
            <a:endParaRPr lang="es-CO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http://2.bp.blogspot.com/-TjCyYJHWAkI/UCTrryQgXBI/AAAAAAAABzk/qpYK2c88fbQ/s200/Gracias+%25281%25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110" y="3429000"/>
            <a:ext cx="3418058" cy="3212976"/>
          </a:xfrm>
          <a:prstGeom prst="rect">
            <a:avLst/>
          </a:prstGeom>
          <a:noFill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print"/>
          <a:srcRect l="8279" t="26619" r="6610" b="26619"/>
          <a:stretch>
            <a:fillRect/>
          </a:stretch>
        </p:blipFill>
        <p:spPr bwMode="auto">
          <a:xfrm>
            <a:off x="828155" y="980728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Visto 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96" y="699644"/>
            <a:ext cx="1132465" cy="655638"/>
          </a:xfrm>
          <a:prstGeom prst="rect">
            <a:avLst/>
          </a:prstGeom>
          <a:noFill/>
        </p:spPr>
      </p:pic>
      <p:sp>
        <p:nvSpPr>
          <p:cNvPr id="5" name="4 Conector"/>
          <p:cNvSpPr/>
          <p:nvPr/>
        </p:nvSpPr>
        <p:spPr>
          <a:xfrm>
            <a:off x="7596336" y="4941168"/>
            <a:ext cx="144016" cy="144016"/>
          </a:xfrm>
          <a:prstGeom prst="flowChartConnector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onector"/>
          <p:cNvSpPr/>
          <p:nvPr/>
        </p:nvSpPr>
        <p:spPr>
          <a:xfrm>
            <a:off x="7380312" y="4725144"/>
            <a:ext cx="216024" cy="216024"/>
          </a:xfrm>
          <a:prstGeom prst="flowChartConnector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onector"/>
          <p:cNvSpPr/>
          <p:nvPr/>
        </p:nvSpPr>
        <p:spPr>
          <a:xfrm>
            <a:off x="7092280" y="4653136"/>
            <a:ext cx="216024" cy="216024"/>
          </a:xfrm>
          <a:prstGeom prst="flowChartConnector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onector"/>
          <p:cNvSpPr/>
          <p:nvPr/>
        </p:nvSpPr>
        <p:spPr>
          <a:xfrm>
            <a:off x="6804248" y="4653136"/>
            <a:ext cx="216024" cy="216024"/>
          </a:xfrm>
          <a:prstGeom prst="flowChartConnector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onector"/>
          <p:cNvSpPr/>
          <p:nvPr/>
        </p:nvSpPr>
        <p:spPr>
          <a:xfrm>
            <a:off x="6516216" y="4638060"/>
            <a:ext cx="216024" cy="216024"/>
          </a:xfrm>
          <a:prstGeom prst="flowChartConnector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52333" y="764704"/>
            <a:ext cx="60393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Definición de discapacidad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9027" y="1443548"/>
            <a:ext cx="825542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SzPct val="150000"/>
            </a:pPr>
            <a:r>
              <a:rPr lang="es-CO" sz="2400" dirty="0"/>
              <a:t>	Se establece que la discapacidad es un término genérico que incluye: deficiencia o alteración en las funciones o estructuras corporales, limitación o dificultades en la capacidad de realizar actividades y restricción en la participación de actividades que son vitales para el desarrollo de la persona. </a:t>
            </a:r>
            <a:endParaRPr lang="es-CO" sz="2400" dirty="0" smtClean="0"/>
          </a:p>
          <a:p>
            <a:pPr marL="342900" indent="-342900" algn="just">
              <a:buSzPct val="150000"/>
            </a:pPr>
            <a:endParaRPr lang="es-CO" sz="2400" dirty="0" smtClean="0"/>
          </a:p>
          <a:p>
            <a:pPr marL="342900" indent="-342900" algn="just">
              <a:buSzPct val="150000"/>
            </a:pPr>
            <a:r>
              <a:rPr lang="es-CO" sz="2400" dirty="0" smtClean="0"/>
              <a:t>	La discapacidad </a:t>
            </a:r>
            <a:r>
              <a:rPr lang="es-CO" sz="2400" dirty="0"/>
              <a:t>representa las alteraciones en el funcionamiento del ser humano considerando que esta es producto de la interacción del individuo con el entorno en el que vive y se desarrolla. </a:t>
            </a:r>
            <a:endParaRPr lang="es-ES" sz="2400" dirty="0"/>
          </a:p>
        </p:txBody>
      </p:sp>
      <p:pic>
        <p:nvPicPr>
          <p:cNvPr id="39938" name="Picture 2" descr="http://www.liderarte.net/wp-content/uploads/2010/07/pensador20copy.gif"/>
          <p:cNvPicPr>
            <a:picLocks noChangeAspect="1" noChangeArrowheads="1"/>
          </p:cNvPicPr>
          <p:nvPr/>
        </p:nvPicPr>
        <p:blipFill>
          <a:blip r:embed="rId4" cstate="print"/>
          <a:srcRect l="18826" r="16795" b="17092"/>
          <a:stretch>
            <a:fillRect/>
          </a:stretch>
        </p:blipFill>
        <p:spPr bwMode="auto">
          <a:xfrm>
            <a:off x="6732240" y="4725144"/>
            <a:ext cx="165618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isto 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38" y="908720"/>
            <a:ext cx="1132465" cy="65563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361389" y="982469"/>
            <a:ext cx="6421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Factores contextuales de la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discapacidad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31527" y="2761993"/>
            <a:ext cx="8516937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s-CO" sz="2400" b="1" i="1" dirty="0"/>
              <a:t>Ambientales</a:t>
            </a:r>
            <a:r>
              <a:rPr lang="es-CO" sz="2400" b="1" dirty="0"/>
              <a:t>:</a:t>
            </a:r>
            <a:r>
              <a:rPr lang="es-CO" sz="2400" dirty="0"/>
              <a:t> Estos son factores externos al individuo y corresponden al ambiente físico, social y </a:t>
            </a:r>
            <a:r>
              <a:rPr lang="es-CO" sz="2400" dirty="0" err="1"/>
              <a:t>actitudinal</a:t>
            </a:r>
            <a:r>
              <a:rPr lang="es-CO" sz="2400" dirty="0"/>
              <a:t> en el que éste vive y desarrolla su vida.</a:t>
            </a:r>
          </a:p>
          <a:p>
            <a:pPr marL="342900" indent="-342900" algn="just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</a:pPr>
            <a:endParaRPr lang="es-CO" sz="2400" b="1" i="1" dirty="0"/>
          </a:p>
          <a:p>
            <a:pPr marL="342900" indent="-342900"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s-CO" sz="2400" b="1" i="1" dirty="0"/>
              <a:t>Personales</a:t>
            </a:r>
            <a:r>
              <a:rPr lang="es-CO" sz="2400" b="1" dirty="0"/>
              <a:t>:</a:t>
            </a:r>
            <a:r>
              <a:rPr lang="es-CO" sz="2400" dirty="0"/>
              <a:t> Estos son factores internos al individuo, y forman parte de sus características y estilo de vida, como son: sexo, raza, edad, estilos de vida, hábitos, educación, experiencias de la vida, personalidad entre otros</a:t>
            </a:r>
            <a:r>
              <a:rPr lang="es-CO" sz="2400" dirty="0" smtClean="0"/>
              <a:t>.</a:t>
            </a:r>
            <a:endParaRPr lang="es-ES" sz="2400" dirty="0"/>
          </a:p>
        </p:txBody>
      </p:sp>
      <p:pic>
        <p:nvPicPr>
          <p:cNvPr id="7" name="6 Imagen" descr="Fotolia_9362759_X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61"/>
          <a:stretch>
            <a:fillRect/>
          </a:stretch>
        </p:blipFill>
        <p:spPr>
          <a:xfrm>
            <a:off x="5940152" y="5015518"/>
            <a:ext cx="2808312" cy="179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1719" y="674693"/>
            <a:ext cx="85005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Clasificación internacional de Funcionamiento 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 la discapacidad y de la salud  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s-E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c.i.f.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s-E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oms</a:t>
            </a: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2001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28999" y="1844824"/>
            <a:ext cx="7803441" cy="4824536"/>
            <a:chOff x="1341" y="6457"/>
            <a:chExt cx="9360" cy="5153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2681" y="7319"/>
              <a:ext cx="6300" cy="291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H="1" flipV="1">
              <a:off x="3981" y="11220"/>
              <a:ext cx="3702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421" y="10832"/>
              <a:ext cx="1595" cy="7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s-MX" sz="1300" dirty="0"/>
                <a:t>Factores ambientales</a:t>
              </a:r>
              <a:r>
                <a:rPr lang="es-ES" sz="1300" dirty="0"/>
                <a:t> </a:t>
              </a:r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H="1">
              <a:off x="5831" y="6870"/>
              <a:ext cx="0" cy="34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1837" y="7629"/>
              <a:ext cx="1888" cy="77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ts val="600"/>
                </a:spcBef>
              </a:pPr>
              <a:r>
                <a:rPr lang="es-ES" sz="1300"/>
                <a:t>Deficiencia</a:t>
              </a: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4887" y="7629"/>
              <a:ext cx="1888" cy="77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s-ES" sz="1300"/>
                <a:t>Limitación en la actividad</a:t>
              </a: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8047" y="7629"/>
              <a:ext cx="1888" cy="77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s-ES" sz="1300"/>
                <a:t>Restricción en la participación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1341" y="8633"/>
              <a:ext cx="2880" cy="12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ts val="600"/>
                </a:spcBef>
              </a:pPr>
              <a:r>
                <a:rPr lang="es-ES" sz="1300" dirty="0"/>
                <a:t>Alteraciones significativas o  pérdida de funciones o estructuras corporales</a:t>
              </a:r>
            </a:p>
            <a:p>
              <a:endParaRPr lang="es-ES" sz="1300" dirty="0"/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4391" y="8633"/>
              <a:ext cx="2880" cy="12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spcBef>
                  <a:spcPts val="600"/>
                </a:spcBef>
              </a:pPr>
              <a:r>
                <a:rPr lang="es-ES" sz="1300" dirty="0"/>
                <a:t>Dificultades que el individuo con deficiencia tiene en la realización de sus actividades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7461" y="8633"/>
              <a:ext cx="3240" cy="12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s-ES" sz="1300" dirty="0"/>
                <a:t>Problemas que la persona con una condición de salud puede experimentar para participar en situaciones vitales para él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4471" y="10832"/>
              <a:ext cx="2630" cy="7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s-MX" sz="1300" dirty="0"/>
                <a:t>Factores contextuales </a:t>
              </a:r>
            </a:p>
            <a:p>
              <a:pPr algn="ctr"/>
              <a:r>
                <a:rPr lang="es-MX" sz="1300" dirty="0"/>
                <a:t>Barreras y Facilitadores</a:t>
              </a:r>
              <a:endParaRPr lang="es-ES" sz="1300" dirty="0"/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7641" y="10832"/>
              <a:ext cx="1380" cy="7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outerShdw dist="45791" dir="12821404" algn="ctr" rotWithShape="0">
                <a:srgbClr val="80808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s-MX" sz="1300" dirty="0"/>
                <a:t>Factores personales</a:t>
              </a:r>
              <a:r>
                <a:rPr lang="es-ES" sz="1300" dirty="0"/>
                <a:t> </a:t>
              </a:r>
            </a:p>
          </p:txBody>
        </p:sp>
        <p:sp>
          <p:nvSpPr>
            <p:cNvPr id="20" name="Text Box 42"/>
            <p:cNvSpPr txBox="1">
              <a:spLocks noChangeArrowheads="1"/>
            </p:cNvSpPr>
            <p:nvPr/>
          </p:nvSpPr>
          <p:spPr bwMode="auto">
            <a:xfrm>
              <a:off x="4751" y="6457"/>
              <a:ext cx="2160" cy="637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s-CO" sz="1300" dirty="0"/>
                <a:t>Alteración en la condición de salud</a:t>
              </a:r>
              <a:endParaRPr lang="es-ES" sz="1300" dirty="0"/>
            </a:p>
          </p:txBody>
        </p:sp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5201" y="10108"/>
              <a:ext cx="1260" cy="659"/>
            </a:xfrm>
            <a:prstGeom prst="upDownArrow">
              <a:avLst>
                <a:gd name="adj1" fmla="val 47306"/>
                <a:gd name="adj2" fmla="val 3388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Compromis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9875" y="3481762"/>
            <a:ext cx="4745916" cy="3562152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4990096" y="347170"/>
            <a:ext cx="1800200" cy="1656184"/>
          </a:xfrm>
          <a:prstGeom prst="ellipse">
            <a:avLst/>
          </a:prstGeom>
          <a:solidFill>
            <a:srgbClr val="FF66FF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strella de 7 puntas"/>
          <p:cNvSpPr/>
          <p:nvPr/>
        </p:nvSpPr>
        <p:spPr>
          <a:xfrm>
            <a:off x="418096" y="1931346"/>
            <a:ext cx="3275856" cy="3096344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6934312" y="1643314"/>
            <a:ext cx="1800200" cy="1656184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7006320" y="3587530"/>
            <a:ext cx="1800200" cy="16561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5062104" y="4883674"/>
            <a:ext cx="1800200" cy="1656184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381585" y="2952813"/>
            <a:ext cx="338437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Tipos de discapacidad</a:t>
            </a:r>
            <a:endParaRPr lang="es-ES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11 Conector recto de flecha"/>
          <p:cNvCxnSpPr>
            <a:endCxn id="5" idx="3"/>
          </p:cNvCxnSpPr>
          <p:nvPr/>
        </p:nvCxnSpPr>
        <p:spPr>
          <a:xfrm flipV="1">
            <a:off x="3117889" y="1760812"/>
            <a:ext cx="2135840" cy="1682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endCxn id="8" idx="3"/>
          </p:cNvCxnSpPr>
          <p:nvPr/>
        </p:nvCxnSpPr>
        <p:spPr>
          <a:xfrm flipV="1">
            <a:off x="3189897" y="3056956"/>
            <a:ext cx="4008048" cy="386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9" idx="2"/>
          </p:cNvCxnSpPr>
          <p:nvPr/>
        </p:nvCxnSpPr>
        <p:spPr>
          <a:xfrm>
            <a:off x="3117889" y="3443514"/>
            <a:ext cx="3888431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10" idx="1"/>
          </p:cNvCxnSpPr>
          <p:nvPr/>
        </p:nvCxnSpPr>
        <p:spPr>
          <a:xfrm>
            <a:off x="3117889" y="3443514"/>
            <a:ext cx="2207848" cy="1682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336687" y="851226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FISICA</a:t>
            </a:r>
            <a:endParaRPr lang="es-CO" sz="28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280903" y="2200214"/>
            <a:ext cx="122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VISUAL</a:t>
            </a:r>
            <a:endParaRPr lang="es-CO" sz="28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078328" y="4144430"/>
            <a:ext cx="1588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AUDITIVA</a:t>
            </a:r>
            <a:endParaRPr lang="es-CO" sz="28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062104" y="5467870"/>
            <a:ext cx="1817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COGNITIVA</a:t>
            </a:r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95536" y="2708920"/>
            <a:ext cx="8280920" cy="280831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502338" y="1753652"/>
            <a:ext cx="2629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COMPONENTES: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3568" y="2981851"/>
            <a:ext cx="76787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CONSTRUCCIÓN </a:t>
            </a:r>
            <a:r>
              <a:rPr lang="es-ES" b="1" dirty="0"/>
              <a:t>DE ENTORNOS PROTECTORES Y PREVENCIÓN </a:t>
            </a:r>
            <a:r>
              <a:rPr lang="es-ES" b="1" dirty="0" smtClean="0"/>
              <a:t>DE LA DISCAPACIDAD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HABILITACIÓN/ REHABILITACIÓN INTEGRAL CON PARTICIPACIÓN  FAMILIAR Y SOCIAL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EQUIPARACIÓN DE OPORTUNIDADES</a:t>
            </a:r>
            <a:endParaRPr lang="es-ES" b="1" dirty="0"/>
          </a:p>
        </p:txBody>
      </p:sp>
      <p:pic>
        <p:nvPicPr>
          <p:cNvPr id="10" name="Picture 4" descr="Visto 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96" y="699644"/>
            <a:ext cx="1132465" cy="655638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481305" y="764704"/>
            <a:ext cx="72816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POLITICA PÚBLICA DE DISCAPACIDAD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12 Imagen" descr="Fotolia_6558508_X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18" y="4113076"/>
            <a:ext cx="3317574" cy="248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rainstorming_10_08_08_pc_pro_me-resized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440" y="1952576"/>
            <a:ext cx="4486808" cy="4486808"/>
          </a:xfrm>
          <a:prstGeom prst="rect">
            <a:avLst/>
          </a:prstGeom>
        </p:spPr>
      </p:pic>
      <p:sp>
        <p:nvSpPr>
          <p:cNvPr id="27" name="26 Llamada ovalada"/>
          <p:cNvSpPr/>
          <p:nvPr/>
        </p:nvSpPr>
        <p:spPr>
          <a:xfrm>
            <a:off x="683568" y="2334928"/>
            <a:ext cx="1008112" cy="864096"/>
          </a:xfrm>
          <a:prstGeom prst="wedgeEllipseCallout">
            <a:avLst>
              <a:gd name="adj1" fmla="val 275435"/>
              <a:gd name="adj2" fmla="val 241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416617" y="476672"/>
            <a:ext cx="4310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POLITICA PÚBLICA DE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DISCAPACIDAD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63888" y="2262920"/>
            <a:ext cx="1996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PRINCIPIOS: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83568" y="1326816"/>
            <a:ext cx="1008112" cy="864096"/>
          </a:xfrm>
          <a:prstGeom prst="wedgeEllipseCallout">
            <a:avLst>
              <a:gd name="adj1" fmla="val 275434"/>
              <a:gd name="adj2" fmla="val 1316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Llamada ovalada"/>
          <p:cNvSpPr/>
          <p:nvPr/>
        </p:nvSpPr>
        <p:spPr>
          <a:xfrm flipH="1">
            <a:off x="7100664" y="1412776"/>
            <a:ext cx="999728" cy="864096"/>
          </a:xfrm>
          <a:prstGeom prst="wedgeEllipseCallout">
            <a:avLst>
              <a:gd name="adj1" fmla="val 277675"/>
              <a:gd name="adj2" fmla="val 1215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Llamada ovalada"/>
          <p:cNvSpPr/>
          <p:nvPr/>
        </p:nvSpPr>
        <p:spPr>
          <a:xfrm flipH="1">
            <a:off x="7092280" y="2449916"/>
            <a:ext cx="1071736" cy="936104"/>
          </a:xfrm>
          <a:prstGeom prst="wedgeEllipseCallout">
            <a:avLst>
              <a:gd name="adj1" fmla="val 259897"/>
              <a:gd name="adj2" fmla="val 135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Llamada ovalada"/>
          <p:cNvSpPr/>
          <p:nvPr/>
        </p:nvSpPr>
        <p:spPr>
          <a:xfrm flipH="1">
            <a:off x="7207268" y="3544550"/>
            <a:ext cx="999728" cy="936104"/>
          </a:xfrm>
          <a:prstGeom prst="wedgeEllipseCallout">
            <a:avLst>
              <a:gd name="adj1" fmla="val 278343"/>
              <a:gd name="adj2" fmla="val -841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uadroTexto"/>
          <p:cNvSpPr txBox="1"/>
          <p:nvPr/>
        </p:nvSpPr>
        <p:spPr>
          <a:xfrm>
            <a:off x="602348" y="1679876"/>
            <a:ext cx="123585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DIVERSIDAD</a:t>
            </a:r>
            <a:endParaRPr lang="es-CO" sz="1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99351" y="2550952"/>
            <a:ext cx="137932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EQUIDAD</a:t>
            </a:r>
            <a:endParaRPr lang="es-CO" sz="16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876256" y="1642752"/>
            <a:ext cx="158440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UNIVERSALIDAD</a:t>
            </a:r>
            <a:endParaRPr lang="es-CO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17814" y="2680454"/>
            <a:ext cx="215199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CORRESPONSABILIDAD</a:t>
            </a:r>
            <a:endParaRPr lang="es-CO" sz="16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092842" y="3789602"/>
            <a:ext cx="132440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FLEXIBILIDAD</a:t>
            </a:r>
            <a:endParaRPr lang="es-CO" sz="1600" b="1" dirty="0"/>
          </a:p>
        </p:txBody>
      </p:sp>
      <p:sp>
        <p:nvSpPr>
          <p:cNvPr id="28" name="27 Llamada ovalada"/>
          <p:cNvSpPr/>
          <p:nvPr/>
        </p:nvSpPr>
        <p:spPr>
          <a:xfrm>
            <a:off x="611560" y="3271032"/>
            <a:ext cx="1008112" cy="864096"/>
          </a:xfrm>
          <a:prstGeom prst="wedgeEllipseCallout">
            <a:avLst>
              <a:gd name="adj1" fmla="val 278314"/>
              <a:gd name="adj2" fmla="val -699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54592" y="3443514"/>
            <a:ext cx="13114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1200" b="1" dirty="0" smtClean="0"/>
              <a:t>EQUIPARACIÓN </a:t>
            </a:r>
          </a:p>
          <a:p>
            <a:pPr algn="ctr"/>
            <a:r>
              <a:rPr lang="es-CO" sz="1200" b="1" dirty="0" smtClean="0"/>
              <a:t>OPORTUNIDADES</a:t>
            </a:r>
            <a:endParaRPr lang="es-CO" sz="1200" b="1" dirty="0"/>
          </a:p>
        </p:txBody>
      </p:sp>
      <p:sp>
        <p:nvSpPr>
          <p:cNvPr id="29" name="28 Llamada ovalada"/>
          <p:cNvSpPr/>
          <p:nvPr/>
        </p:nvSpPr>
        <p:spPr>
          <a:xfrm>
            <a:off x="651761" y="4351152"/>
            <a:ext cx="1008112" cy="864096"/>
          </a:xfrm>
          <a:prstGeom prst="wedgeEllipseCallout">
            <a:avLst>
              <a:gd name="adj1" fmla="val 272556"/>
              <a:gd name="adj2" fmla="val -1774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67544" y="4567176"/>
            <a:ext cx="137932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IGUALDAD</a:t>
            </a:r>
            <a:endParaRPr lang="es-CO" sz="1600" b="1" dirty="0"/>
          </a:p>
        </p:txBody>
      </p:sp>
      <p:sp>
        <p:nvSpPr>
          <p:cNvPr id="31" name="30 Llamada ovalada"/>
          <p:cNvSpPr/>
          <p:nvPr/>
        </p:nvSpPr>
        <p:spPr>
          <a:xfrm>
            <a:off x="723769" y="5431272"/>
            <a:ext cx="1008112" cy="864096"/>
          </a:xfrm>
          <a:prstGeom prst="wedgeEllipseCallout">
            <a:avLst>
              <a:gd name="adj1" fmla="val 273995"/>
              <a:gd name="adj2" fmla="val -2748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39552" y="5676324"/>
            <a:ext cx="137932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SOLIDARIDAD</a:t>
            </a:r>
            <a:endParaRPr lang="es-CO" sz="1600" b="1" dirty="0"/>
          </a:p>
        </p:txBody>
      </p:sp>
      <p:sp>
        <p:nvSpPr>
          <p:cNvPr id="33" name="32 Llamada ovalada"/>
          <p:cNvSpPr/>
          <p:nvPr/>
        </p:nvSpPr>
        <p:spPr>
          <a:xfrm flipH="1">
            <a:off x="7308304" y="4624108"/>
            <a:ext cx="999728" cy="936104"/>
          </a:xfrm>
          <a:prstGeom prst="wedgeEllipseCallout">
            <a:avLst>
              <a:gd name="adj1" fmla="val 285603"/>
              <a:gd name="adj2" fmla="val -178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CuadroTexto"/>
          <p:cNvSpPr txBox="1"/>
          <p:nvPr/>
        </p:nvSpPr>
        <p:spPr>
          <a:xfrm>
            <a:off x="7092280" y="4869160"/>
            <a:ext cx="149252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PARTICIPACIÓN</a:t>
            </a:r>
            <a:endParaRPr lang="es-CO" sz="1600" b="1" dirty="0"/>
          </a:p>
        </p:txBody>
      </p:sp>
      <p:sp>
        <p:nvSpPr>
          <p:cNvPr id="35" name="34 Llamada ovalada"/>
          <p:cNvSpPr/>
          <p:nvPr/>
        </p:nvSpPr>
        <p:spPr>
          <a:xfrm flipH="1">
            <a:off x="7331202" y="5676324"/>
            <a:ext cx="999728" cy="936104"/>
          </a:xfrm>
          <a:prstGeom prst="wedgeEllipseCallout">
            <a:avLst>
              <a:gd name="adj1" fmla="val 282699"/>
              <a:gd name="adj2" fmla="val -2562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CuadroTexto"/>
          <p:cNvSpPr txBox="1"/>
          <p:nvPr/>
        </p:nvSpPr>
        <p:spPr>
          <a:xfrm>
            <a:off x="6774658" y="5921376"/>
            <a:ext cx="213782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600" b="1" dirty="0" smtClean="0"/>
              <a:t>CALIDAD DEL SERVICIO</a:t>
            </a:r>
            <a:endParaRPr lang="es-C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Fotolia_4134180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5384800" cy="35941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774133" y="500479"/>
            <a:ext cx="35213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Población con </a:t>
            </a:r>
          </a:p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discapacidad</a:t>
            </a:r>
          </a:p>
        </p:txBody>
      </p:sp>
      <p:pic>
        <p:nvPicPr>
          <p:cNvPr id="1026" name="Picture 2" descr="http://www.consultoriacpi.com.ar/Imagenes/Mu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1999335" cy="1944216"/>
          </a:xfrm>
          <a:prstGeom prst="rect">
            <a:avLst/>
          </a:prstGeom>
          <a:noFill/>
        </p:spPr>
      </p:pic>
      <p:sp>
        <p:nvSpPr>
          <p:cNvPr id="27" name="26 Flecha derecha"/>
          <p:cNvSpPr/>
          <p:nvPr/>
        </p:nvSpPr>
        <p:spPr>
          <a:xfrm>
            <a:off x="2411760" y="2060848"/>
            <a:ext cx="2376264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CuadroTexto"/>
          <p:cNvSpPr txBox="1"/>
          <p:nvPr/>
        </p:nvSpPr>
        <p:spPr>
          <a:xfrm>
            <a:off x="2555776" y="2276872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7.000.000 Millones</a:t>
            </a:r>
          </a:p>
          <a:p>
            <a:r>
              <a:rPr lang="es-CO" dirty="0" smtClean="0"/>
              <a:t>de habitantes</a:t>
            </a:r>
            <a:endParaRPr lang="es-CO" dirty="0"/>
          </a:p>
        </p:txBody>
      </p:sp>
      <p:sp>
        <p:nvSpPr>
          <p:cNvPr id="29" name="28 Flecha derecha"/>
          <p:cNvSpPr/>
          <p:nvPr/>
        </p:nvSpPr>
        <p:spPr>
          <a:xfrm>
            <a:off x="4904744" y="2088144"/>
            <a:ext cx="2376264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CuadroTexto"/>
          <p:cNvSpPr txBox="1"/>
          <p:nvPr/>
        </p:nvSpPr>
        <p:spPr>
          <a:xfrm>
            <a:off x="5048760" y="2304168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1.000.000 Millones</a:t>
            </a:r>
          </a:p>
          <a:p>
            <a:r>
              <a:rPr lang="es-CO" dirty="0" smtClean="0"/>
              <a:t>con discapacidad</a:t>
            </a:r>
            <a:endParaRPr lang="es-CO" dirty="0"/>
          </a:p>
        </p:txBody>
      </p:sp>
      <p:sp>
        <p:nvSpPr>
          <p:cNvPr id="31" name="30 Estrella de 7 puntas"/>
          <p:cNvSpPr/>
          <p:nvPr/>
        </p:nvSpPr>
        <p:spPr>
          <a:xfrm>
            <a:off x="7479616" y="1899416"/>
            <a:ext cx="1296144" cy="1224136"/>
          </a:xfrm>
          <a:prstGeom prst="star7">
            <a:avLst/>
          </a:prstGeom>
          <a:solidFill>
            <a:srgbClr val="FFFF99"/>
          </a:solidFill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CuadroTexto"/>
          <p:cNvSpPr txBox="1"/>
          <p:nvPr/>
        </p:nvSpPr>
        <p:spPr>
          <a:xfrm>
            <a:off x="7754000" y="224348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15%</a:t>
            </a:r>
            <a:endParaRPr lang="es-CO" sz="2400" b="1" dirty="0"/>
          </a:p>
        </p:txBody>
      </p:sp>
      <p:pic>
        <p:nvPicPr>
          <p:cNvPr id="1028" name="Picture 4" descr="http://www.chatcolombia.org/colombi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365104"/>
            <a:ext cx="1901012" cy="2376264"/>
          </a:xfrm>
          <a:prstGeom prst="rect">
            <a:avLst/>
          </a:prstGeom>
          <a:noFill/>
        </p:spPr>
      </p:pic>
      <p:sp>
        <p:nvSpPr>
          <p:cNvPr id="35" name="34 Flecha derecha"/>
          <p:cNvSpPr/>
          <p:nvPr/>
        </p:nvSpPr>
        <p:spPr>
          <a:xfrm>
            <a:off x="2195736" y="5057888"/>
            <a:ext cx="2376264" cy="10801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CuadroTexto"/>
          <p:cNvSpPr txBox="1"/>
          <p:nvPr/>
        </p:nvSpPr>
        <p:spPr>
          <a:xfrm>
            <a:off x="2339752" y="5273912"/>
            <a:ext cx="1466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47´ Millones</a:t>
            </a:r>
          </a:p>
          <a:p>
            <a:r>
              <a:rPr lang="es-CO" dirty="0" smtClean="0"/>
              <a:t>de habitantes</a:t>
            </a:r>
            <a:endParaRPr lang="es-CO" dirty="0"/>
          </a:p>
        </p:txBody>
      </p:sp>
      <p:sp>
        <p:nvSpPr>
          <p:cNvPr id="37" name="36 Flecha derecha"/>
          <p:cNvSpPr/>
          <p:nvPr/>
        </p:nvSpPr>
        <p:spPr>
          <a:xfrm>
            <a:off x="4688720" y="5085184"/>
            <a:ext cx="2376264" cy="10801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CuadroTexto"/>
          <p:cNvSpPr txBox="1"/>
          <p:nvPr/>
        </p:nvSpPr>
        <p:spPr>
          <a:xfrm>
            <a:off x="4832736" y="5301208"/>
            <a:ext cx="1785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3´ Millones</a:t>
            </a:r>
          </a:p>
          <a:p>
            <a:r>
              <a:rPr lang="es-CO" dirty="0" smtClean="0"/>
              <a:t>con discapacidad</a:t>
            </a:r>
            <a:endParaRPr lang="es-CO" dirty="0"/>
          </a:p>
        </p:txBody>
      </p:sp>
      <p:sp>
        <p:nvSpPr>
          <p:cNvPr id="39" name="38 Estrella de 7 puntas"/>
          <p:cNvSpPr/>
          <p:nvPr/>
        </p:nvSpPr>
        <p:spPr>
          <a:xfrm>
            <a:off x="7263592" y="4896456"/>
            <a:ext cx="1296144" cy="1224136"/>
          </a:xfrm>
          <a:prstGeom prst="star7">
            <a:avLst/>
          </a:prstGeom>
          <a:solidFill>
            <a:srgbClr val="FFFF99"/>
          </a:solidFill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CuadroTexto"/>
          <p:cNvSpPr txBox="1"/>
          <p:nvPr/>
        </p:nvSpPr>
        <p:spPr>
          <a:xfrm>
            <a:off x="7524328" y="52541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6,5%</a:t>
            </a:r>
            <a:endParaRPr lang="es-C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1011</Words>
  <Application>Microsoft Office PowerPoint</Application>
  <PresentationFormat>Presentación en pantalla (4:3)</PresentationFormat>
  <Paragraphs>344</Paragraphs>
  <Slides>26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CirSerJfm</dc:creator>
  <cp:lastModifiedBy>CenJorSlm</cp:lastModifiedBy>
  <cp:revision>399</cp:revision>
  <dcterms:created xsi:type="dcterms:W3CDTF">2011-05-24T13:00:48Z</dcterms:created>
  <dcterms:modified xsi:type="dcterms:W3CDTF">2013-09-19T22:42:50Z</dcterms:modified>
</cp:coreProperties>
</file>