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1140" r:id="rId5"/>
    <p:sldId id="262" r:id="rId6"/>
    <p:sldId id="1145" r:id="rId7"/>
    <p:sldId id="1146" r:id="rId8"/>
    <p:sldId id="1151" r:id="rId9"/>
    <p:sldId id="1147" r:id="rId10"/>
    <p:sldId id="1148" r:id="rId11"/>
    <p:sldId id="1150" r:id="rId12"/>
    <p:sldId id="1155" r:id="rId13"/>
  </p:sldIdLst>
  <p:sldSz cx="7562850" cy="3602038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6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stor Armando Avila Martinez" initials="NAAM" lastIdx="1" clrIdx="0">
    <p:extLst>
      <p:ext uri="{19B8F6BF-5375-455C-9EA6-DF929625EA0E}">
        <p15:presenceInfo xmlns:p15="http://schemas.microsoft.com/office/powerpoint/2012/main" userId="S::navilam@mintrabajo.gov.co::e9fa7443-172f-4974-942e-e28240a5b655" providerId="AD"/>
      </p:ext>
    </p:extLst>
  </p:cmAuthor>
  <p:cmAuthor id="2" name="Esmeralda Rodriguez Gutierrez" initials="ERG" lastIdx="6" clrIdx="1">
    <p:extLst>
      <p:ext uri="{19B8F6BF-5375-455C-9EA6-DF929625EA0E}">
        <p15:presenceInfo xmlns:p15="http://schemas.microsoft.com/office/powerpoint/2012/main" userId="S::erodriguez@mintrabajo.gov.co::ac597fcf-02da-4202-844f-f4dda09eaa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5493"/>
    <a:srgbClr val="005200"/>
    <a:srgbClr val="3D97D3"/>
    <a:srgbClr val="174F3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34"/>
    <p:restoredTop sz="96197"/>
  </p:normalViewPr>
  <p:slideViewPr>
    <p:cSldViewPr snapToGrid="0">
      <p:cViewPr varScale="1">
        <p:scale>
          <a:sx n="144" d="100"/>
          <a:sy n="144" d="100"/>
        </p:scale>
        <p:origin x="88" y="104"/>
      </p:cViewPr>
      <p:guideLst>
        <p:guide orient="horz" pos="1136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intrabajocol-my.sharepoint.com/personal/adchaparro_mintrabajo_gov_co/Documents/Contrato%20029%20-%202021%20Angela%20Dulcey/Otras%20solicitudes/Informe%20PA%202021%20-%203Trimestre/Datos-graficos%20PA%203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mintrabajocol-my.sharepoint.com/personal/adchaparro_mintrabajo_gov_co/Documents/Contrato%20029%20-%202021%20Angela%20Dulcey/Otras%20solicitudes/Informe%20PA%202021%20-%203Trimestre/Datos-graficos%20PA%203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Users\angeladulcey\Desktop\Datos-graficos%20PA%203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mintrabajocol-my.sharepoint.com/personal/adchaparro_mintrabajo_gov_co/Documents/Contrato%20029%20-%202021%20Angela%20Dulcey/Otras%20solicitudes/Informe%20PA%202021%20-%203Trimestre/Datos-graficos%20PA%203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71939773145335"/>
          <c:y val="8.9071938108049989E-2"/>
          <c:w val="0.6722924395703318"/>
          <c:h val="0.8795800995095048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gradFill flip="none" rotWithShape="1"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FB-B243-BD26-FC6B6587983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FB-B243-BD26-FC6B6587983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FB-B243-BD26-FC6B65879837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5FB-B243-BD26-FC6B6587983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5FB-B243-BD26-FC6B65879837}"/>
              </c:ext>
            </c:extLst>
          </c:dPt>
          <c:dPt>
            <c:idx val="5"/>
            <c:bubble3D val="0"/>
            <c:spPr>
              <a:solidFill>
                <a:srgbClr val="FBF3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5FB-B243-BD26-FC6B65879837}"/>
              </c:ext>
            </c:extLst>
          </c:dPt>
          <c:dPt>
            <c:idx val="6"/>
            <c:bubble3D val="0"/>
            <c:spPr>
              <a:gradFill flip="none" rotWithShape="1">
                <a:gsLst>
                  <a:gs pos="100000">
                    <a:srgbClr val="FAE000"/>
                  </a:gs>
                  <a:gs pos="32000">
                    <a:srgbClr val="FFFDC7"/>
                  </a:gs>
                  <a:gs pos="67000">
                    <a:srgbClr val="FBF300"/>
                  </a:gs>
                  <a:gs pos="2000">
                    <a:srgbClr val="FAE00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5FB-B243-BD26-FC6B65879837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5FB-B243-BD26-FC6B65879837}"/>
              </c:ext>
            </c:extLst>
          </c:dPt>
          <c:dPt>
            <c:idx val="8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5FB-B243-BD26-FC6B65879837}"/>
              </c:ext>
            </c:extLst>
          </c:dPt>
          <c:dPt>
            <c:idx val="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5FB-B243-BD26-FC6B65879837}"/>
              </c:ext>
            </c:extLst>
          </c:dPt>
          <c:dLbls>
            <c:dLbl>
              <c:idx val="0"/>
              <c:layout>
                <c:manualLayout>
                  <c:x val="-0.10763536974474475"/>
                  <c:y val="-3.2407407407407482E-2"/>
                </c:manualLayout>
              </c:layout>
              <c:tx>
                <c:rich>
                  <a:bodyPr/>
                  <a:lstStyle/>
                  <a:p>
                    <a:fld id="{2D00D211-2B58-4D65-8BD1-1764C3E9C4C8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5FB-B243-BD26-FC6B65879837}"/>
                </c:ext>
              </c:extLst>
            </c:dLbl>
            <c:dLbl>
              <c:idx val="1"/>
              <c:layout>
                <c:manualLayout>
                  <c:x val="-9.185318130630632E-2"/>
                  <c:y val="-6.4212604617769356E-2"/>
                </c:manualLayout>
              </c:layout>
              <c:tx>
                <c:rich>
                  <a:bodyPr/>
                  <a:lstStyle/>
                  <a:p>
                    <a:fld id="{BDB4A7C2-B2FD-46A8-A952-9B250404689A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5FB-B243-BD26-FC6B65879837}"/>
                </c:ext>
              </c:extLst>
            </c:dLbl>
            <c:dLbl>
              <c:idx val="2"/>
              <c:layout>
                <c:manualLayout>
                  <c:x val="-8.0742070195195192E-2"/>
                  <c:y val="-8.6156332371826586E-2"/>
                </c:manualLayout>
              </c:layout>
              <c:tx>
                <c:rich>
                  <a:bodyPr/>
                  <a:lstStyle/>
                  <a:p>
                    <a:fld id="{2EC95A14-C7B4-4AD4-AF79-ABCC602C4505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25FB-B243-BD26-FC6B65879837}"/>
                </c:ext>
              </c:extLst>
            </c:dLbl>
            <c:dLbl>
              <c:idx val="3"/>
              <c:layout>
                <c:manualLayout>
                  <c:x val="-5.6626548423423489E-2"/>
                  <c:y val="-0.10347043049625418"/>
                </c:manualLayout>
              </c:layout>
              <c:tx>
                <c:rich>
                  <a:bodyPr/>
                  <a:lstStyle/>
                  <a:p>
                    <a:fld id="{321F6F57-6DD3-4BD4-8581-0BBFB62B229D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25FB-B243-BD26-FC6B65879837}"/>
                </c:ext>
              </c:extLst>
            </c:dLbl>
            <c:dLbl>
              <c:idx val="4"/>
              <c:layout>
                <c:manualLayout>
                  <c:x val="0"/>
                  <c:y val="-0.10185185185185187"/>
                </c:manualLayout>
              </c:layout>
              <c:tx>
                <c:rich>
                  <a:bodyPr/>
                  <a:lstStyle/>
                  <a:p>
                    <a:fld id="{11F3F98A-CA03-42D7-920D-8BED5E3312ED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25FB-B243-BD26-FC6B65879837}"/>
                </c:ext>
              </c:extLst>
            </c:dLbl>
            <c:dLbl>
              <c:idx val="5"/>
              <c:layout>
                <c:manualLayout>
                  <c:x val="4.9177693318318318E-2"/>
                  <c:y val="-9.2592592592592587E-2"/>
                </c:manualLayout>
              </c:layout>
              <c:tx>
                <c:rich>
                  <a:bodyPr/>
                  <a:lstStyle/>
                  <a:p>
                    <a:fld id="{2B0CD3C9-0845-4B94-8253-2C8B940CBB1B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25FB-B243-BD26-FC6B65879837}"/>
                </c:ext>
              </c:extLst>
            </c:dLbl>
            <c:dLbl>
              <c:idx val="6"/>
              <c:layout>
                <c:manualLayout>
                  <c:x val="7.7902120870870867E-2"/>
                  <c:y val="-8.3333333333333356E-2"/>
                </c:manualLayout>
              </c:layout>
              <c:tx>
                <c:rich>
                  <a:bodyPr/>
                  <a:lstStyle/>
                  <a:p>
                    <a:fld id="{713D7AD9-3BC3-40D2-9799-24FBB8101B83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25FB-B243-BD26-FC6B65879837}"/>
                </c:ext>
              </c:extLst>
            </c:dLbl>
            <c:dLbl>
              <c:idx val="7"/>
              <c:layout>
                <c:manualLayout>
                  <c:x val="9.551543731231231E-2"/>
                  <c:y val="-5.5555555555555552E-2"/>
                </c:manualLayout>
              </c:layout>
              <c:tx>
                <c:rich>
                  <a:bodyPr/>
                  <a:lstStyle/>
                  <a:p>
                    <a:fld id="{E32F8DFE-8CAB-4F64-BB80-FB4E4C44D867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25FB-B243-BD26-FC6B65879837}"/>
                </c:ext>
              </c:extLst>
            </c:dLbl>
            <c:dLbl>
              <c:idx val="8"/>
              <c:layout>
                <c:manualLayout>
                  <c:x val="0.1057420701951952"/>
                  <c:y val="-1.3888888888888888E-2"/>
                </c:manualLayout>
              </c:layout>
              <c:tx>
                <c:rich>
                  <a:bodyPr/>
                  <a:lstStyle/>
                  <a:p>
                    <a:fld id="{EEAC8AE2-EE81-4C21-AD6D-2C3DE338AA48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464421452702706E-2"/>
                      <c:h val="5.829705484647604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25FB-B243-BD26-FC6B6587983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5FB-B243-BD26-FC6B658798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val>
            <c:numRef>
              <c:f>PA!$O$2:$O$11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PA!$N$2:$N$11</c15:f>
                <c15:dlblRangeCache>
                  <c:ptCount val="10"/>
                  <c:pt idx="0">
                    <c:v>10%</c:v>
                  </c:pt>
                  <c:pt idx="1">
                    <c:v>20%</c:v>
                  </c:pt>
                  <c:pt idx="2">
                    <c:v>30%</c:v>
                  </c:pt>
                  <c:pt idx="3">
                    <c:v>40%</c:v>
                  </c:pt>
                  <c:pt idx="4">
                    <c:v>50%</c:v>
                  </c:pt>
                  <c:pt idx="5">
                    <c:v>60%</c:v>
                  </c:pt>
                  <c:pt idx="6">
                    <c:v>70%</c:v>
                  </c:pt>
                  <c:pt idx="7">
                    <c:v>80%</c:v>
                  </c:pt>
                  <c:pt idx="8">
                    <c:v>90%</c:v>
                  </c:pt>
                  <c:pt idx="9">
                    <c:v>100%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4-25FB-B243-BD26-FC6B658798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70"/>
        <c:holeSize val="64"/>
      </c:doughnutChart>
      <c:scatterChart>
        <c:scatterStyle val="smoothMarker"/>
        <c:varyColors val="0"/>
        <c:ser>
          <c:idx val="1"/>
          <c:order val="1"/>
          <c:tx>
            <c:strRef>
              <c:f>PA!$N$13</c:f>
              <c:strCache>
                <c:ptCount val="1"/>
                <c:pt idx="0">
                  <c:v>Grados</c:v>
                </c:pt>
              </c:strCache>
            </c:strRef>
          </c:tx>
          <c:spPr>
            <a:ln w="50800" cap="sq">
              <a:solidFill>
                <a:schemeClr val="accent2"/>
              </a:solidFill>
              <a:bevel/>
              <a:tailEnd type="triangle"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50800" cap="sq">
                <a:solidFill>
                  <a:schemeClr val="tx1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16-25FB-B243-BD26-FC6B65879837}"/>
              </c:ext>
            </c:extLst>
          </c:dPt>
          <c:dPt>
            <c:idx val="1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spPr>
              <a:ln w="73025" cap="rnd" cmpd="sng">
                <a:solidFill>
                  <a:schemeClr val="tx1"/>
                </a:solidFill>
                <a:prstDash val="solid"/>
                <a:bevel/>
                <a:headEnd type="oval" w="sm" len="sm"/>
                <a:tailEnd type="triangle" w="med" len="sm"/>
              </a:ln>
              <a:effectLst/>
            </c:spPr>
            <c:extLst>
              <c:ext xmlns:c16="http://schemas.microsoft.com/office/drawing/2014/chart" uri="{C3380CC4-5D6E-409C-BE32-E72D297353CC}">
                <c16:uniqueId val="{00000018-25FB-B243-BD26-FC6B65879837}"/>
              </c:ext>
            </c:extLst>
          </c:dPt>
          <c:xVal>
            <c:numRef>
              <c:f>PA!$O$15:$O$16</c:f>
              <c:numCache>
                <c:formatCode>0.00</c:formatCode>
                <c:ptCount val="2"/>
                <c:pt idx="0" formatCode="General">
                  <c:v>0</c:v>
                </c:pt>
                <c:pt idx="1">
                  <c:v>0.9014551171122458</c:v>
                </c:pt>
              </c:numCache>
            </c:numRef>
          </c:xVal>
          <c:yVal>
            <c:numRef>
              <c:f>PA!$P$15:$P$16</c:f>
              <c:numCache>
                <c:formatCode>0.00</c:formatCode>
                <c:ptCount val="2"/>
                <c:pt idx="0" formatCode="General">
                  <c:v>0</c:v>
                </c:pt>
                <c:pt idx="1">
                  <c:v>0.43287258152041375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25FB-B243-BD26-FC6B658798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8033999"/>
        <c:axId val="1037358399"/>
      </c:scatterChart>
      <c:valAx>
        <c:axId val="1037358399"/>
        <c:scaling>
          <c:orientation val="minMax"/>
          <c:max val="1"/>
          <c:min val="-1"/>
        </c:scaling>
        <c:delete val="1"/>
        <c:axPos val="l"/>
        <c:numFmt formatCode="General" sourceLinked="1"/>
        <c:majorTickMark val="out"/>
        <c:minorTickMark val="none"/>
        <c:tickLblPos val="nextTo"/>
        <c:crossAx val="1038033999"/>
        <c:crosses val="autoZero"/>
        <c:crossBetween val="midCat"/>
      </c:valAx>
      <c:valAx>
        <c:axId val="1038033999"/>
        <c:scaling>
          <c:orientation val="minMax"/>
          <c:max val="1"/>
          <c:min val="-1"/>
        </c:scaling>
        <c:delete val="1"/>
        <c:axPos val="b"/>
        <c:numFmt formatCode="General" sourceLinked="1"/>
        <c:majorTickMark val="out"/>
        <c:minorTickMark val="none"/>
        <c:tickLblPos val="nextTo"/>
        <c:crossAx val="103735839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19428424964757E-2"/>
          <c:y val="5.5345911949685536E-2"/>
          <c:w val="0.94361143150070481"/>
          <c:h val="0.590895854999257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despacho!$C$3</c:f>
              <c:strCache>
                <c:ptCount val="1"/>
                <c:pt idx="0">
                  <c:v>Total Tareas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despacho!$B$4:$B$7</c:f>
              <c:strCache>
                <c:ptCount val="4"/>
                <c:pt idx="0">
                  <c:v>Secretaria General</c:v>
                </c:pt>
                <c:pt idx="1">
                  <c:v>Gestión General</c:v>
                </c:pt>
                <c:pt idx="2">
                  <c:v>Viceministro de Empleo y Pensiones</c:v>
                </c:pt>
                <c:pt idx="3">
                  <c:v>Viceministro de Relaciones Laborales e Inspección</c:v>
                </c:pt>
              </c:strCache>
            </c:strRef>
          </c:cat>
          <c:val>
            <c:numRef>
              <c:f>despacho!$C$4:$C$7</c:f>
              <c:numCache>
                <c:formatCode>General</c:formatCode>
                <c:ptCount val="4"/>
                <c:pt idx="0">
                  <c:v>65</c:v>
                </c:pt>
                <c:pt idx="1">
                  <c:v>112</c:v>
                </c:pt>
                <c:pt idx="2">
                  <c:v>143</c:v>
                </c:pt>
                <c:pt idx="3">
                  <c:v>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D8-8C46-816D-6DEA15A6FAA5}"/>
            </c:ext>
          </c:extLst>
        </c:ser>
        <c:ser>
          <c:idx val="1"/>
          <c:order val="1"/>
          <c:tx>
            <c:strRef>
              <c:f>despacho!$D$3</c:f>
              <c:strCache>
                <c:ptCount val="1"/>
                <c:pt idx="0">
                  <c:v>Tareas Planeadas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despacho!$B$4:$B$7</c:f>
              <c:strCache>
                <c:ptCount val="4"/>
                <c:pt idx="0">
                  <c:v>Secretaria General</c:v>
                </c:pt>
                <c:pt idx="1">
                  <c:v>Gestión General</c:v>
                </c:pt>
                <c:pt idx="2">
                  <c:v>Viceministro de Empleo y Pensiones</c:v>
                </c:pt>
                <c:pt idx="3">
                  <c:v>Viceministro de Relaciones Laborales e Inspección</c:v>
                </c:pt>
              </c:strCache>
            </c:strRef>
          </c:cat>
          <c:val>
            <c:numRef>
              <c:f>despacho!$D$4:$D$7</c:f>
              <c:numCache>
                <c:formatCode>General</c:formatCode>
                <c:ptCount val="4"/>
                <c:pt idx="0">
                  <c:v>65</c:v>
                </c:pt>
                <c:pt idx="1">
                  <c:v>109</c:v>
                </c:pt>
                <c:pt idx="2">
                  <c:v>143</c:v>
                </c:pt>
                <c:pt idx="3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D8-8C46-816D-6DEA15A6FAA5}"/>
            </c:ext>
          </c:extLst>
        </c:ser>
        <c:ser>
          <c:idx val="3"/>
          <c:order val="2"/>
          <c:tx>
            <c:strRef>
              <c:f>despacho!$F$3</c:f>
              <c:strCache>
                <c:ptCount val="1"/>
                <c:pt idx="0">
                  <c:v>Tareas Cumplidas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cat>
            <c:strRef>
              <c:f>despacho!$B$4:$B$7</c:f>
              <c:strCache>
                <c:ptCount val="4"/>
                <c:pt idx="0">
                  <c:v>Secretaria General</c:v>
                </c:pt>
                <c:pt idx="1">
                  <c:v>Gestión General</c:v>
                </c:pt>
                <c:pt idx="2">
                  <c:v>Viceministro de Empleo y Pensiones</c:v>
                </c:pt>
                <c:pt idx="3">
                  <c:v>Viceministro de Relaciones Laborales e Inspección</c:v>
                </c:pt>
              </c:strCache>
            </c:strRef>
          </c:cat>
          <c:val>
            <c:numRef>
              <c:f>despacho!$F$4:$F$7</c:f>
              <c:numCache>
                <c:formatCode>General</c:formatCode>
                <c:ptCount val="4"/>
                <c:pt idx="0">
                  <c:v>62</c:v>
                </c:pt>
                <c:pt idx="1">
                  <c:v>105</c:v>
                </c:pt>
                <c:pt idx="2">
                  <c:v>138</c:v>
                </c:pt>
                <c:pt idx="3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D8-8C46-816D-6DEA15A6FAA5}"/>
            </c:ext>
          </c:extLst>
        </c:ser>
        <c:ser>
          <c:idx val="2"/>
          <c:order val="3"/>
          <c:tx>
            <c:strRef>
              <c:f>despacho!$E$3</c:f>
              <c:strCache>
                <c:ptCount val="1"/>
                <c:pt idx="0">
                  <c:v>Tareas Incumplidas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despacho!$B$4:$B$7</c:f>
              <c:strCache>
                <c:ptCount val="4"/>
                <c:pt idx="0">
                  <c:v>Secretaria General</c:v>
                </c:pt>
                <c:pt idx="1">
                  <c:v>Gestión General</c:v>
                </c:pt>
                <c:pt idx="2">
                  <c:v>Viceministro de Empleo y Pensiones</c:v>
                </c:pt>
                <c:pt idx="3">
                  <c:v>Viceministro de Relaciones Laborales e Inspección</c:v>
                </c:pt>
              </c:strCache>
            </c:strRef>
          </c:cat>
          <c:val>
            <c:numRef>
              <c:f>despacho!$E$4:$E$7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D8-8C46-816D-6DEA15A6FA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26874463"/>
        <c:axId val="1265205375"/>
      </c:barChart>
      <c:catAx>
        <c:axId val="1326874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es-CO"/>
          </a:p>
        </c:txPr>
        <c:crossAx val="1265205375"/>
        <c:crosses val="autoZero"/>
        <c:auto val="1"/>
        <c:lblAlgn val="ctr"/>
        <c:lblOffset val="100"/>
        <c:noMultiLvlLbl val="0"/>
      </c:catAx>
      <c:valAx>
        <c:axId val="126520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26874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146588077874346E-2"/>
          <c:y val="0.80999078888723819"/>
          <c:w val="0.98585341192212561"/>
          <c:h val="0.159820531867478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Arial Narrow" panose="020B0604020202020204" pitchFamily="34" charset="0"/>
          <a:cs typeface="Arial Narrow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807910635699317"/>
          <c:y val="2.8777004414924739E-2"/>
          <c:w val="0.7365754514330568"/>
          <c:h val="0.9424459911701504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NC!$F$1</c:f>
              <c:strCache>
                <c:ptCount val="1"/>
                <c:pt idx="0">
                  <c:v>Tareas Cumplidas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lt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NC!$B$2:$B$16</c:f>
              <c:strCache>
                <c:ptCount val="15"/>
                <c:pt idx="0">
                  <c:v>IVC</c:v>
                </c:pt>
                <c:pt idx="1">
                  <c:v>DDF</c:v>
                </c:pt>
                <c:pt idx="2">
                  <c:v>DGPES</c:v>
                </c:pt>
                <c:pt idx="3">
                  <c:v>OAP</c:v>
                </c:pt>
                <c:pt idx="4">
                  <c:v>STH</c:v>
                </c:pt>
                <c:pt idx="5">
                  <c:v>DPEO</c:v>
                </c:pt>
                <c:pt idx="6">
                  <c:v>DMFT</c:v>
                </c:pt>
                <c:pt idx="7">
                  <c:v>OAJ</c:v>
                </c:pt>
                <c:pt idx="8">
                  <c:v>SAF</c:v>
                </c:pt>
                <c:pt idx="9">
                  <c:v>GITC</c:v>
                </c:pt>
                <c:pt idx="10">
                  <c:v>OCID</c:v>
                </c:pt>
                <c:pt idx="11">
                  <c:v>OCRI</c:v>
                </c:pt>
                <c:pt idx="12">
                  <c:v>OTIC</c:v>
                </c:pt>
                <c:pt idx="13">
                  <c:v>DRL</c:v>
                </c:pt>
                <c:pt idx="14">
                  <c:v>BID</c:v>
                </c:pt>
              </c:strCache>
            </c:strRef>
          </c:cat>
          <c:val>
            <c:numRef>
              <c:f>NC!$F$2:$F$16</c:f>
              <c:numCache>
                <c:formatCode>General</c:formatCode>
                <c:ptCount val="15"/>
                <c:pt idx="0">
                  <c:v>95</c:v>
                </c:pt>
                <c:pt idx="1">
                  <c:v>72</c:v>
                </c:pt>
                <c:pt idx="2">
                  <c:v>71</c:v>
                </c:pt>
                <c:pt idx="3">
                  <c:v>44</c:v>
                </c:pt>
                <c:pt idx="4">
                  <c:v>37</c:v>
                </c:pt>
                <c:pt idx="5">
                  <c:v>35</c:v>
                </c:pt>
                <c:pt idx="6">
                  <c:v>28</c:v>
                </c:pt>
                <c:pt idx="7">
                  <c:v>28</c:v>
                </c:pt>
                <c:pt idx="8">
                  <c:v>15</c:v>
                </c:pt>
                <c:pt idx="9">
                  <c:v>13</c:v>
                </c:pt>
                <c:pt idx="10">
                  <c:v>10</c:v>
                </c:pt>
                <c:pt idx="11">
                  <c:v>9</c:v>
                </c:pt>
                <c:pt idx="12">
                  <c:v>9</c:v>
                </c:pt>
                <c:pt idx="13">
                  <c:v>5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4B-1141-99B9-C09D8AC1E693}"/>
            </c:ext>
          </c:extLst>
        </c:ser>
        <c:ser>
          <c:idx val="1"/>
          <c:order val="1"/>
          <c:tx>
            <c:strRef>
              <c:f>NC!$I$1</c:f>
              <c:strCache>
                <c:ptCount val="1"/>
                <c:pt idx="0">
                  <c:v>Tareas Incumplidas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283309919798645E-2"/>
                  <c:y val="-2.37528556650663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4B-1141-99B9-C09D8AC1E693}"/>
                </c:ext>
              </c:extLst>
            </c:dLbl>
            <c:dLbl>
              <c:idx val="1"/>
              <c:layout>
                <c:manualLayout>
                  <c:x val="3.8986354775828458E-2"/>
                  <c:y val="-1.488380072867772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4B-1141-99B9-C09D8AC1E693}"/>
                </c:ext>
              </c:extLst>
            </c:dLbl>
            <c:dLbl>
              <c:idx val="2"/>
              <c:layout>
                <c:manualLayout>
                  <c:x val="3.18979266347687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4B-1141-99B9-C09D8AC1E693}"/>
                </c:ext>
              </c:extLst>
            </c:dLbl>
            <c:dLbl>
              <c:idx val="3"/>
              <c:layout>
                <c:manualLayout>
                  <c:x val="3.71391734811864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4B-1141-99B9-C09D8AC1E693}"/>
                </c:ext>
              </c:extLst>
            </c:dLbl>
            <c:dLbl>
              <c:idx val="4"/>
              <c:layout>
                <c:manualLayout>
                  <c:x val="2.65064837854394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4B-1141-99B9-C09D8AC1E693}"/>
                </c:ext>
              </c:extLst>
            </c:dLbl>
            <c:dLbl>
              <c:idx val="5"/>
              <c:layout>
                <c:manualLayout>
                  <c:x val="2.49041048279129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4B-1141-99B9-C09D8AC1E693}"/>
                </c:ext>
              </c:extLst>
            </c:dLbl>
            <c:dLbl>
              <c:idx val="6"/>
              <c:layout>
                <c:manualLayout>
                  <c:x val="1.4710722298649264E-2"/>
                  <c:y val="-7.943683816597030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4B-1141-99B9-C09D8AC1E693}"/>
                </c:ext>
              </c:extLst>
            </c:dLbl>
            <c:dLbl>
              <c:idx val="7"/>
              <c:layout>
                <c:manualLayout>
                  <c:x val="2.7040448297187172E-2"/>
                  <c:y val="-7.943683816597030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4B-1141-99B9-C09D8AC1E693}"/>
                </c:ext>
              </c:extLst>
            </c:dLbl>
            <c:dLbl>
              <c:idx val="8"/>
              <c:layout>
                <c:manualLayout>
                  <c:x val="2.1265284423179161E-2"/>
                  <c:y val="-7.441900364338863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F4B-1141-99B9-C09D8AC1E693}"/>
                </c:ext>
              </c:extLst>
            </c:dLbl>
            <c:dLbl>
              <c:idx val="9"/>
              <c:layout>
                <c:manualLayout>
                  <c:x val="2.7040448297187172E-2"/>
                  <c:y val="-7.943683816597030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F4B-1141-99B9-C09D8AC1E693}"/>
                </c:ext>
              </c:extLst>
            </c:dLbl>
            <c:dLbl>
              <c:idx val="10"/>
              <c:layout>
                <c:manualLayout>
                  <c:x val="3.32053112964561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F4B-1141-99B9-C09D8AC1E693}"/>
                </c:ext>
              </c:extLst>
            </c:dLbl>
            <c:dLbl>
              <c:idx val="11"/>
              <c:layout>
                <c:manualLayout>
                  <c:x val="2.2699802238961741E-2"/>
                  <c:y val="-3.97184190829851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F4B-1141-99B9-C09D8AC1E693}"/>
                </c:ext>
              </c:extLst>
            </c:dLbl>
            <c:dLbl>
              <c:idx val="12"/>
              <c:layout>
                <c:manualLayout>
                  <c:x val="2.7040448297187172E-2"/>
                  <c:y val="-1.985920954149257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F4B-1141-99B9-C09D8AC1E693}"/>
                </c:ext>
              </c:extLst>
            </c:dLbl>
            <c:dLbl>
              <c:idx val="13"/>
              <c:layout>
                <c:manualLayout>
                  <c:x val="2.08755852979181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F4B-1141-99B9-C09D8AC1E693}"/>
                </c:ext>
              </c:extLst>
            </c:dLbl>
            <c:dLbl>
              <c:idx val="14"/>
              <c:layout>
                <c:manualLayout>
                  <c:x val="2.3012414189475822E-2"/>
                  <c:y val="-4.332968499660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F4B-1141-99B9-C09D8AC1E6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NC!$B$2:$B$16</c:f>
              <c:strCache>
                <c:ptCount val="15"/>
                <c:pt idx="0">
                  <c:v>IVC</c:v>
                </c:pt>
                <c:pt idx="1">
                  <c:v>DDF</c:v>
                </c:pt>
                <c:pt idx="2">
                  <c:v>DGPES</c:v>
                </c:pt>
                <c:pt idx="3">
                  <c:v>OAP</c:v>
                </c:pt>
                <c:pt idx="4">
                  <c:v>STH</c:v>
                </c:pt>
                <c:pt idx="5">
                  <c:v>DPEO</c:v>
                </c:pt>
                <c:pt idx="6">
                  <c:v>DMFT</c:v>
                </c:pt>
                <c:pt idx="7">
                  <c:v>OAJ</c:v>
                </c:pt>
                <c:pt idx="8">
                  <c:v>SAF</c:v>
                </c:pt>
                <c:pt idx="9">
                  <c:v>GITC</c:v>
                </c:pt>
                <c:pt idx="10">
                  <c:v>OCID</c:v>
                </c:pt>
                <c:pt idx="11">
                  <c:v>OCRI</c:v>
                </c:pt>
                <c:pt idx="12">
                  <c:v>OTIC</c:v>
                </c:pt>
                <c:pt idx="13">
                  <c:v>DRL</c:v>
                </c:pt>
                <c:pt idx="14">
                  <c:v>BID</c:v>
                </c:pt>
              </c:strCache>
            </c:strRef>
          </c:cat>
          <c:val>
            <c:numRef>
              <c:f>NC!$I$2:$I$16</c:f>
              <c:numCache>
                <c:formatCode>General</c:formatCode>
                <c:ptCount val="15"/>
                <c:pt idx="0">
                  <c:v>0</c:v>
                </c:pt>
                <c:pt idx="1">
                  <c:v>6</c:v>
                </c:pt>
                <c:pt idx="2">
                  <c:v>5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F4B-1141-99B9-C09D8AC1E6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698398192"/>
        <c:axId val="698391120"/>
      </c:barChart>
      <c:catAx>
        <c:axId val="698398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s-CO"/>
          </a:p>
        </c:txPr>
        <c:crossAx val="698391120"/>
        <c:crosses val="autoZero"/>
        <c:auto val="1"/>
        <c:lblAlgn val="ctr"/>
        <c:lblOffset val="100"/>
        <c:noMultiLvlLbl val="0"/>
      </c:catAx>
      <c:valAx>
        <c:axId val="698391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9839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175118058773578"/>
          <c:y val="4.7974490756788772E-2"/>
          <c:w val="0.41277996923498683"/>
          <c:h val="0.11302592655926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Arial Narrow" panose="020B0604020202020204" pitchFamily="34" charset="0"/>
          <a:cs typeface="Arial Narrow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798576224759683E-2"/>
          <c:y val="3.6160107036783885E-2"/>
          <c:w val="0.95590525319089326"/>
          <c:h val="0.74495593353206857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DT!$E$2</c:f>
              <c:strCache>
                <c:ptCount val="1"/>
                <c:pt idx="0">
                  <c:v>Tareas Cumplidas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DT!$A$3:$A$38</c:f>
              <c:strCache>
                <c:ptCount val="36"/>
                <c:pt idx="0">
                  <c:v>OE B/ventura</c:v>
                </c:pt>
                <c:pt idx="1">
                  <c:v>DT Guainía</c:v>
                </c:pt>
                <c:pt idx="2">
                  <c:v>DT Vaupés</c:v>
                </c:pt>
                <c:pt idx="3">
                  <c:v>DT Chocó</c:v>
                </c:pt>
                <c:pt idx="4">
                  <c:v>DT Bogotá</c:v>
                </c:pt>
                <c:pt idx="5">
                  <c:v>DT Boyacá</c:v>
                </c:pt>
                <c:pt idx="6">
                  <c:v>OE B/bermeja</c:v>
                </c:pt>
                <c:pt idx="7">
                  <c:v>DT Córdoba</c:v>
                </c:pt>
                <c:pt idx="8">
                  <c:v>DT San Andrés</c:v>
                </c:pt>
                <c:pt idx="9">
                  <c:v>DT Cauca</c:v>
                </c:pt>
                <c:pt idx="10">
                  <c:v>DT Vichada</c:v>
                </c:pt>
                <c:pt idx="11">
                  <c:v>DT Antioquia</c:v>
                </c:pt>
                <c:pt idx="12">
                  <c:v>DT Putumayo</c:v>
                </c:pt>
                <c:pt idx="13">
                  <c:v>DT Guaviare</c:v>
                </c:pt>
                <c:pt idx="14">
                  <c:v>DT Casanare</c:v>
                </c:pt>
                <c:pt idx="15">
                  <c:v>DT Quindío</c:v>
                </c:pt>
                <c:pt idx="16">
                  <c:v>DT Caquetá</c:v>
                </c:pt>
                <c:pt idx="17">
                  <c:v>DT Arauca</c:v>
                </c:pt>
                <c:pt idx="18">
                  <c:v>DT Huila</c:v>
                </c:pt>
                <c:pt idx="19">
                  <c:v>DT C/marca</c:v>
                </c:pt>
                <c:pt idx="20">
                  <c:v>DT Amazonas</c:v>
                </c:pt>
                <c:pt idx="21">
                  <c:v>DT Atlántico</c:v>
                </c:pt>
                <c:pt idx="22">
                  <c:v>DT Bolivar</c:v>
                </c:pt>
                <c:pt idx="23">
                  <c:v>DT Caldas</c:v>
                </c:pt>
                <c:pt idx="24">
                  <c:v>DT Cesar</c:v>
                </c:pt>
                <c:pt idx="25">
                  <c:v>DT Guajira</c:v>
                </c:pt>
                <c:pt idx="26">
                  <c:v>DT Magdalena</c:v>
                </c:pt>
                <c:pt idx="27">
                  <c:v>DT Meta</c:v>
                </c:pt>
                <c:pt idx="28">
                  <c:v>DT Nariño</c:v>
                </c:pt>
                <c:pt idx="29">
                  <c:v>DT N. Santander</c:v>
                </c:pt>
                <c:pt idx="30">
                  <c:v>DT Risaralda</c:v>
                </c:pt>
                <c:pt idx="31">
                  <c:v>DT Santander</c:v>
                </c:pt>
                <c:pt idx="32">
                  <c:v>DT Sucre</c:v>
                </c:pt>
                <c:pt idx="33">
                  <c:v>DT Tolima</c:v>
                </c:pt>
                <c:pt idx="34">
                  <c:v>DT Valle</c:v>
                </c:pt>
                <c:pt idx="35">
                  <c:v>OE Urabá</c:v>
                </c:pt>
              </c:strCache>
            </c:strRef>
          </c:cat>
          <c:val>
            <c:numRef>
              <c:f>DT!$E$3:$E$38</c:f>
              <c:numCache>
                <c:formatCode>General</c:formatCode>
                <c:ptCount val="36"/>
                <c:pt idx="0">
                  <c:v>11</c:v>
                </c:pt>
                <c:pt idx="1">
                  <c:v>8</c:v>
                </c:pt>
                <c:pt idx="2">
                  <c:v>13</c:v>
                </c:pt>
                <c:pt idx="3">
                  <c:v>18</c:v>
                </c:pt>
                <c:pt idx="4">
                  <c:v>13</c:v>
                </c:pt>
                <c:pt idx="5">
                  <c:v>46</c:v>
                </c:pt>
                <c:pt idx="6">
                  <c:v>13</c:v>
                </c:pt>
                <c:pt idx="7">
                  <c:v>18</c:v>
                </c:pt>
                <c:pt idx="8">
                  <c:v>27</c:v>
                </c:pt>
                <c:pt idx="9">
                  <c:v>21</c:v>
                </c:pt>
                <c:pt idx="10">
                  <c:v>26</c:v>
                </c:pt>
                <c:pt idx="11">
                  <c:v>22</c:v>
                </c:pt>
                <c:pt idx="12">
                  <c:v>33</c:v>
                </c:pt>
                <c:pt idx="13">
                  <c:v>19</c:v>
                </c:pt>
                <c:pt idx="14">
                  <c:v>25</c:v>
                </c:pt>
                <c:pt idx="15">
                  <c:v>13</c:v>
                </c:pt>
                <c:pt idx="16">
                  <c:v>22</c:v>
                </c:pt>
                <c:pt idx="17">
                  <c:v>25</c:v>
                </c:pt>
                <c:pt idx="18">
                  <c:v>27</c:v>
                </c:pt>
                <c:pt idx="19">
                  <c:v>33</c:v>
                </c:pt>
                <c:pt idx="20">
                  <c:v>26</c:v>
                </c:pt>
                <c:pt idx="21">
                  <c:v>20</c:v>
                </c:pt>
                <c:pt idx="22">
                  <c:v>22</c:v>
                </c:pt>
                <c:pt idx="23">
                  <c:v>47</c:v>
                </c:pt>
                <c:pt idx="24">
                  <c:v>27</c:v>
                </c:pt>
                <c:pt idx="25">
                  <c:v>21</c:v>
                </c:pt>
                <c:pt idx="26">
                  <c:v>23</c:v>
                </c:pt>
                <c:pt idx="27">
                  <c:v>27</c:v>
                </c:pt>
                <c:pt idx="28">
                  <c:v>27</c:v>
                </c:pt>
                <c:pt idx="29">
                  <c:v>24</c:v>
                </c:pt>
                <c:pt idx="30">
                  <c:v>24</c:v>
                </c:pt>
                <c:pt idx="31">
                  <c:v>32</c:v>
                </c:pt>
                <c:pt idx="32">
                  <c:v>32</c:v>
                </c:pt>
                <c:pt idx="33">
                  <c:v>26</c:v>
                </c:pt>
                <c:pt idx="34">
                  <c:v>36</c:v>
                </c:pt>
                <c:pt idx="3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7B-5148-B857-F8C7A2D6E870}"/>
            </c:ext>
          </c:extLst>
        </c:ser>
        <c:ser>
          <c:idx val="0"/>
          <c:order val="1"/>
          <c:tx>
            <c:strRef>
              <c:f>DT!$H$2</c:f>
              <c:strCache>
                <c:ptCount val="1"/>
                <c:pt idx="0">
                  <c:v>Tareas Incumplidas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0"/>
                  <c:y val="-3.89441869940879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E7B-5148-B857-F8C7A2D6E870}"/>
                </c:ext>
              </c:extLst>
            </c:dLbl>
            <c:dLbl>
              <c:idx val="8"/>
              <c:layout>
                <c:manualLayout>
                  <c:x val="0"/>
                  <c:y val="-3.970938118390791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E7B-5148-B857-F8C7A2D6E870}"/>
                </c:ext>
              </c:extLst>
            </c:dLbl>
            <c:dLbl>
              <c:idx val="9"/>
              <c:layout>
                <c:manualLayout>
                  <c:x val="0"/>
                  <c:y val="-3.66976801701379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7B-5148-B857-F8C7A2D6E870}"/>
                </c:ext>
              </c:extLst>
            </c:dLbl>
            <c:dLbl>
              <c:idx val="10"/>
              <c:layout>
                <c:manualLayout>
                  <c:x val="1.6792609030642017E-3"/>
                  <c:y val="-4.07980878539789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7B-5148-B857-F8C7A2D6E870}"/>
                </c:ext>
              </c:extLst>
            </c:dLbl>
            <c:dLbl>
              <c:idx val="11"/>
              <c:layout>
                <c:manualLayout>
                  <c:x val="0"/>
                  <c:y val="-2.84584436595913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7B-5148-B857-F8C7A2D6E870}"/>
                </c:ext>
              </c:extLst>
            </c:dLbl>
            <c:dLbl>
              <c:idx val="12"/>
              <c:layout>
                <c:manualLayout>
                  <c:x val="0"/>
                  <c:y val="2.059889844323340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E7B-5148-B857-F8C7A2D6E870}"/>
                </c:ext>
              </c:extLst>
            </c:dLbl>
            <c:dLbl>
              <c:idx val="13"/>
              <c:layout>
                <c:manualLayout>
                  <c:x val="0"/>
                  <c:y val="-2.84203453834737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E7B-5148-B857-F8C7A2D6E870}"/>
                </c:ext>
              </c:extLst>
            </c:dLbl>
            <c:dLbl>
              <c:idx val="14"/>
              <c:layout>
                <c:manualLayout>
                  <c:x val="0"/>
                  <c:y val="-2.43199376996326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7B-5148-B857-F8C7A2D6E870}"/>
                </c:ext>
              </c:extLst>
            </c:dLbl>
            <c:dLbl>
              <c:idx val="15"/>
              <c:layout>
                <c:manualLayout>
                  <c:x val="0"/>
                  <c:y val="-2.42818394235150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E7B-5148-B857-F8C7A2D6E870}"/>
                </c:ext>
              </c:extLst>
            </c:dLbl>
            <c:dLbl>
              <c:idx val="16"/>
              <c:layout>
                <c:manualLayout>
                  <c:x val="0"/>
                  <c:y val="-2.42818394235150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E7B-5148-B857-F8C7A2D6E870}"/>
                </c:ext>
              </c:extLst>
            </c:dLbl>
            <c:dLbl>
              <c:idx val="17"/>
              <c:layout>
                <c:manualLayout>
                  <c:x val="-1.6792609030642017E-3"/>
                  <c:y val="-2.42818394235149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7B-5148-B857-F8C7A2D6E870}"/>
                </c:ext>
              </c:extLst>
            </c:dLbl>
            <c:dLbl>
              <c:idx val="18"/>
              <c:layout>
                <c:manualLayout>
                  <c:x val="-6.1572188491845104E-17"/>
                  <c:y val="-2.42818394235150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7B-5148-B857-F8C7A2D6E870}"/>
                </c:ext>
              </c:extLst>
            </c:dLbl>
            <c:dLbl>
              <c:idx val="19"/>
              <c:layout>
                <c:manualLayout>
                  <c:x val="-6.1572188491845104E-17"/>
                  <c:y val="-2.42818394235149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7B-5148-B857-F8C7A2D6E870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E7B-5148-B857-F8C7A2D6E870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E7B-5148-B857-F8C7A2D6E870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E7B-5148-B857-F8C7A2D6E870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E7B-5148-B857-F8C7A2D6E870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E7B-5148-B857-F8C7A2D6E870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E7B-5148-B857-F8C7A2D6E870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E7B-5148-B857-F8C7A2D6E870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E7B-5148-B857-F8C7A2D6E870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E7B-5148-B857-F8C7A2D6E870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E7B-5148-B857-F8C7A2D6E870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E7B-5148-B857-F8C7A2D6E870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E7B-5148-B857-F8C7A2D6E870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E7B-5148-B857-F8C7A2D6E870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E7B-5148-B857-F8C7A2D6E870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E7B-5148-B857-F8C7A2D6E870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E7B-5148-B857-F8C7A2D6E8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DT!$H$3:$H$38</c:f>
              <c:numCache>
                <c:formatCode>General</c:formatCode>
                <c:ptCount val="36"/>
                <c:pt idx="0">
                  <c:v>34</c:v>
                </c:pt>
                <c:pt idx="1">
                  <c:v>16</c:v>
                </c:pt>
                <c:pt idx="2">
                  <c:v>23</c:v>
                </c:pt>
                <c:pt idx="3">
                  <c:v>17</c:v>
                </c:pt>
                <c:pt idx="4">
                  <c:v>12</c:v>
                </c:pt>
                <c:pt idx="5">
                  <c:v>31</c:v>
                </c:pt>
                <c:pt idx="6">
                  <c:v>8</c:v>
                </c:pt>
                <c:pt idx="7">
                  <c:v>4</c:v>
                </c:pt>
                <c:pt idx="8">
                  <c:v>6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  <c:pt idx="12">
                  <c:v>4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7B-5148-B857-F8C7A2D6E87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81126927"/>
        <c:axId val="1603015919"/>
      </c:barChart>
      <c:catAx>
        <c:axId val="1481126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es-CO"/>
          </a:p>
        </c:txPr>
        <c:crossAx val="1603015919"/>
        <c:crosses val="autoZero"/>
        <c:auto val="1"/>
        <c:lblAlgn val="ctr"/>
        <c:lblOffset val="100"/>
        <c:noMultiLvlLbl val="0"/>
      </c:catAx>
      <c:valAx>
        <c:axId val="160301591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81126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542768329033587"/>
          <c:y val="0.26499223666907423"/>
          <c:w val="0.40246978289007679"/>
          <c:h val="8.28514816193575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5D346B-D102-7646-9DE9-787CCBB0794A}" type="doc">
      <dgm:prSet loTypeId="urn:microsoft.com/office/officeart/2005/8/layout/target2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882A5351-CBC3-A740-8785-C82B8F554D2D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pPr>
            <a:lnSpc>
              <a:spcPct val="100000"/>
            </a:lnSpc>
          </a:pPr>
          <a:r>
            <a:rPr lang="es-MX" sz="1200"/>
            <a:t>Total Tareas Planeadas</a:t>
          </a:r>
        </a:p>
      </dgm:t>
    </dgm:pt>
    <dgm:pt modelId="{DF0B1783-2074-8842-9AFE-D97835BFD52C}" type="parTrans" cxnId="{2642F2F0-6A9C-9440-B10D-8B4D10C7EBF6}">
      <dgm:prSet/>
      <dgm:spPr/>
      <dgm:t>
        <a:bodyPr/>
        <a:lstStyle/>
        <a:p>
          <a:endParaRPr lang="es-MX"/>
        </a:p>
      </dgm:t>
    </dgm:pt>
    <dgm:pt modelId="{F69F656C-B121-A945-84D3-49BBA1E953B6}" type="sibTrans" cxnId="{2642F2F0-6A9C-9440-B10D-8B4D10C7EBF6}">
      <dgm:prSet/>
      <dgm:spPr/>
      <dgm:t>
        <a:bodyPr/>
        <a:lstStyle/>
        <a:p>
          <a:endParaRPr lang="es-MX"/>
        </a:p>
      </dgm:t>
    </dgm:pt>
    <dgm:pt modelId="{A0BEB3DB-2014-3140-8A4B-9B91256DFBEA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MX" b="1" cap="none" spc="0" dirty="0">
              <a:ln w="0"/>
              <a:solidFill>
                <a:schemeClr val="accent1"/>
              </a:solidFill>
              <a:effectLst/>
            </a:rPr>
            <a:t>1,545</a:t>
          </a:r>
        </a:p>
      </dgm:t>
    </dgm:pt>
    <dgm:pt modelId="{2D6A41A6-90AF-4C4F-B75D-61910CD21A26}" type="parTrans" cxnId="{881A8CC7-E6EF-FB48-A045-08FCF1175880}">
      <dgm:prSet/>
      <dgm:spPr/>
      <dgm:t>
        <a:bodyPr/>
        <a:lstStyle/>
        <a:p>
          <a:endParaRPr lang="es-MX"/>
        </a:p>
      </dgm:t>
    </dgm:pt>
    <dgm:pt modelId="{8782EF01-12B9-7740-BF01-F9A8C14FA8D5}" type="sibTrans" cxnId="{881A8CC7-E6EF-FB48-A045-08FCF1175880}">
      <dgm:prSet/>
      <dgm:spPr/>
      <dgm:t>
        <a:bodyPr/>
        <a:lstStyle/>
        <a:p>
          <a:endParaRPr lang="es-MX"/>
        </a:p>
      </dgm:t>
    </dgm:pt>
    <dgm:pt modelId="{E4CDF03C-5E95-4745-8F40-7479A91445A2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dgm:style>
      </dgm:prSet>
      <dgm:spPr>
        <a:noFill/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</dgm:spPr>
      <dgm:t>
        <a:bodyPr anchor="ctr"/>
        <a:lstStyle/>
        <a:p>
          <a:r>
            <a:rPr lang="es-MX" sz="1050"/>
            <a:t>Tareas Cumplidas</a:t>
          </a:r>
        </a:p>
      </dgm:t>
    </dgm:pt>
    <dgm:pt modelId="{E5588298-50FE-AC43-BA7B-F030C26D6FB3}" type="parTrans" cxnId="{2E8EEDB0-BEED-CB43-AC84-E3DCF1AE4F12}">
      <dgm:prSet/>
      <dgm:spPr/>
      <dgm:t>
        <a:bodyPr/>
        <a:lstStyle/>
        <a:p>
          <a:endParaRPr lang="es-MX"/>
        </a:p>
      </dgm:t>
    </dgm:pt>
    <dgm:pt modelId="{F898E757-F780-FE40-8AC3-A6EF749048E4}" type="sibTrans" cxnId="{2E8EEDB0-BEED-CB43-AC84-E3DCF1AE4F12}">
      <dgm:prSet/>
      <dgm:spPr/>
      <dgm:t>
        <a:bodyPr/>
        <a:lstStyle/>
        <a:p>
          <a:endParaRPr lang="es-MX"/>
        </a:p>
      </dgm:t>
    </dgm:pt>
    <dgm:pt modelId="{D67479F1-CF75-6440-BDBF-41AC7698B277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r>
            <a:rPr lang="es-MX" b="0" cap="none" spc="0" dirty="0">
              <a:ln w="0"/>
              <a:solidFill>
                <a:schemeClr val="accent4">
                  <a:lumMod val="75000"/>
                </a:schemeClr>
              </a:solidFill>
              <a:effectLst/>
            </a:rPr>
            <a:t>1,352</a:t>
          </a:r>
        </a:p>
      </dgm:t>
    </dgm:pt>
    <dgm:pt modelId="{AA8B84DC-3969-1048-8DC8-01AA7BA2F782}" type="parTrans" cxnId="{FE84375E-6E1B-C442-AF5C-391D25EEB62B}">
      <dgm:prSet/>
      <dgm:spPr/>
      <dgm:t>
        <a:bodyPr/>
        <a:lstStyle/>
        <a:p>
          <a:endParaRPr lang="es-MX"/>
        </a:p>
      </dgm:t>
    </dgm:pt>
    <dgm:pt modelId="{136FB7B9-614B-E147-AB55-E1232EDE1EEA}" type="sibTrans" cxnId="{FE84375E-6E1B-C442-AF5C-391D25EEB62B}">
      <dgm:prSet/>
      <dgm:spPr/>
      <dgm:t>
        <a:bodyPr/>
        <a:lstStyle/>
        <a:p>
          <a:endParaRPr lang="es-MX"/>
        </a:p>
      </dgm:t>
    </dgm:pt>
    <dgm:pt modelId="{2E7E587C-E212-6C47-91BB-C30AAE59B93A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dgm:style>
      </dgm:prSet>
      <dgm:spPr>
        <a:noFill/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none" w="med" len="med"/>
        </a:ln>
      </dgm:spPr>
      <dgm:t>
        <a:bodyPr anchor="ctr"/>
        <a:lstStyle/>
        <a:p>
          <a:pPr algn="ctr"/>
          <a:r>
            <a:rPr lang="es-MX" sz="900"/>
            <a:t>Tareas A tiempo y Extemporaneas</a:t>
          </a:r>
        </a:p>
      </dgm:t>
    </dgm:pt>
    <dgm:pt modelId="{85B62DCA-A008-3241-B70D-54E21A212E0F}" type="parTrans" cxnId="{972EED8E-A8DC-0F40-9EB8-0FB31D3F2779}">
      <dgm:prSet/>
      <dgm:spPr/>
      <dgm:t>
        <a:bodyPr/>
        <a:lstStyle/>
        <a:p>
          <a:endParaRPr lang="es-MX"/>
        </a:p>
      </dgm:t>
    </dgm:pt>
    <dgm:pt modelId="{A00670BA-1DBB-D943-93D8-420075EE553C}" type="sibTrans" cxnId="{972EED8E-A8DC-0F40-9EB8-0FB31D3F2779}">
      <dgm:prSet/>
      <dgm:spPr/>
      <dgm:t>
        <a:bodyPr/>
        <a:lstStyle/>
        <a:p>
          <a:endParaRPr lang="es-MX"/>
        </a:p>
      </dgm:t>
    </dgm:pt>
    <dgm:pt modelId="{03D02183-B0C7-B74B-AD33-CDA269F3FA2D}">
      <dgm:prSet phldrT="[Texto]"/>
      <dgm:spPr>
        <a:solidFill>
          <a:schemeClr val="accent1">
            <a:lumMod val="40000"/>
            <a:lumOff val="60000"/>
            <a:alpha val="90000"/>
          </a:schemeClr>
        </a:solidFill>
        <a:ln w="9525">
          <a:solidFill>
            <a:schemeClr val="bg1"/>
          </a:solidFill>
        </a:ln>
      </dgm:spPr>
      <dgm:t>
        <a:bodyPr/>
        <a:lstStyle/>
        <a:p>
          <a:r>
            <a:rPr lang="es-MX" dirty="0"/>
            <a:t>980</a:t>
          </a:r>
        </a:p>
      </dgm:t>
    </dgm:pt>
    <dgm:pt modelId="{8913C276-A94D-694C-B27C-BA9969D15373}" type="parTrans" cxnId="{615BE00F-3066-984C-9D44-48DB10310A1C}">
      <dgm:prSet/>
      <dgm:spPr/>
      <dgm:t>
        <a:bodyPr/>
        <a:lstStyle/>
        <a:p>
          <a:endParaRPr lang="es-MX"/>
        </a:p>
      </dgm:t>
    </dgm:pt>
    <dgm:pt modelId="{5FBD7F9B-0AB4-CC4F-A06E-6BE86EB8F434}" type="sibTrans" cxnId="{615BE00F-3066-984C-9D44-48DB10310A1C}">
      <dgm:prSet/>
      <dgm:spPr/>
      <dgm:t>
        <a:bodyPr/>
        <a:lstStyle/>
        <a:p>
          <a:endParaRPr lang="es-MX"/>
        </a:p>
      </dgm:t>
    </dgm:pt>
    <dgm:pt modelId="{9D5E9C98-5277-724A-B602-3150084F41BB}">
      <dgm:prSet phldrT="[Texto]"/>
      <dgm:spPr>
        <a:solidFill>
          <a:schemeClr val="accent3">
            <a:lumMod val="60000"/>
            <a:lumOff val="40000"/>
            <a:alpha val="90000"/>
          </a:schemeClr>
        </a:solidFill>
        <a:ln w="9525">
          <a:solidFill>
            <a:schemeClr val="bg1"/>
          </a:solidFill>
        </a:ln>
      </dgm:spPr>
      <dgm:t>
        <a:bodyPr/>
        <a:lstStyle/>
        <a:p>
          <a:r>
            <a:rPr lang="es-MX" dirty="0"/>
            <a:t>372</a:t>
          </a:r>
        </a:p>
      </dgm:t>
    </dgm:pt>
    <dgm:pt modelId="{30B42B75-883C-864D-92C2-EF1CF9063D96}" type="parTrans" cxnId="{2DE707D1-71DB-6F4F-9BA5-A8BEB5C1FE23}">
      <dgm:prSet/>
      <dgm:spPr/>
      <dgm:t>
        <a:bodyPr/>
        <a:lstStyle/>
        <a:p>
          <a:endParaRPr lang="es-MX"/>
        </a:p>
      </dgm:t>
    </dgm:pt>
    <dgm:pt modelId="{4CFB9D9E-363F-F046-BF94-5E9992D98525}" type="sibTrans" cxnId="{2DE707D1-71DB-6F4F-9BA5-A8BEB5C1FE23}">
      <dgm:prSet/>
      <dgm:spPr/>
      <dgm:t>
        <a:bodyPr/>
        <a:lstStyle/>
        <a:p>
          <a:endParaRPr lang="es-MX"/>
        </a:p>
      </dgm:t>
    </dgm:pt>
    <dgm:pt modelId="{78D9CE92-5067-0442-BBA2-CDA513178C8E}" type="pres">
      <dgm:prSet presAssocID="{635D346B-D102-7646-9DE9-787CCBB0794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AAE972C9-3932-CD49-84D7-6DB19F4E5B5A}" type="pres">
      <dgm:prSet presAssocID="{635D346B-D102-7646-9DE9-787CCBB0794A}" presName="outerBox" presStyleCnt="0"/>
      <dgm:spPr/>
    </dgm:pt>
    <dgm:pt modelId="{C93B4269-0F00-294C-9604-70D62513B00A}" type="pres">
      <dgm:prSet presAssocID="{635D346B-D102-7646-9DE9-787CCBB0794A}" presName="outerBoxParent" presStyleLbl="node1" presStyleIdx="0" presStyleCnt="3" custLinFactNeighborX="-11893" custLinFactNeighborY="29061"/>
      <dgm:spPr/>
    </dgm:pt>
    <dgm:pt modelId="{6E68FEBC-4DD4-4149-8970-64294F8C4624}" type="pres">
      <dgm:prSet presAssocID="{635D346B-D102-7646-9DE9-787CCBB0794A}" presName="outerBoxChildren" presStyleCnt="0"/>
      <dgm:spPr/>
    </dgm:pt>
    <dgm:pt modelId="{14AB215D-271F-C644-B380-FB3E94E98456}" type="pres">
      <dgm:prSet presAssocID="{A0BEB3DB-2014-3140-8A4B-9B91256DFBEA}" presName="oChild" presStyleLbl="fgAcc1" presStyleIdx="0" presStyleCnt="4" custScaleY="121657" custLinFactNeighborX="2194" custLinFactNeighborY="-5597">
        <dgm:presLayoutVars>
          <dgm:bulletEnabled val="1"/>
        </dgm:presLayoutVars>
      </dgm:prSet>
      <dgm:spPr/>
    </dgm:pt>
    <dgm:pt modelId="{0E08C204-337F-BC43-A512-B5BC79D6E5F5}" type="pres">
      <dgm:prSet presAssocID="{635D346B-D102-7646-9DE9-787CCBB0794A}" presName="middleBox" presStyleCnt="0"/>
      <dgm:spPr/>
    </dgm:pt>
    <dgm:pt modelId="{841A2E55-8E76-3144-981D-7626ADD2ABEC}" type="pres">
      <dgm:prSet presAssocID="{635D346B-D102-7646-9DE9-787CCBB0794A}" presName="middleBoxParent" presStyleLbl="node1" presStyleIdx="1" presStyleCnt="3" custScaleY="83104" custLinFactNeighborX="-32" custLinFactNeighborY="-20475"/>
      <dgm:spPr/>
    </dgm:pt>
    <dgm:pt modelId="{C6BB2133-67BB-FF47-A9C6-2111F1F5911F}" type="pres">
      <dgm:prSet presAssocID="{635D346B-D102-7646-9DE9-787CCBB0794A}" presName="middleBoxChildren" presStyleCnt="0"/>
      <dgm:spPr/>
    </dgm:pt>
    <dgm:pt modelId="{A1F73D43-BAC8-E842-A671-D15532D59906}" type="pres">
      <dgm:prSet presAssocID="{D67479F1-CF75-6440-BDBF-41AC7698B277}" presName="mChild" presStyleLbl="fgAcc1" presStyleIdx="1" presStyleCnt="4" custScaleY="94533" custLinFactNeighborX="2716" custLinFactNeighborY="-47228">
        <dgm:presLayoutVars>
          <dgm:bulletEnabled val="1"/>
        </dgm:presLayoutVars>
      </dgm:prSet>
      <dgm:spPr/>
    </dgm:pt>
    <dgm:pt modelId="{3CA445E8-A620-C548-8067-FC96BB1DEE9D}" type="pres">
      <dgm:prSet presAssocID="{635D346B-D102-7646-9DE9-787CCBB0794A}" presName="centerBox" presStyleCnt="0"/>
      <dgm:spPr/>
    </dgm:pt>
    <dgm:pt modelId="{2889E3FB-18F0-9946-9B27-1B12974A0B7C}" type="pres">
      <dgm:prSet presAssocID="{635D346B-D102-7646-9DE9-787CCBB0794A}" presName="centerBoxParent" presStyleLbl="node1" presStyleIdx="2" presStyleCnt="3" custLinFactNeighborX="-1015" custLinFactNeighborY="-50756"/>
      <dgm:spPr/>
    </dgm:pt>
    <dgm:pt modelId="{F1A636EC-68CE-324F-8472-88FA5393C46A}" type="pres">
      <dgm:prSet presAssocID="{635D346B-D102-7646-9DE9-787CCBB0794A}" presName="centerBoxChildren" presStyleCnt="0"/>
      <dgm:spPr/>
    </dgm:pt>
    <dgm:pt modelId="{A65C81C7-A264-8D47-9A7F-C7F129288434}" type="pres">
      <dgm:prSet presAssocID="{03D02183-B0C7-B74B-AD33-CDA269F3FA2D}" presName="cChild" presStyleLbl="fgAcc1" presStyleIdx="2" presStyleCnt="4" custLinFactY="-15348" custLinFactNeighborX="-77672" custLinFactNeighborY="-100000">
        <dgm:presLayoutVars>
          <dgm:bulletEnabled val="1"/>
        </dgm:presLayoutVars>
      </dgm:prSet>
      <dgm:spPr/>
    </dgm:pt>
    <dgm:pt modelId="{94898629-C875-CB45-A90F-E50B92AAAFEF}" type="pres">
      <dgm:prSet presAssocID="{5FBD7F9B-0AB4-CC4F-A06E-6BE86EB8F434}" presName="centerSibTrans" presStyleCnt="0"/>
      <dgm:spPr/>
    </dgm:pt>
    <dgm:pt modelId="{8F07458E-9FAE-5A4F-AEF0-E0DAAA99947A}" type="pres">
      <dgm:prSet presAssocID="{9D5E9C98-5277-724A-B602-3150084F41BB}" presName="cChild" presStyleLbl="fgAcc1" presStyleIdx="3" presStyleCnt="4" custLinFactY="-15348" custLinFactNeighborX="-77672" custLinFactNeighborY="-100000">
        <dgm:presLayoutVars>
          <dgm:bulletEnabled val="1"/>
        </dgm:presLayoutVars>
      </dgm:prSet>
      <dgm:spPr/>
    </dgm:pt>
  </dgm:ptLst>
  <dgm:cxnLst>
    <dgm:cxn modelId="{615BE00F-3066-984C-9D44-48DB10310A1C}" srcId="{2E7E587C-E212-6C47-91BB-C30AAE59B93A}" destId="{03D02183-B0C7-B74B-AD33-CDA269F3FA2D}" srcOrd="0" destOrd="0" parTransId="{8913C276-A94D-694C-B27C-BA9969D15373}" sibTransId="{5FBD7F9B-0AB4-CC4F-A06E-6BE86EB8F434}"/>
    <dgm:cxn modelId="{15179425-7BAA-214E-BFD3-189FBCB2D379}" type="presOf" srcId="{2E7E587C-E212-6C47-91BB-C30AAE59B93A}" destId="{2889E3FB-18F0-9946-9B27-1B12974A0B7C}" srcOrd="0" destOrd="0" presId="urn:microsoft.com/office/officeart/2005/8/layout/target2"/>
    <dgm:cxn modelId="{AF3E1B3F-A9EF-0047-BCDE-C069CA749752}" type="presOf" srcId="{A0BEB3DB-2014-3140-8A4B-9B91256DFBEA}" destId="{14AB215D-271F-C644-B380-FB3E94E98456}" srcOrd="0" destOrd="0" presId="urn:microsoft.com/office/officeart/2005/8/layout/target2"/>
    <dgm:cxn modelId="{84BF2640-CF98-C041-9302-8FC51F125483}" type="presOf" srcId="{635D346B-D102-7646-9DE9-787CCBB0794A}" destId="{78D9CE92-5067-0442-BBA2-CDA513178C8E}" srcOrd="0" destOrd="0" presId="urn:microsoft.com/office/officeart/2005/8/layout/target2"/>
    <dgm:cxn modelId="{FE84375E-6E1B-C442-AF5C-391D25EEB62B}" srcId="{E4CDF03C-5E95-4745-8F40-7479A91445A2}" destId="{D67479F1-CF75-6440-BDBF-41AC7698B277}" srcOrd="0" destOrd="0" parTransId="{AA8B84DC-3969-1048-8DC8-01AA7BA2F782}" sibTransId="{136FB7B9-614B-E147-AB55-E1232EDE1EEA}"/>
    <dgm:cxn modelId="{88515145-22F1-E349-A9D4-C931AF2F4D1B}" type="presOf" srcId="{03D02183-B0C7-B74B-AD33-CDA269F3FA2D}" destId="{A65C81C7-A264-8D47-9A7F-C7F129288434}" srcOrd="0" destOrd="0" presId="urn:microsoft.com/office/officeart/2005/8/layout/target2"/>
    <dgm:cxn modelId="{A2822746-35BB-EA44-A4E2-C062B21B32FD}" type="presOf" srcId="{D67479F1-CF75-6440-BDBF-41AC7698B277}" destId="{A1F73D43-BAC8-E842-A671-D15532D59906}" srcOrd="0" destOrd="0" presId="urn:microsoft.com/office/officeart/2005/8/layout/target2"/>
    <dgm:cxn modelId="{258D6259-CE05-8046-A095-37074A0C5FBD}" type="presOf" srcId="{E4CDF03C-5E95-4745-8F40-7479A91445A2}" destId="{841A2E55-8E76-3144-981D-7626ADD2ABEC}" srcOrd="0" destOrd="0" presId="urn:microsoft.com/office/officeart/2005/8/layout/target2"/>
    <dgm:cxn modelId="{972EED8E-A8DC-0F40-9EB8-0FB31D3F2779}" srcId="{635D346B-D102-7646-9DE9-787CCBB0794A}" destId="{2E7E587C-E212-6C47-91BB-C30AAE59B93A}" srcOrd="2" destOrd="0" parTransId="{85B62DCA-A008-3241-B70D-54E21A212E0F}" sibTransId="{A00670BA-1DBB-D943-93D8-420075EE553C}"/>
    <dgm:cxn modelId="{5600FEAA-418A-A447-A1CA-4569F2EA0F32}" type="presOf" srcId="{882A5351-CBC3-A740-8785-C82B8F554D2D}" destId="{C93B4269-0F00-294C-9604-70D62513B00A}" srcOrd="0" destOrd="0" presId="urn:microsoft.com/office/officeart/2005/8/layout/target2"/>
    <dgm:cxn modelId="{2E8EEDB0-BEED-CB43-AC84-E3DCF1AE4F12}" srcId="{635D346B-D102-7646-9DE9-787CCBB0794A}" destId="{E4CDF03C-5E95-4745-8F40-7479A91445A2}" srcOrd="1" destOrd="0" parTransId="{E5588298-50FE-AC43-BA7B-F030C26D6FB3}" sibTransId="{F898E757-F780-FE40-8AC3-A6EF749048E4}"/>
    <dgm:cxn modelId="{881A8CC7-E6EF-FB48-A045-08FCF1175880}" srcId="{882A5351-CBC3-A740-8785-C82B8F554D2D}" destId="{A0BEB3DB-2014-3140-8A4B-9B91256DFBEA}" srcOrd="0" destOrd="0" parTransId="{2D6A41A6-90AF-4C4F-B75D-61910CD21A26}" sibTransId="{8782EF01-12B9-7740-BF01-F9A8C14FA8D5}"/>
    <dgm:cxn modelId="{2DE707D1-71DB-6F4F-9BA5-A8BEB5C1FE23}" srcId="{2E7E587C-E212-6C47-91BB-C30AAE59B93A}" destId="{9D5E9C98-5277-724A-B602-3150084F41BB}" srcOrd="1" destOrd="0" parTransId="{30B42B75-883C-864D-92C2-EF1CF9063D96}" sibTransId="{4CFB9D9E-363F-F046-BF94-5E9992D98525}"/>
    <dgm:cxn modelId="{2DF070E2-78ED-6846-AFF9-870E1DD47A6E}" type="presOf" srcId="{9D5E9C98-5277-724A-B602-3150084F41BB}" destId="{8F07458E-9FAE-5A4F-AEF0-E0DAAA99947A}" srcOrd="0" destOrd="0" presId="urn:microsoft.com/office/officeart/2005/8/layout/target2"/>
    <dgm:cxn modelId="{2642F2F0-6A9C-9440-B10D-8B4D10C7EBF6}" srcId="{635D346B-D102-7646-9DE9-787CCBB0794A}" destId="{882A5351-CBC3-A740-8785-C82B8F554D2D}" srcOrd="0" destOrd="0" parTransId="{DF0B1783-2074-8842-9AFE-D97835BFD52C}" sibTransId="{F69F656C-B121-A945-84D3-49BBA1E953B6}"/>
    <dgm:cxn modelId="{53392EBB-0E80-7F4F-B7E0-FB79E7326F95}" type="presParOf" srcId="{78D9CE92-5067-0442-BBA2-CDA513178C8E}" destId="{AAE972C9-3932-CD49-84D7-6DB19F4E5B5A}" srcOrd="0" destOrd="0" presId="urn:microsoft.com/office/officeart/2005/8/layout/target2"/>
    <dgm:cxn modelId="{37FB926B-443C-E143-91B1-E20D84C116EA}" type="presParOf" srcId="{AAE972C9-3932-CD49-84D7-6DB19F4E5B5A}" destId="{C93B4269-0F00-294C-9604-70D62513B00A}" srcOrd="0" destOrd="0" presId="urn:microsoft.com/office/officeart/2005/8/layout/target2"/>
    <dgm:cxn modelId="{BB822410-9D3E-2E45-BEE2-0FFC3E127C8D}" type="presParOf" srcId="{AAE972C9-3932-CD49-84D7-6DB19F4E5B5A}" destId="{6E68FEBC-4DD4-4149-8970-64294F8C4624}" srcOrd="1" destOrd="0" presId="urn:microsoft.com/office/officeart/2005/8/layout/target2"/>
    <dgm:cxn modelId="{49BCB31C-A359-5148-89AB-72824E7C3134}" type="presParOf" srcId="{6E68FEBC-4DD4-4149-8970-64294F8C4624}" destId="{14AB215D-271F-C644-B380-FB3E94E98456}" srcOrd="0" destOrd="0" presId="urn:microsoft.com/office/officeart/2005/8/layout/target2"/>
    <dgm:cxn modelId="{65FA81A1-BD11-F044-ACD9-257873CD9A7B}" type="presParOf" srcId="{78D9CE92-5067-0442-BBA2-CDA513178C8E}" destId="{0E08C204-337F-BC43-A512-B5BC79D6E5F5}" srcOrd="1" destOrd="0" presId="urn:microsoft.com/office/officeart/2005/8/layout/target2"/>
    <dgm:cxn modelId="{1030DD2E-5DD9-C84E-AFCF-161849A6FD8D}" type="presParOf" srcId="{0E08C204-337F-BC43-A512-B5BC79D6E5F5}" destId="{841A2E55-8E76-3144-981D-7626ADD2ABEC}" srcOrd="0" destOrd="0" presId="urn:microsoft.com/office/officeart/2005/8/layout/target2"/>
    <dgm:cxn modelId="{38E737C5-105E-2F45-B7CF-C5F6FB6E7070}" type="presParOf" srcId="{0E08C204-337F-BC43-A512-B5BC79D6E5F5}" destId="{C6BB2133-67BB-FF47-A9C6-2111F1F5911F}" srcOrd="1" destOrd="0" presId="urn:microsoft.com/office/officeart/2005/8/layout/target2"/>
    <dgm:cxn modelId="{FF72A4E1-DE82-B745-9777-0D04AE988072}" type="presParOf" srcId="{C6BB2133-67BB-FF47-A9C6-2111F1F5911F}" destId="{A1F73D43-BAC8-E842-A671-D15532D59906}" srcOrd="0" destOrd="0" presId="urn:microsoft.com/office/officeart/2005/8/layout/target2"/>
    <dgm:cxn modelId="{69121473-86ED-F744-BD9D-AE151C26385E}" type="presParOf" srcId="{78D9CE92-5067-0442-BBA2-CDA513178C8E}" destId="{3CA445E8-A620-C548-8067-FC96BB1DEE9D}" srcOrd="2" destOrd="0" presId="urn:microsoft.com/office/officeart/2005/8/layout/target2"/>
    <dgm:cxn modelId="{4CA90854-451B-1142-8FDB-259F7BBB3C2E}" type="presParOf" srcId="{3CA445E8-A620-C548-8067-FC96BB1DEE9D}" destId="{2889E3FB-18F0-9946-9B27-1B12974A0B7C}" srcOrd="0" destOrd="0" presId="urn:microsoft.com/office/officeart/2005/8/layout/target2"/>
    <dgm:cxn modelId="{DD80FB1D-38C5-4440-88EE-64148139261B}" type="presParOf" srcId="{3CA445E8-A620-C548-8067-FC96BB1DEE9D}" destId="{F1A636EC-68CE-324F-8472-88FA5393C46A}" srcOrd="1" destOrd="0" presId="urn:microsoft.com/office/officeart/2005/8/layout/target2"/>
    <dgm:cxn modelId="{C6F9C02C-75A3-454F-BD88-2F187DAE5569}" type="presParOf" srcId="{F1A636EC-68CE-324F-8472-88FA5393C46A}" destId="{A65C81C7-A264-8D47-9A7F-C7F129288434}" srcOrd="0" destOrd="0" presId="urn:microsoft.com/office/officeart/2005/8/layout/target2"/>
    <dgm:cxn modelId="{DDEF03C6-573C-FD44-9568-022A1B754B5A}" type="presParOf" srcId="{F1A636EC-68CE-324F-8472-88FA5393C46A}" destId="{94898629-C875-CB45-A90F-E50B92AAAFEF}" srcOrd="1" destOrd="0" presId="urn:microsoft.com/office/officeart/2005/8/layout/target2"/>
    <dgm:cxn modelId="{FB8BE24A-F310-C442-B996-1ACB8D0DF91F}" type="presParOf" srcId="{F1A636EC-68CE-324F-8472-88FA5393C46A}" destId="{8F07458E-9FAE-5A4F-AEF0-E0DAAA99947A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5D346B-D102-7646-9DE9-787CCBB0794A}" type="doc">
      <dgm:prSet loTypeId="urn:microsoft.com/office/officeart/2005/8/layout/target2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882A5351-CBC3-A740-8785-C82B8F554D2D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pPr>
            <a:lnSpc>
              <a:spcPct val="100000"/>
            </a:lnSpc>
          </a:pPr>
          <a:r>
            <a:rPr lang="es-MX" sz="1200"/>
            <a:t>Total Tareas Planeadas</a:t>
          </a:r>
        </a:p>
      </dgm:t>
    </dgm:pt>
    <dgm:pt modelId="{DF0B1783-2074-8842-9AFE-D97835BFD52C}" type="parTrans" cxnId="{2642F2F0-6A9C-9440-B10D-8B4D10C7EBF6}">
      <dgm:prSet/>
      <dgm:spPr/>
      <dgm:t>
        <a:bodyPr/>
        <a:lstStyle/>
        <a:p>
          <a:endParaRPr lang="es-MX"/>
        </a:p>
      </dgm:t>
    </dgm:pt>
    <dgm:pt modelId="{F69F656C-B121-A945-84D3-49BBA1E953B6}" type="sibTrans" cxnId="{2642F2F0-6A9C-9440-B10D-8B4D10C7EBF6}">
      <dgm:prSet/>
      <dgm:spPr/>
      <dgm:t>
        <a:bodyPr/>
        <a:lstStyle/>
        <a:p>
          <a:endParaRPr lang="es-MX"/>
        </a:p>
      </dgm:t>
    </dgm:pt>
    <dgm:pt modelId="{A0BEB3DB-2014-3140-8A4B-9B91256DFBEA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MX" b="1" cap="none" spc="0" dirty="0">
              <a:ln w="0"/>
              <a:solidFill>
                <a:schemeClr val="accent1"/>
              </a:solidFill>
              <a:effectLst/>
            </a:rPr>
            <a:t>495</a:t>
          </a:r>
        </a:p>
      </dgm:t>
    </dgm:pt>
    <dgm:pt modelId="{2D6A41A6-90AF-4C4F-B75D-61910CD21A26}" type="parTrans" cxnId="{881A8CC7-E6EF-FB48-A045-08FCF1175880}">
      <dgm:prSet/>
      <dgm:spPr/>
      <dgm:t>
        <a:bodyPr/>
        <a:lstStyle/>
        <a:p>
          <a:endParaRPr lang="es-MX"/>
        </a:p>
      </dgm:t>
    </dgm:pt>
    <dgm:pt modelId="{8782EF01-12B9-7740-BF01-F9A8C14FA8D5}" type="sibTrans" cxnId="{881A8CC7-E6EF-FB48-A045-08FCF1175880}">
      <dgm:prSet/>
      <dgm:spPr/>
      <dgm:t>
        <a:bodyPr/>
        <a:lstStyle/>
        <a:p>
          <a:endParaRPr lang="es-MX"/>
        </a:p>
      </dgm:t>
    </dgm:pt>
    <dgm:pt modelId="{E4CDF03C-5E95-4745-8F40-7479A91445A2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dgm:style>
      </dgm:prSet>
      <dgm:spPr>
        <a:noFill/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</dgm:spPr>
      <dgm:t>
        <a:bodyPr anchor="ctr"/>
        <a:lstStyle/>
        <a:p>
          <a:r>
            <a:rPr lang="es-MX" sz="1050"/>
            <a:t>Tareas Cumplidas</a:t>
          </a:r>
        </a:p>
      </dgm:t>
    </dgm:pt>
    <dgm:pt modelId="{E5588298-50FE-AC43-BA7B-F030C26D6FB3}" type="parTrans" cxnId="{2E8EEDB0-BEED-CB43-AC84-E3DCF1AE4F12}">
      <dgm:prSet/>
      <dgm:spPr/>
      <dgm:t>
        <a:bodyPr/>
        <a:lstStyle/>
        <a:p>
          <a:endParaRPr lang="es-MX"/>
        </a:p>
      </dgm:t>
    </dgm:pt>
    <dgm:pt modelId="{F898E757-F780-FE40-8AC3-A6EF749048E4}" type="sibTrans" cxnId="{2E8EEDB0-BEED-CB43-AC84-E3DCF1AE4F12}">
      <dgm:prSet/>
      <dgm:spPr/>
      <dgm:t>
        <a:bodyPr/>
        <a:lstStyle/>
        <a:p>
          <a:endParaRPr lang="es-MX"/>
        </a:p>
      </dgm:t>
    </dgm:pt>
    <dgm:pt modelId="{D67479F1-CF75-6440-BDBF-41AC7698B277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r>
            <a:rPr lang="es-MX" b="0" cap="none" spc="0" dirty="0">
              <a:ln w="0"/>
              <a:solidFill>
                <a:srgbClr val="7030A0"/>
              </a:solidFill>
              <a:effectLst/>
            </a:rPr>
            <a:t>477</a:t>
          </a:r>
        </a:p>
      </dgm:t>
    </dgm:pt>
    <dgm:pt modelId="{AA8B84DC-3969-1048-8DC8-01AA7BA2F782}" type="parTrans" cxnId="{FE84375E-6E1B-C442-AF5C-391D25EEB62B}">
      <dgm:prSet/>
      <dgm:spPr/>
      <dgm:t>
        <a:bodyPr/>
        <a:lstStyle/>
        <a:p>
          <a:endParaRPr lang="es-MX"/>
        </a:p>
      </dgm:t>
    </dgm:pt>
    <dgm:pt modelId="{136FB7B9-614B-E147-AB55-E1232EDE1EEA}" type="sibTrans" cxnId="{FE84375E-6E1B-C442-AF5C-391D25EEB62B}">
      <dgm:prSet/>
      <dgm:spPr/>
      <dgm:t>
        <a:bodyPr/>
        <a:lstStyle/>
        <a:p>
          <a:endParaRPr lang="es-MX"/>
        </a:p>
      </dgm:t>
    </dgm:pt>
    <dgm:pt modelId="{2E7E587C-E212-6C47-91BB-C30AAE59B93A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dgm:style>
      </dgm:prSet>
      <dgm:spPr>
        <a:noFill/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none" w="med" len="med"/>
        </a:ln>
      </dgm:spPr>
      <dgm:t>
        <a:bodyPr anchor="ctr"/>
        <a:lstStyle/>
        <a:p>
          <a:pPr algn="ctr"/>
          <a:r>
            <a:rPr lang="es-MX" sz="900"/>
            <a:t>Tareas A tiempo y Extemporaneas</a:t>
          </a:r>
        </a:p>
      </dgm:t>
    </dgm:pt>
    <dgm:pt modelId="{85B62DCA-A008-3241-B70D-54E21A212E0F}" type="parTrans" cxnId="{972EED8E-A8DC-0F40-9EB8-0FB31D3F2779}">
      <dgm:prSet/>
      <dgm:spPr/>
      <dgm:t>
        <a:bodyPr/>
        <a:lstStyle/>
        <a:p>
          <a:endParaRPr lang="es-MX"/>
        </a:p>
      </dgm:t>
    </dgm:pt>
    <dgm:pt modelId="{A00670BA-1DBB-D943-93D8-420075EE553C}" type="sibTrans" cxnId="{972EED8E-A8DC-0F40-9EB8-0FB31D3F2779}">
      <dgm:prSet/>
      <dgm:spPr/>
      <dgm:t>
        <a:bodyPr/>
        <a:lstStyle/>
        <a:p>
          <a:endParaRPr lang="es-MX"/>
        </a:p>
      </dgm:t>
    </dgm:pt>
    <dgm:pt modelId="{03D02183-B0C7-B74B-AD33-CDA269F3FA2D}">
      <dgm:prSet phldrT="[Texto]"/>
      <dgm:spPr>
        <a:solidFill>
          <a:schemeClr val="accent1">
            <a:lumMod val="40000"/>
            <a:lumOff val="60000"/>
            <a:alpha val="90000"/>
          </a:schemeClr>
        </a:solidFill>
        <a:ln w="9525">
          <a:solidFill>
            <a:schemeClr val="bg1"/>
          </a:solidFill>
        </a:ln>
      </dgm:spPr>
      <dgm:t>
        <a:bodyPr/>
        <a:lstStyle/>
        <a:p>
          <a:r>
            <a:rPr lang="es-MX" dirty="0"/>
            <a:t>340</a:t>
          </a:r>
        </a:p>
      </dgm:t>
    </dgm:pt>
    <dgm:pt modelId="{8913C276-A94D-694C-B27C-BA9969D15373}" type="parTrans" cxnId="{615BE00F-3066-984C-9D44-48DB10310A1C}">
      <dgm:prSet/>
      <dgm:spPr/>
      <dgm:t>
        <a:bodyPr/>
        <a:lstStyle/>
        <a:p>
          <a:endParaRPr lang="es-MX"/>
        </a:p>
      </dgm:t>
    </dgm:pt>
    <dgm:pt modelId="{5FBD7F9B-0AB4-CC4F-A06E-6BE86EB8F434}" type="sibTrans" cxnId="{615BE00F-3066-984C-9D44-48DB10310A1C}">
      <dgm:prSet/>
      <dgm:spPr/>
      <dgm:t>
        <a:bodyPr/>
        <a:lstStyle/>
        <a:p>
          <a:endParaRPr lang="es-MX"/>
        </a:p>
      </dgm:t>
    </dgm:pt>
    <dgm:pt modelId="{9D5E9C98-5277-724A-B602-3150084F41BB}">
      <dgm:prSet phldrT="[Texto]"/>
      <dgm:spPr>
        <a:solidFill>
          <a:schemeClr val="accent3">
            <a:lumMod val="60000"/>
            <a:lumOff val="40000"/>
            <a:alpha val="90000"/>
          </a:schemeClr>
        </a:solidFill>
        <a:ln w="9525">
          <a:solidFill>
            <a:schemeClr val="bg1"/>
          </a:solidFill>
        </a:ln>
      </dgm:spPr>
      <dgm:t>
        <a:bodyPr/>
        <a:lstStyle/>
        <a:p>
          <a:r>
            <a:rPr lang="es-MX" dirty="0"/>
            <a:t>137</a:t>
          </a:r>
        </a:p>
      </dgm:t>
    </dgm:pt>
    <dgm:pt modelId="{30B42B75-883C-864D-92C2-EF1CF9063D96}" type="parTrans" cxnId="{2DE707D1-71DB-6F4F-9BA5-A8BEB5C1FE23}">
      <dgm:prSet/>
      <dgm:spPr/>
      <dgm:t>
        <a:bodyPr/>
        <a:lstStyle/>
        <a:p>
          <a:endParaRPr lang="es-MX"/>
        </a:p>
      </dgm:t>
    </dgm:pt>
    <dgm:pt modelId="{4CFB9D9E-363F-F046-BF94-5E9992D98525}" type="sibTrans" cxnId="{2DE707D1-71DB-6F4F-9BA5-A8BEB5C1FE23}">
      <dgm:prSet/>
      <dgm:spPr/>
      <dgm:t>
        <a:bodyPr/>
        <a:lstStyle/>
        <a:p>
          <a:endParaRPr lang="es-MX"/>
        </a:p>
      </dgm:t>
    </dgm:pt>
    <dgm:pt modelId="{78D9CE92-5067-0442-BBA2-CDA513178C8E}" type="pres">
      <dgm:prSet presAssocID="{635D346B-D102-7646-9DE9-787CCBB0794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AAE972C9-3932-CD49-84D7-6DB19F4E5B5A}" type="pres">
      <dgm:prSet presAssocID="{635D346B-D102-7646-9DE9-787CCBB0794A}" presName="outerBox" presStyleCnt="0"/>
      <dgm:spPr/>
    </dgm:pt>
    <dgm:pt modelId="{C93B4269-0F00-294C-9604-70D62513B00A}" type="pres">
      <dgm:prSet presAssocID="{635D346B-D102-7646-9DE9-787CCBB0794A}" presName="outerBoxParent" presStyleLbl="node1" presStyleIdx="0" presStyleCnt="3" custLinFactNeighborX="-11893" custLinFactNeighborY="29061"/>
      <dgm:spPr/>
    </dgm:pt>
    <dgm:pt modelId="{6E68FEBC-4DD4-4149-8970-64294F8C4624}" type="pres">
      <dgm:prSet presAssocID="{635D346B-D102-7646-9DE9-787CCBB0794A}" presName="outerBoxChildren" presStyleCnt="0"/>
      <dgm:spPr/>
    </dgm:pt>
    <dgm:pt modelId="{14AB215D-271F-C644-B380-FB3E94E98456}" type="pres">
      <dgm:prSet presAssocID="{A0BEB3DB-2014-3140-8A4B-9B91256DFBEA}" presName="oChild" presStyleLbl="fgAcc1" presStyleIdx="0" presStyleCnt="4" custScaleY="121657" custLinFactNeighborX="2194" custLinFactNeighborY="-5597">
        <dgm:presLayoutVars>
          <dgm:bulletEnabled val="1"/>
        </dgm:presLayoutVars>
      </dgm:prSet>
      <dgm:spPr/>
    </dgm:pt>
    <dgm:pt modelId="{0E08C204-337F-BC43-A512-B5BC79D6E5F5}" type="pres">
      <dgm:prSet presAssocID="{635D346B-D102-7646-9DE9-787CCBB0794A}" presName="middleBox" presStyleCnt="0"/>
      <dgm:spPr/>
    </dgm:pt>
    <dgm:pt modelId="{841A2E55-8E76-3144-981D-7626ADD2ABEC}" type="pres">
      <dgm:prSet presAssocID="{635D346B-D102-7646-9DE9-787CCBB0794A}" presName="middleBoxParent" presStyleLbl="node1" presStyleIdx="1" presStyleCnt="3" custScaleY="83104" custLinFactNeighborX="-32" custLinFactNeighborY="-20475"/>
      <dgm:spPr/>
    </dgm:pt>
    <dgm:pt modelId="{C6BB2133-67BB-FF47-A9C6-2111F1F5911F}" type="pres">
      <dgm:prSet presAssocID="{635D346B-D102-7646-9DE9-787CCBB0794A}" presName="middleBoxChildren" presStyleCnt="0"/>
      <dgm:spPr/>
    </dgm:pt>
    <dgm:pt modelId="{A1F73D43-BAC8-E842-A671-D15532D59906}" type="pres">
      <dgm:prSet presAssocID="{D67479F1-CF75-6440-BDBF-41AC7698B277}" presName="mChild" presStyleLbl="fgAcc1" presStyleIdx="1" presStyleCnt="4" custScaleY="94533" custLinFactNeighborX="304" custLinFactNeighborY="-47228">
        <dgm:presLayoutVars>
          <dgm:bulletEnabled val="1"/>
        </dgm:presLayoutVars>
      </dgm:prSet>
      <dgm:spPr/>
    </dgm:pt>
    <dgm:pt modelId="{3CA445E8-A620-C548-8067-FC96BB1DEE9D}" type="pres">
      <dgm:prSet presAssocID="{635D346B-D102-7646-9DE9-787CCBB0794A}" presName="centerBox" presStyleCnt="0"/>
      <dgm:spPr/>
    </dgm:pt>
    <dgm:pt modelId="{2889E3FB-18F0-9946-9B27-1B12974A0B7C}" type="pres">
      <dgm:prSet presAssocID="{635D346B-D102-7646-9DE9-787CCBB0794A}" presName="centerBoxParent" presStyleLbl="node1" presStyleIdx="2" presStyleCnt="3" custLinFactNeighborX="-1015" custLinFactNeighborY="-50756"/>
      <dgm:spPr/>
    </dgm:pt>
    <dgm:pt modelId="{F1A636EC-68CE-324F-8472-88FA5393C46A}" type="pres">
      <dgm:prSet presAssocID="{635D346B-D102-7646-9DE9-787CCBB0794A}" presName="centerBoxChildren" presStyleCnt="0"/>
      <dgm:spPr/>
    </dgm:pt>
    <dgm:pt modelId="{A65C81C7-A264-8D47-9A7F-C7F129288434}" type="pres">
      <dgm:prSet presAssocID="{03D02183-B0C7-B74B-AD33-CDA269F3FA2D}" presName="cChild" presStyleLbl="fgAcc1" presStyleIdx="2" presStyleCnt="4" custLinFactY="-15348" custLinFactNeighborX="-77672" custLinFactNeighborY="-100000">
        <dgm:presLayoutVars>
          <dgm:bulletEnabled val="1"/>
        </dgm:presLayoutVars>
      </dgm:prSet>
      <dgm:spPr/>
    </dgm:pt>
    <dgm:pt modelId="{94898629-C875-CB45-A90F-E50B92AAAFEF}" type="pres">
      <dgm:prSet presAssocID="{5FBD7F9B-0AB4-CC4F-A06E-6BE86EB8F434}" presName="centerSibTrans" presStyleCnt="0"/>
      <dgm:spPr/>
    </dgm:pt>
    <dgm:pt modelId="{8F07458E-9FAE-5A4F-AEF0-E0DAAA99947A}" type="pres">
      <dgm:prSet presAssocID="{9D5E9C98-5277-724A-B602-3150084F41BB}" presName="cChild" presStyleLbl="fgAcc1" presStyleIdx="3" presStyleCnt="4" custLinFactY="-15348" custLinFactNeighborX="-77672" custLinFactNeighborY="-100000">
        <dgm:presLayoutVars>
          <dgm:bulletEnabled val="1"/>
        </dgm:presLayoutVars>
      </dgm:prSet>
      <dgm:spPr/>
    </dgm:pt>
  </dgm:ptLst>
  <dgm:cxnLst>
    <dgm:cxn modelId="{615BE00F-3066-984C-9D44-48DB10310A1C}" srcId="{2E7E587C-E212-6C47-91BB-C30AAE59B93A}" destId="{03D02183-B0C7-B74B-AD33-CDA269F3FA2D}" srcOrd="0" destOrd="0" parTransId="{8913C276-A94D-694C-B27C-BA9969D15373}" sibTransId="{5FBD7F9B-0AB4-CC4F-A06E-6BE86EB8F434}"/>
    <dgm:cxn modelId="{15179425-7BAA-214E-BFD3-189FBCB2D379}" type="presOf" srcId="{2E7E587C-E212-6C47-91BB-C30AAE59B93A}" destId="{2889E3FB-18F0-9946-9B27-1B12974A0B7C}" srcOrd="0" destOrd="0" presId="urn:microsoft.com/office/officeart/2005/8/layout/target2"/>
    <dgm:cxn modelId="{AF3E1B3F-A9EF-0047-BCDE-C069CA749752}" type="presOf" srcId="{A0BEB3DB-2014-3140-8A4B-9B91256DFBEA}" destId="{14AB215D-271F-C644-B380-FB3E94E98456}" srcOrd="0" destOrd="0" presId="urn:microsoft.com/office/officeart/2005/8/layout/target2"/>
    <dgm:cxn modelId="{84BF2640-CF98-C041-9302-8FC51F125483}" type="presOf" srcId="{635D346B-D102-7646-9DE9-787CCBB0794A}" destId="{78D9CE92-5067-0442-BBA2-CDA513178C8E}" srcOrd="0" destOrd="0" presId="urn:microsoft.com/office/officeart/2005/8/layout/target2"/>
    <dgm:cxn modelId="{FE84375E-6E1B-C442-AF5C-391D25EEB62B}" srcId="{E4CDF03C-5E95-4745-8F40-7479A91445A2}" destId="{D67479F1-CF75-6440-BDBF-41AC7698B277}" srcOrd="0" destOrd="0" parTransId="{AA8B84DC-3969-1048-8DC8-01AA7BA2F782}" sibTransId="{136FB7B9-614B-E147-AB55-E1232EDE1EEA}"/>
    <dgm:cxn modelId="{88515145-22F1-E349-A9D4-C931AF2F4D1B}" type="presOf" srcId="{03D02183-B0C7-B74B-AD33-CDA269F3FA2D}" destId="{A65C81C7-A264-8D47-9A7F-C7F129288434}" srcOrd="0" destOrd="0" presId="urn:microsoft.com/office/officeart/2005/8/layout/target2"/>
    <dgm:cxn modelId="{A2822746-35BB-EA44-A4E2-C062B21B32FD}" type="presOf" srcId="{D67479F1-CF75-6440-BDBF-41AC7698B277}" destId="{A1F73D43-BAC8-E842-A671-D15532D59906}" srcOrd="0" destOrd="0" presId="urn:microsoft.com/office/officeart/2005/8/layout/target2"/>
    <dgm:cxn modelId="{258D6259-CE05-8046-A095-37074A0C5FBD}" type="presOf" srcId="{E4CDF03C-5E95-4745-8F40-7479A91445A2}" destId="{841A2E55-8E76-3144-981D-7626ADD2ABEC}" srcOrd="0" destOrd="0" presId="urn:microsoft.com/office/officeart/2005/8/layout/target2"/>
    <dgm:cxn modelId="{972EED8E-A8DC-0F40-9EB8-0FB31D3F2779}" srcId="{635D346B-D102-7646-9DE9-787CCBB0794A}" destId="{2E7E587C-E212-6C47-91BB-C30AAE59B93A}" srcOrd="2" destOrd="0" parTransId="{85B62DCA-A008-3241-B70D-54E21A212E0F}" sibTransId="{A00670BA-1DBB-D943-93D8-420075EE553C}"/>
    <dgm:cxn modelId="{5600FEAA-418A-A447-A1CA-4569F2EA0F32}" type="presOf" srcId="{882A5351-CBC3-A740-8785-C82B8F554D2D}" destId="{C93B4269-0F00-294C-9604-70D62513B00A}" srcOrd="0" destOrd="0" presId="urn:microsoft.com/office/officeart/2005/8/layout/target2"/>
    <dgm:cxn modelId="{2E8EEDB0-BEED-CB43-AC84-E3DCF1AE4F12}" srcId="{635D346B-D102-7646-9DE9-787CCBB0794A}" destId="{E4CDF03C-5E95-4745-8F40-7479A91445A2}" srcOrd="1" destOrd="0" parTransId="{E5588298-50FE-AC43-BA7B-F030C26D6FB3}" sibTransId="{F898E757-F780-FE40-8AC3-A6EF749048E4}"/>
    <dgm:cxn modelId="{881A8CC7-E6EF-FB48-A045-08FCF1175880}" srcId="{882A5351-CBC3-A740-8785-C82B8F554D2D}" destId="{A0BEB3DB-2014-3140-8A4B-9B91256DFBEA}" srcOrd="0" destOrd="0" parTransId="{2D6A41A6-90AF-4C4F-B75D-61910CD21A26}" sibTransId="{8782EF01-12B9-7740-BF01-F9A8C14FA8D5}"/>
    <dgm:cxn modelId="{2DE707D1-71DB-6F4F-9BA5-A8BEB5C1FE23}" srcId="{2E7E587C-E212-6C47-91BB-C30AAE59B93A}" destId="{9D5E9C98-5277-724A-B602-3150084F41BB}" srcOrd="1" destOrd="0" parTransId="{30B42B75-883C-864D-92C2-EF1CF9063D96}" sibTransId="{4CFB9D9E-363F-F046-BF94-5E9992D98525}"/>
    <dgm:cxn modelId="{2DF070E2-78ED-6846-AFF9-870E1DD47A6E}" type="presOf" srcId="{9D5E9C98-5277-724A-B602-3150084F41BB}" destId="{8F07458E-9FAE-5A4F-AEF0-E0DAAA99947A}" srcOrd="0" destOrd="0" presId="urn:microsoft.com/office/officeart/2005/8/layout/target2"/>
    <dgm:cxn modelId="{2642F2F0-6A9C-9440-B10D-8B4D10C7EBF6}" srcId="{635D346B-D102-7646-9DE9-787CCBB0794A}" destId="{882A5351-CBC3-A740-8785-C82B8F554D2D}" srcOrd="0" destOrd="0" parTransId="{DF0B1783-2074-8842-9AFE-D97835BFD52C}" sibTransId="{F69F656C-B121-A945-84D3-49BBA1E953B6}"/>
    <dgm:cxn modelId="{53392EBB-0E80-7F4F-B7E0-FB79E7326F95}" type="presParOf" srcId="{78D9CE92-5067-0442-BBA2-CDA513178C8E}" destId="{AAE972C9-3932-CD49-84D7-6DB19F4E5B5A}" srcOrd="0" destOrd="0" presId="urn:microsoft.com/office/officeart/2005/8/layout/target2"/>
    <dgm:cxn modelId="{37FB926B-443C-E143-91B1-E20D84C116EA}" type="presParOf" srcId="{AAE972C9-3932-CD49-84D7-6DB19F4E5B5A}" destId="{C93B4269-0F00-294C-9604-70D62513B00A}" srcOrd="0" destOrd="0" presId="urn:microsoft.com/office/officeart/2005/8/layout/target2"/>
    <dgm:cxn modelId="{BB822410-9D3E-2E45-BEE2-0FFC3E127C8D}" type="presParOf" srcId="{AAE972C9-3932-CD49-84D7-6DB19F4E5B5A}" destId="{6E68FEBC-4DD4-4149-8970-64294F8C4624}" srcOrd="1" destOrd="0" presId="urn:microsoft.com/office/officeart/2005/8/layout/target2"/>
    <dgm:cxn modelId="{49BCB31C-A359-5148-89AB-72824E7C3134}" type="presParOf" srcId="{6E68FEBC-4DD4-4149-8970-64294F8C4624}" destId="{14AB215D-271F-C644-B380-FB3E94E98456}" srcOrd="0" destOrd="0" presId="urn:microsoft.com/office/officeart/2005/8/layout/target2"/>
    <dgm:cxn modelId="{65FA81A1-BD11-F044-ACD9-257873CD9A7B}" type="presParOf" srcId="{78D9CE92-5067-0442-BBA2-CDA513178C8E}" destId="{0E08C204-337F-BC43-A512-B5BC79D6E5F5}" srcOrd="1" destOrd="0" presId="urn:microsoft.com/office/officeart/2005/8/layout/target2"/>
    <dgm:cxn modelId="{1030DD2E-5DD9-C84E-AFCF-161849A6FD8D}" type="presParOf" srcId="{0E08C204-337F-BC43-A512-B5BC79D6E5F5}" destId="{841A2E55-8E76-3144-981D-7626ADD2ABEC}" srcOrd="0" destOrd="0" presId="urn:microsoft.com/office/officeart/2005/8/layout/target2"/>
    <dgm:cxn modelId="{38E737C5-105E-2F45-B7CF-C5F6FB6E7070}" type="presParOf" srcId="{0E08C204-337F-BC43-A512-B5BC79D6E5F5}" destId="{C6BB2133-67BB-FF47-A9C6-2111F1F5911F}" srcOrd="1" destOrd="0" presId="urn:microsoft.com/office/officeart/2005/8/layout/target2"/>
    <dgm:cxn modelId="{FF72A4E1-DE82-B745-9777-0D04AE988072}" type="presParOf" srcId="{C6BB2133-67BB-FF47-A9C6-2111F1F5911F}" destId="{A1F73D43-BAC8-E842-A671-D15532D59906}" srcOrd="0" destOrd="0" presId="urn:microsoft.com/office/officeart/2005/8/layout/target2"/>
    <dgm:cxn modelId="{69121473-86ED-F744-BD9D-AE151C26385E}" type="presParOf" srcId="{78D9CE92-5067-0442-BBA2-CDA513178C8E}" destId="{3CA445E8-A620-C548-8067-FC96BB1DEE9D}" srcOrd="2" destOrd="0" presId="urn:microsoft.com/office/officeart/2005/8/layout/target2"/>
    <dgm:cxn modelId="{4CA90854-451B-1142-8FDB-259F7BBB3C2E}" type="presParOf" srcId="{3CA445E8-A620-C548-8067-FC96BB1DEE9D}" destId="{2889E3FB-18F0-9946-9B27-1B12974A0B7C}" srcOrd="0" destOrd="0" presId="urn:microsoft.com/office/officeart/2005/8/layout/target2"/>
    <dgm:cxn modelId="{DD80FB1D-38C5-4440-88EE-64148139261B}" type="presParOf" srcId="{3CA445E8-A620-C548-8067-FC96BB1DEE9D}" destId="{F1A636EC-68CE-324F-8472-88FA5393C46A}" srcOrd="1" destOrd="0" presId="urn:microsoft.com/office/officeart/2005/8/layout/target2"/>
    <dgm:cxn modelId="{C6F9C02C-75A3-454F-BD88-2F187DAE5569}" type="presParOf" srcId="{F1A636EC-68CE-324F-8472-88FA5393C46A}" destId="{A65C81C7-A264-8D47-9A7F-C7F129288434}" srcOrd="0" destOrd="0" presId="urn:microsoft.com/office/officeart/2005/8/layout/target2"/>
    <dgm:cxn modelId="{DDEF03C6-573C-FD44-9568-022A1B754B5A}" type="presParOf" srcId="{F1A636EC-68CE-324F-8472-88FA5393C46A}" destId="{94898629-C875-CB45-A90F-E50B92AAAFEF}" srcOrd="1" destOrd="0" presId="urn:microsoft.com/office/officeart/2005/8/layout/target2"/>
    <dgm:cxn modelId="{FB8BE24A-F310-C442-B996-1ACB8D0DF91F}" type="presParOf" srcId="{F1A636EC-68CE-324F-8472-88FA5393C46A}" destId="{8F07458E-9FAE-5A4F-AEF0-E0DAAA99947A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30BF8F-D778-F34E-A85D-2467F6328906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34C04CE-882A-AC4C-A056-8EF8C6A543C8}">
      <dgm:prSet phldrT="[Texto]" custT="1"/>
      <dgm:spPr/>
      <dgm:t>
        <a:bodyPr/>
        <a:lstStyle/>
        <a:p>
          <a:r>
            <a:rPr lang="es-MX" sz="1200" b="0" i="0" dirty="0">
              <a:latin typeface="Calibri Light"/>
              <a:cs typeface="Calibri Light"/>
            </a:rPr>
            <a:t>Direccion de Empleo</a:t>
          </a:r>
        </a:p>
      </dgm:t>
    </dgm:pt>
    <dgm:pt modelId="{E9823296-65F4-BC49-B9CA-461246F3F0E3}" type="parTrans" cxnId="{B90E8121-5573-8D49-A4C6-42EA857AB79A}">
      <dgm:prSet/>
      <dgm:spPr/>
      <dgm:t>
        <a:bodyPr/>
        <a:lstStyle/>
        <a:p>
          <a:endParaRPr lang="es-MX" sz="12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8858CF9-A3F2-D745-877D-8B925B9AFB0D}" type="sibTrans" cxnId="{B90E8121-5573-8D49-A4C6-42EA857AB79A}">
      <dgm:prSet/>
      <dgm:spPr/>
      <dgm:t>
        <a:bodyPr/>
        <a:lstStyle/>
        <a:p>
          <a:endParaRPr lang="es-MX" sz="12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F3A684B-2CB8-4B40-B719-BF206B4E6945}">
      <dgm:prSet phldrT="[Texto]" custT="1"/>
      <dgm:spPr/>
      <dgm:t>
        <a:bodyPr/>
        <a:lstStyle/>
        <a:p>
          <a:pPr marL="0" indent="0" algn="just">
            <a:buNone/>
            <a:tabLst/>
          </a:pPr>
          <a:r>
            <a:rPr lang="es-MX" sz="800" b="0" i="0" dirty="0">
              <a:latin typeface="Arial Narrow" panose="020B0604020202020204" pitchFamily="34" charset="0"/>
              <a:cs typeface="Arial Narrow" panose="020B0604020202020204" pitchFamily="34" charset="0"/>
            </a:rPr>
            <a:t>Las tareas se desarrollaron de acuerdo con el periodo programado, su estado* es extemporaneo e incumplido debido a que la </a:t>
          </a:r>
          <a:r>
            <a:rPr lang="es-MX" sz="800" b="0" i="0" u="sng" dirty="0">
              <a:latin typeface="Arial Narrow" panose="020B0604020202020204" pitchFamily="34" charset="0"/>
              <a:cs typeface="Arial Narrow" panose="020B0604020202020204" pitchFamily="34" charset="0"/>
            </a:rPr>
            <a:t>aprobacion</a:t>
          </a:r>
          <a:r>
            <a:rPr lang="es-MX" sz="800" b="0" i="0" dirty="0">
              <a:latin typeface="Arial Narrow" panose="020B0604020202020204" pitchFamily="34" charset="0"/>
              <a:cs typeface="Arial Narrow" panose="020B0604020202020204" pitchFamily="34" charset="0"/>
            </a:rPr>
            <a:t> por parte de la dependencia se realizó en fecha posterior a la finalizacion de la tarea</a:t>
          </a:r>
          <a:endParaRPr lang="es-MX" sz="800" b="0" i="0" dirty="0">
            <a:solidFill>
              <a:schemeClr val="accent5">
                <a:lumMod val="75000"/>
              </a:schemeClr>
            </a:solidFill>
            <a:latin typeface="Arial Narrow" panose="020B0604020202020204" pitchFamily="34" charset="0"/>
            <a:cs typeface="Arial Narrow" panose="020B0604020202020204" pitchFamily="34" charset="0"/>
          </a:endParaRPr>
        </a:p>
      </dgm:t>
    </dgm:pt>
    <dgm:pt modelId="{DB319373-C569-F246-A868-BEA502B275A8}" type="parTrans" cxnId="{D693AC34-4844-7D44-8AF3-269DF9C76A58}">
      <dgm:prSet/>
      <dgm:spPr/>
      <dgm:t>
        <a:bodyPr/>
        <a:lstStyle/>
        <a:p>
          <a:endParaRPr lang="es-MX" sz="12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03558B2-544A-FA45-A70E-8FBAB7715E57}" type="sibTrans" cxnId="{D693AC34-4844-7D44-8AF3-269DF9C76A58}">
      <dgm:prSet/>
      <dgm:spPr/>
      <dgm:t>
        <a:bodyPr/>
        <a:lstStyle/>
        <a:p>
          <a:endParaRPr lang="es-MX" sz="12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E3C9E4D-8FF9-6F48-9F75-092672514579}">
      <dgm:prSet phldrT="[Texto]" custT="1"/>
      <dgm:spPr/>
      <dgm:t>
        <a:bodyPr/>
        <a:lstStyle/>
        <a:p>
          <a:r>
            <a:rPr lang="es-MX" sz="1200" b="0" i="0" dirty="0">
              <a:latin typeface="Calibri Light"/>
              <a:cs typeface="Calibri Light"/>
            </a:rPr>
            <a:t>Oficina de Cooperación y Relaciones Internacionales</a:t>
          </a:r>
        </a:p>
      </dgm:t>
    </dgm:pt>
    <dgm:pt modelId="{B3669CC3-B4D5-AD42-867D-BD5ADF0D3D4D}" type="parTrans" cxnId="{B84ACDDC-C19D-A648-B513-16DD8F4DB7D6}">
      <dgm:prSet/>
      <dgm:spPr/>
      <dgm:t>
        <a:bodyPr/>
        <a:lstStyle/>
        <a:p>
          <a:endParaRPr lang="es-MX" sz="12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16112C3-60E6-A840-896E-75E5FD44EC3E}" type="sibTrans" cxnId="{B84ACDDC-C19D-A648-B513-16DD8F4DB7D6}">
      <dgm:prSet/>
      <dgm:spPr/>
      <dgm:t>
        <a:bodyPr/>
        <a:lstStyle/>
        <a:p>
          <a:endParaRPr lang="es-MX" sz="12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DA67DB8-6473-2943-8B25-0670C8E37AF3}">
      <dgm:prSet phldrT="[Texto]" custT="1"/>
      <dgm:spPr/>
      <dgm:t>
        <a:bodyPr/>
        <a:lstStyle/>
        <a:p>
          <a:pPr marL="0" indent="0" algn="just">
            <a:buNone/>
            <a:tabLst/>
          </a:pPr>
          <a:r>
            <a:rPr lang="es-MX" sz="800" b="0" i="0" dirty="0">
              <a:latin typeface="Arial Narrow" panose="020B0604020202020204" pitchFamily="34" charset="0"/>
              <a:cs typeface="Arial Narrow" panose="020B0604020202020204" pitchFamily="34" charset="0"/>
            </a:rPr>
            <a:t>Las tareas se desarrollaron de acuerdo con el periodo programado, su estado* es extemporaneo e incumplido debido a que la </a:t>
          </a:r>
          <a:r>
            <a:rPr lang="es-MX" sz="800" b="0" i="0" u="sng" dirty="0">
              <a:latin typeface="Arial Narrow" panose="020B0604020202020204" pitchFamily="34" charset="0"/>
              <a:cs typeface="Arial Narrow" panose="020B0604020202020204" pitchFamily="34" charset="0"/>
            </a:rPr>
            <a:t>aprobacion </a:t>
          </a:r>
          <a:r>
            <a:rPr lang="es-MX" sz="800" b="0" i="0" dirty="0">
              <a:latin typeface="Arial Narrow" panose="020B0604020202020204" pitchFamily="34" charset="0"/>
              <a:cs typeface="Arial Narrow" panose="020B0604020202020204" pitchFamily="34" charset="0"/>
            </a:rPr>
            <a:t>por parte de la dependencia se realizó en fecha posterior a la finalizacion de la tarea</a:t>
          </a:r>
        </a:p>
      </dgm:t>
    </dgm:pt>
    <dgm:pt modelId="{B9476A9E-9551-5443-A24F-4CE45F5FEDD9}" type="parTrans" cxnId="{435C09CC-DA0D-6A46-BD7B-5A36199CEE41}">
      <dgm:prSet/>
      <dgm:spPr/>
      <dgm:t>
        <a:bodyPr/>
        <a:lstStyle/>
        <a:p>
          <a:endParaRPr lang="es-MX" sz="12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3992154-77F4-9F49-8EA2-5A504729FF88}" type="sibTrans" cxnId="{435C09CC-DA0D-6A46-BD7B-5A36199CEE41}">
      <dgm:prSet/>
      <dgm:spPr/>
      <dgm:t>
        <a:bodyPr/>
        <a:lstStyle/>
        <a:p>
          <a:endParaRPr lang="es-MX" sz="12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CC273EC-0826-9F4E-9F2E-FB5A0C3717CB}">
      <dgm:prSet phldrT="[Texto]" custT="1"/>
      <dgm:spPr/>
      <dgm:t>
        <a:bodyPr/>
        <a:lstStyle/>
        <a:p>
          <a:r>
            <a:rPr lang="es-MX" sz="1200" b="0" i="0" dirty="0">
              <a:latin typeface="Calibri Light"/>
              <a:cs typeface="Calibri Light"/>
            </a:rPr>
            <a:t>Subdireccion Administrativa y Financiera</a:t>
          </a:r>
        </a:p>
      </dgm:t>
    </dgm:pt>
    <dgm:pt modelId="{59845DEE-53A8-EA48-866D-B269BC5F26A8}" type="parTrans" cxnId="{404F62C2-55DC-764F-9082-F842799DD5D3}">
      <dgm:prSet/>
      <dgm:spPr/>
      <dgm:t>
        <a:bodyPr/>
        <a:lstStyle/>
        <a:p>
          <a:endParaRPr lang="es-MX"/>
        </a:p>
      </dgm:t>
    </dgm:pt>
    <dgm:pt modelId="{FCD18763-D2EB-F543-ADC1-FE55BCEC603E}" type="sibTrans" cxnId="{404F62C2-55DC-764F-9082-F842799DD5D3}">
      <dgm:prSet/>
      <dgm:spPr/>
      <dgm:t>
        <a:bodyPr/>
        <a:lstStyle/>
        <a:p>
          <a:endParaRPr lang="es-MX"/>
        </a:p>
      </dgm:t>
    </dgm:pt>
    <dgm:pt modelId="{FE7C7DA0-311A-644E-B3EC-34F00C211B33}">
      <dgm:prSet phldrT="[Texto]" custT="1"/>
      <dgm:spPr/>
      <dgm:t>
        <a:bodyPr/>
        <a:lstStyle/>
        <a:p>
          <a:r>
            <a:rPr lang="es-MX" sz="1200" b="0" i="0" dirty="0">
              <a:latin typeface="Calibri Light"/>
              <a:cs typeface="Calibri Light"/>
            </a:rPr>
            <a:t>Direccion Derechos Fundamentales</a:t>
          </a:r>
        </a:p>
      </dgm:t>
    </dgm:pt>
    <dgm:pt modelId="{7CAE4912-6862-B041-94B3-C54967578451}" type="parTrans" cxnId="{D75842DA-CF11-D645-93A7-82313025A99B}">
      <dgm:prSet/>
      <dgm:spPr/>
      <dgm:t>
        <a:bodyPr/>
        <a:lstStyle/>
        <a:p>
          <a:endParaRPr lang="es-MX"/>
        </a:p>
      </dgm:t>
    </dgm:pt>
    <dgm:pt modelId="{C92AF819-7872-6E45-B83F-FC971381B2F1}" type="sibTrans" cxnId="{D75842DA-CF11-D645-93A7-82313025A99B}">
      <dgm:prSet/>
      <dgm:spPr/>
      <dgm:t>
        <a:bodyPr/>
        <a:lstStyle/>
        <a:p>
          <a:endParaRPr lang="es-MX"/>
        </a:p>
      </dgm:t>
    </dgm:pt>
    <dgm:pt modelId="{9BD6F027-F7D9-4FAE-B176-84F3318BB440}">
      <dgm:prSet phldr="0" custT="1"/>
      <dgm:spPr/>
      <dgm:t>
        <a:bodyPr/>
        <a:lstStyle/>
        <a:p>
          <a:pPr marL="4763" indent="-4763" algn="just" rtl="0">
            <a:buNone/>
            <a:tabLst/>
          </a:pPr>
          <a:r>
            <a:rPr lang="es-MX" sz="800" b="0" i="0" kern="1200" dirty="0">
              <a:latin typeface="Arial Narrow" panose="020B0604020202020204" pitchFamily="34" charset="0"/>
              <a:cs typeface="Arial Narrow" panose="020B0604020202020204" pitchFamily="34" charset="0"/>
            </a:rPr>
            <a:t>Las tareas se desarrollaron de acuerdo con el periodo programado, su estado* es extemporaneo e incumplido debido a que la </a:t>
          </a:r>
          <a:r>
            <a:rPr lang="es-MX" sz="800" b="0" i="0" u="sng" kern="1200" dirty="0">
              <a:latin typeface="Arial Narrow" panose="020B0604020202020204" pitchFamily="34" charset="0"/>
              <a:cs typeface="Arial Narrow" panose="020B0604020202020204" pitchFamily="34" charset="0"/>
            </a:rPr>
            <a:t>aprobacion </a:t>
          </a:r>
          <a:r>
            <a:rPr lang="es-MX" sz="800" b="0" i="0" kern="1200" dirty="0">
              <a:latin typeface="Arial Narrow" panose="020B0604020202020204" pitchFamily="34" charset="0"/>
              <a:cs typeface="Arial Narrow" panose="020B0604020202020204" pitchFamily="34" charset="0"/>
            </a:rPr>
            <a:t>por parte de la dependencia se realizó en fecha posterior a la finalizacion de la tarea</a:t>
          </a:r>
        </a:p>
      </dgm:t>
    </dgm:pt>
    <dgm:pt modelId="{E1106D01-0AC0-45C4-9561-DD3D9FFDCB60}" type="parTrans" cxnId="{2CE2A3BF-4F2E-4FED-803E-8E18B7443DE8}">
      <dgm:prSet/>
      <dgm:spPr/>
      <dgm:t>
        <a:bodyPr/>
        <a:lstStyle/>
        <a:p>
          <a:endParaRPr lang="es-MX"/>
        </a:p>
      </dgm:t>
    </dgm:pt>
    <dgm:pt modelId="{B5E3930C-C8B3-444C-8260-9B8CBF37233A}" type="sibTrans" cxnId="{2CE2A3BF-4F2E-4FED-803E-8E18B7443DE8}">
      <dgm:prSet/>
      <dgm:spPr/>
      <dgm:t>
        <a:bodyPr/>
        <a:lstStyle/>
        <a:p>
          <a:endParaRPr lang="es-MX"/>
        </a:p>
      </dgm:t>
    </dgm:pt>
    <dgm:pt modelId="{BA0EF119-CC07-4E57-AE49-98DF26C793FC}">
      <dgm:prSet phldr="0" custT="1"/>
      <dgm:spPr/>
      <dgm:t>
        <a:bodyPr/>
        <a:lstStyle/>
        <a:p>
          <a:pPr marL="4763" indent="-4763" algn="just" rtl="0">
            <a:buNone/>
            <a:tabLst/>
          </a:pPr>
          <a:r>
            <a:rPr lang="es-MX" sz="900" b="0" i="0" dirty="0">
              <a:latin typeface="Arial Narrow" panose="020B0604020202020204" pitchFamily="34" charset="0"/>
              <a:cs typeface="Arial Narrow" panose="020B0604020202020204" pitchFamily="34" charset="0"/>
            </a:rPr>
            <a:t>Las tareas se desarrollaron de acuerdo con el periodo programado, su estado* es extemporaneo e incumplido debido a que la </a:t>
          </a:r>
          <a:r>
            <a:rPr lang="es-MX" sz="900" b="0" i="0" u="sng" dirty="0">
              <a:latin typeface="Arial Narrow" panose="020B0604020202020204" pitchFamily="34" charset="0"/>
              <a:cs typeface="Arial Narrow" panose="020B0604020202020204" pitchFamily="34" charset="0"/>
            </a:rPr>
            <a:t>aprobacion </a:t>
          </a:r>
          <a:r>
            <a:rPr lang="es-MX" sz="900" b="0" i="0" dirty="0">
              <a:latin typeface="Arial Narrow" panose="020B0604020202020204" pitchFamily="34" charset="0"/>
              <a:cs typeface="Arial Narrow" panose="020B0604020202020204" pitchFamily="34" charset="0"/>
            </a:rPr>
            <a:t>por parte de la dependencia se realizó en fecha posterior a la finalizacion de la tarea</a:t>
          </a:r>
        </a:p>
      </dgm:t>
    </dgm:pt>
    <dgm:pt modelId="{78843D52-21DC-4AB8-B64C-2C0E5BE287EB}" type="parTrans" cxnId="{4207BC79-ECF1-144C-8692-0DCCA552198B}">
      <dgm:prSet/>
      <dgm:spPr/>
      <dgm:t>
        <a:bodyPr/>
        <a:lstStyle/>
        <a:p>
          <a:endParaRPr lang="es-MX"/>
        </a:p>
      </dgm:t>
    </dgm:pt>
    <dgm:pt modelId="{831DFE6F-428D-4F5B-A622-9B3BFAF198D8}" type="sibTrans" cxnId="{4207BC79-ECF1-144C-8692-0DCCA552198B}">
      <dgm:prSet/>
      <dgm:spPr/>
      <dgm:t>
        <a:bodyPr/>
        <a:lstStyle/>
        <a:p>
          <a:endParaRPr lang="es-MX"/>
        </a:p>
      </dgm:t>
    </dgm:pt>
    <dgm:pt modelId="{221D11E0-BC63-794D-8773-250C4268DFC3}">
      <dgm:prSet phldr="0" custT="1"/>
      <dgm:spPr/>
      <dgm:t>
        <a:bodyPr/>
        <a:lstStyle/>
        <a:p>
          <a:pPr marL="4763" indent="-4763" algn="just" rtl="0">
            <a:buNone/>
            <a:tabLst/>
          </a:pPr>
          <a:r>
            <a:rPr lang="es-MX" sz="12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Oficina Asesora de Planeacion</a:t>
          </a:r>
        </a:p>
      </dgm:t>
    </dgm:pt>
    <dgm:pt modelId="{4A6486CB-D4C9-1B4B-B6D2-9CF8F3818396}" type="parTrans" cxnId="{5578195A-F05D-FB4C-85A7-B56C608B42FB}">
      <dgm:prSet/>
      <dgm:spPr/>
      <dgm:t>
        <a:bodyPr/>
        <a:lstStyle/>
        <a:p>
          <a:endParaRPr lang="es-MX"/>
        </a:p>
      </dgm:t>
    </dgm:pt>
    <dgm:pt modelId="{26E01263-991D-AE4A-AFA7-78D3F01EF769}" type="sibTrans" cxnId="{5578195A-F05D-FB4C-85A7-B56C608B42FB}">
      <dgm:prSet/>
      <dgm:spPr/>
      <dgm:t>
        <a:bodyPr/>
        <a:lstStyle/>
        <a:p>
          <a:endParaRPr lang="es-MX"/>
        </a:p>
      </dgm:t>
    </dgm:pt>
    <dgm:pt modelId="{4B5C07EF-ED35-7146-A9D7-523D814AA740}">
      <dgm:prSet phldr="0" custT="1"/>
      <dgm:spPr/>
      <dgm:t>
        <a:bodyPr/>
        <a:lstStyle/>
        <a:p>
          <a:pPr marL="4763" indent="-4763" algn="just">
            <a:buNone/>
          </a:pPr>
          <a:r>
            <a:rPr lang="es-MX" sz="900" b="0" i="0" dirty="0">
              <a:latin typeface="Arial Narrow" panose="020B0604020202020204" pitchFamily="34" charset="0"/>
              <a:cs typeface="Arial Narrow" panose="020B0604020202020204" pitchFamily="34" charset="0"/>
            </a:rPr>
            <a:t>Las tareas se desarrollaron de acuerdo con el periodo programado, su estado* es extemporaneo e incumplido debido a que la </a:t>
          </a:r>
          <a:r>
            <a:rPr lang="es-MX" sz="900" b="0" i="0" u="sng" dirty="0">
              <a:latin typeface="Arial Narrow" panose="020B0604020202020204" pitchFamily="34" charset="0"/>
              <a:cs typeface="Arial Narrow" panose="020B0604020202020204" pitchFamily="34" charset="0"/>
            </a:rPr>
            <a:t>aprobacion </a:t>
          </a:r>
          <a:r>
            <a:rPr lang="es-MX" sz="900" b="0" i="0" dirty="0">
              <a:latin typeface="Arial Narrow" panose="020B0604020202020204" pitchFamily="34" charset="0"/>
              <a:cs typeface="Arial Narrow" panose="020B0604020202020204" pitchFamily="34" charset="0"/>
            </a:rPr>
            <a:t>por parte de la dependencia se realizó en fecha posterior a la finalizacion de la tarea</a:t>
          </a:r>
        </a:p>
      </dgm:t>
    </dgm:pt>
    <dgm:pt modelId="{DAC137CD-498B-A44F-9FE5-D16E049229C0}" type="parTrans" cxnId="{668411CE-A4FB-4645-BF99-CC908768783F}">
      <dgm:prSet/>
      <dgm:spPr/>
      <dgm:t>
        <a:bodyPr/>
        <a:lstStyle/>
        <a:p>
          <a:endParaRPr lang="es-MX"/>
        </a:p>
      </dgm:t>
    </dgm:pt>
    <dgm:pt modelId="{82931CBD-E68E-C840-B105-7FB536EDAC31}" type="sibTrans" cxnId="{668411CE-A4FB-4645-BF99-CC908768783F}">
      <dgm:prSet/>
      <dgm:spPr/>
      <dgm:t>
        <a:bodyPr/>
        <a:lstStyle/>
        <a:p>
          <a:endParaRPr lang="es-MX"/>
        </a:p>
      </dgm:t>
    </dgm:pt>
    <dgm:pt modelId="{684CCF4E-D082-5647-B5A2-1BA57220E924}" type="pres">
      <dgm:prSet presAssocID="{4D30BF8F-D778-F34E-A85D-2467F6328906}" presName="linear" presStyleCnt="0">
        <dgm:presLayoutVars>
          <dgm:animLvl val="lvl"/>
          <dgm:resizeHandles val="exact"/>
        </dgm:presLayoutVars>
      </dgm:prSet>
      <dgm:spPr/>
    </dgm:pt>
    <dgm:pt modelId="{2EA4D218-1A49-B447-9E7A-5E3BAEB02978}" type="pres">
      <dgm:prSet presAssocID="{634C04CE-882A-AC4C-A056-8EF8C6A543C8}" presName="parentText" presStyleLbl="node1" presStyleIdx="0" presStyleCnt="5" custScaleY="95871">
        <dgm:presLayoutVars>
          <dgm:chMax val="0"/>
          <dgm:bulletEnabled val="1"/>
        </dgm:presLayoutVars>
      </dgm:prSet>
      <dgm:spPr/>
    </dgm:pt>
    <dgm:pt modelId="{D0FA6081-939C-8E49-8448-7AE72007F576}" type="pres">
      <dgm:prSet presAssocID="{634C04CE-882A-AC4C-A056-8EF8C6A543C8}" presName="childText" presStyleLbl="revTx" presStyleIdx="0" presStyleCnt="5">
        <dgm:presLayoutVars>
          <dgm:bulletEnabled val="1"/>
        </dgm:presLayoutVars>
      </dgm:prSet>
      <dgm:spPr/>
    </dgm:pt>
    <dgm:pt modelId="{49B510A8-D286-1D4F-85EA-52660F38DEE8}" type="pres">
      <dgm:prSet presAssocID="{7E3C9E4D-8FF9-6F48-9F75-092672514579}" presName="parentText" presStyleLbl="node1" presStyleIdx="1" presStyleCnt="5" custScaleY="86095">
        <dgm:presLayoutVars>
          <dgm:chMax val="0"/>
          <dgm:bulletEnabled val="1"/>
        </dgm:presLayoutVars>
      </dgm:prSet>
      <dgm:spPr/>
    </dgm:pt>
    <dgm:pt modelId="{D584E092-ABA0-AE4D-BC2E-402941F18C01}" type="pres">
      <dgm:prSet presAssocID="{7E3C9E4D-8FF9-6F48-9F75-092672514579}" presName="childText" presStyleLbl="revTx" presStyleIdx="1" presStyleCnt="5">
        <dgm:presLayoutVars>
          <dgm:bulletEnabled val="1"/>
        </dgm:presLayoutVars>
      </dgm:prSet>
      <dgm:spPr/>
    </dgm:pt>
    <dgm:pt modelId="{7B72F7EF-593B-A645-9525-671240A86ED7}" type="pres">
      <dgm:prSet presAssocID="{6CC273EC-0826-9F4E-9F2E-FB5A0C3717CB}" presName="parentText" presStyleLbl="node1" presStyleIdx="2" presStyleCnt="5" custScaleY="118821">
        <dgm:presLayoutVars>
          <dgm:chMax val="0"/>
          <dgm:bulletEnabled val="1"/>
        </dgm:presLayoutVars>
      </dgm:prSet>
      <dgm:spPr/>
    </dgm:pt>
    <dgm:pt modelId="{5EA8B8E6-5EF2-2842-BC61-6B18E2DE6B4F}" type="pres">
      <dgm:prSet presAssocID="{6CC273EC-0826-9F4E-9F2E-FB5A0C3717CB}" presName="childText" presStyleLbl="revTx" presStyleIdx="2" presStyleCnt="5">
        <dgm:presLayoutVars>
          <dgm:bulletEnabled val="1"/>
        </dgm:presLayoutVars>
      </dgm:prSet>
      <dgm:spPr/>
    </dgm:pt>
    <dgm:pt modelId="{D200C813-375C-714D-B7E3-A43AA87DEEC5}" type="pres">
      <dgm:prSet presAssocID="{FE7C7DA0-311A-644E-B3EC-34F00C211B33}" presName="parentText" presStyleLbl="node1" presStyleIdx="3" presStyleCnt="5" custScaleY="101845">
        <dgm:presLayoutVars>
          <dgm:chMax val="0"/>
          <dgm:bulletEnabled val="1"/>
        </dgm:presLayoutVars>
      </dgm:prSet>
      <dgm:spPr/>
    </dgm:pt>
    <dgm:pt modelId="{C790A735-1CB8-7740-92A5-33B465104EA1}" type="pres">
      <dgm:prSet presAssocID="{FE7C7DA0-311A-644E-B3EC-34F00C211B33}" presName="childText" presStyleLbl="revTx" presStyleIdx="3" presStyleCnt="5">
        <dgm:presLayoutVars>
          <dgm:bulletEnabled val="1"/>
        </dgm:presLayoutVars>
      </dgm:prSet>
      <dgm:spPr/>
    </dgm:pt>
    <dgm:pt modelId="{697ED8AA-1DE8-EB4A-80ED-5BA21D67F676}" type="pres">
      <dgm:prSet presAssocID="{221D11E0-BC63-794D-8773-250C4268DFC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6043F7E-A6C3-C74F-AEB1-E66D37E5D191}" type="pres">
      <dgm:prSet presAssocID="{221D11E0-BC63-794D-8773-250C4268DFC3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3A9AC208-8E12-C946-95B9-A0CFC8886955}" type="presOf" srcId="{FDA67DB8-6473-2943-8B25-0670C8E37AF3}" destId="{D584E092-ABA0-AE4D-BC2E-402941F18C01}" srcOrd="0" destOrd="0" presId="urn:microsoft.com/office/officeart/2005/8/layout/vList2"/>
    <dgm:cxn modelId="{91BD070A-48B4-4143-ADE5-5591386D882A}" type="presOf" srcId="{221D11E0-BC63-794D-8773-250C4268DFC3}" destId="{697ED8AA-1DE8-EB4A-80ED-5BA21D67F676}" srcOrd="0" destOrd="0" presId="urn:microsoft.com/office/officeart/2005/8/layout/vList2"/>
    <dgm:cxn modelId="{E223AD0B-05AA-C04D-81FB-EF96F9E823F1}" type="presOf" srcId="{6CC273EC-0826-9F4E-9F2E-FB5A0C3717CB}" destId="{7B72F7EF-593B-A645-9525-671240A86ED7}" srcOrd="0" destOrd="0" presId="urn:microsoft.com/office/officeart/2005/8/layout/vList2"/>
    <dgm:cxn modelId="{79C4DD13-17B1-084E-811B-22FF6AD6742C}" type="presOf" srcId="{9BD6F027-F7D9-4FAE-B176-84F3318BB440}" destId="{5EA8B8E6-5EF2-2842-BC61-6B18E2DE6B4F}" srcOrd="0" destOrd="0" presId="urn:microsoft.com/office/officeart/2005/8/layout/vList2"/>
    <dgm:cxn modelId="{F0E0E01D-69F5-3A43-9F86-E079DF584F24}" type="presOf" srcId="{4D30BF8F-D778-F34E-A85D-2467F6328906}" destId="{684CCF4E-D082-5647-B5A2-1BA57220E924}" srcOrd="0" destOrd="0" presId="urn:microsoft.com/office/officeart/2005/8/layout/vList2"/>
    <dgm:cxn modelId="{B90E8121-5573-8D49-A4C6-42EA857AB79A}" srcId="{4D30BF8F-D778-F34E-A85D-2467F6328906}" destId="{634C04CE-882A-AC4C-A056-8EF8C6A543C8}" srcOrd="0" destOrd="0" parTransId="{E9823296-65F4-BC49-B9CA-461246F3F0E3}" sibTransId="{B8858CF9-A3F2-D745-877D-8B925B9AFB0D}"/>
    <dgm:cxn modelId="{D693AC34-4844-7D44-8AF3-269DF9C76A58}" srcId="{634C04CE-882A-AC4C-A056-8EF8C6A543C8}" destId="{EF3A684B-2CB8-4B40-B719-BF206B4E6945}" srcOrd="0" destOrd="0" parTransId="{DB319373-C569-F246-A868-BEA502B275A8}" sibTransId="{103558B2-544A-FA45-A70E-8FBAB7715E57}"/>
    <dgm:cxn modelId="{C356E866-1476-0F4E-958B-1ABBF239A500}" type="presOf" srcId="{7E3C9E4D-8FF9-6F48-9F75-092672514579}" destId="{49B510A8-D286-1D4F-85EA-52660F38DEE8}" srcOrd="0" destOrd="0" presId="urn:microsoft.com/office/officeart/2005/8/layout/vList2"/>
    <dgm:cxn modelId="{257FFD4C-664F-E340-ABEE-443B535243EB}" type="presOf" srcId="{EF3A684B-2CB8-4B40-B719-BF206B4E6945}" destId="{D0FA6081-939C-8E49-8448-7AE72007F576}" srcOrd="0" destOrd="0" presId="urn:microsoft.com/office/officeart/2005/8/layout/vList2"/>
    <dgm:cxn modelId="{AD102278-0FDB-9C4A-B5FE-6EDE2A314578}" type="presOf" srcId="{4B5C07EF-ED35-7146-A9D7-523D814AA740}" destId="{16043F7E-A6C3-C74F-AEB1-E66D37E5D191}" srcOrd="0" destOrd="0" presId="urn:microsoft.com/office/officeart/2005/8/layout/vList2"/>
    <dgm:cxn modelId="{4207BC79-ECF1-144C-8692-0DCCA552198B}" srcId="{FE7C7DA0-311A-644E-B3EC-34F00C211B33}" destId="{BA0EF119-CC07-4E57-AE49-98DF26C793FC}" srcOrd="0" destOrd="0" parTransId="{78843D52-21DC-4AB8-B64C-2C0E5BE287EB}" sibTransId="{831DFE6F-428D-4F5B-A622-9B3BFAF198D8}"/>
    <dgm:cxn modelId="{5578195A-F05D-FB4C-85A7-B56C608B42FB}" srcId="{4D30BF8F-D778-F34E-A85D-2467F6328906}" destId="{221D11E0-BC63-794D-8773-250C4268DFC3}" srcOrd="4" destOrd="0" parTransId="{4A6486CB-D4C9-1B4B-B6D2-9CF8F3818396}" sibTransId="{26E01263-991D-AE4A-AFA7-78D3F01EF769}"/>
    <dgm:cxn modelId="{2CE2A3BF-4F2E-4FED-803E-8E18B7443DE8}" srcId="{6CC273EC-0826-9F4E-9F2E-FB5A0C3717CB}" destId="{9BD6F027-F7D9-4FAE-B176-84F3318BB440}" srcOrd="0" destOrd="0" parTransId="{E1106D01-0AC0-45C4-9561-DD3D9FFDCB60}" sibTransId="{B5E3930C-C8B3-444C-8260-9B8CBF37233A}"/>
    <dgm:cxn modelId="{404F62C2-55DC-764F-9082-F842799DD5D3}" srcId="{4D30BF8F-D778-F34E-A85D-2467F6328906}" destId="{6CC273EC-0826-9F4E-9F2E-FB5A0C3717CB}" srcOrd="2" destOrd="0" parTransId="{59845DEE-53A8-EA48-866D-B269BC5F26A8}" sibTransId="{FCD18763-D2EB-F543-ADC1-FE55BCEC603E}"/>
    <dgm:cxn modelId="{0CC74DC7-2C5F-2146-BC98-635C3A2B4F42}" type="presOf" srcId="{634C04CE-882A-AC4C-A056-8EF8C6A543C8}" destId="{2EA4D218-1A49-B447-9E7A-5E3BAEB02978}" srcOrd="0" destOrd="0" presId="urn:microsoft.com/office/officeart/2005/8/layout/vList2"/>
    <dgm:cxn modelId="{435C09CC-DA0D-6A46-BD7B-5A36199CEE41}" srcId="{7E3C9E4D-8FF9-6F48-9F75-092672514579}" destId="{FDA67DB8-6473-2943-8B25-0670C8E37AF3}" srcOrd="0" destOrd="0" parTransId="{B9476A9E-9551-5443-A24F-4CE45F5FEDD9}" sibTransId="{03992154-77F4-9F49-8EA2-5A504729FF88}"/>
    <dgm:cxn modelId="{668411CE-A4FB-4645-BF99-CC908768783F}" srcId="{221D11E0-BC63-794D-8773-250C4268DFC3}" destId="{4B5C07EF-ED35-7146-A9D7-523D814AA740}" srcOrd="0" destOrd="0" parTransId="{DAC137CD-498B-A44F-9FE5-D16E049229C0}" sibTransId="{82931CBD-E68E-C840-B105-7FB536EDAC31}"/>
    <dgm:cxn modelId="{D75842DA-CF11-D645-93A7-82313025A99B}" srcId="{4D30BF8F-D778-F34E-A85D-2467F6328906}" destId="{FE7C7DA0-311A-644E-B3EC-34F00C211B33}" srcOrd="3" destOrd="0" parTransId="{7CAE4912-6862-B041-94B3-C54967578451}" sibTransId="{C92AF819-7872-6E45-B83F-FC971381B2F1}"/>
    <dgm:cxn modelId="{B84ACDDC-C19D-A648-B513-16DD8F4DB7D6}" srcId="{4D30BF8F-D778-F34E-A85D-2467F6328906}" destId="{7E3C9E4D-8FF9-6F48-9F75-092672514579}" srcOrd="1" destOrd="0" parTransId="{B3669CC3-B4D5-AD42-867D-BD5ADF0D3D4D}" sibTransId="{616112C3-60E6-A840-896E-75E5FD44EC3E}"/>
    <dgm:cxn modelId="{2EDC34E1-1798-FC4A-9036-BCB16FDAA4B1}" type="presOf" srcId="{FE7C7DA0-311A-644E-B3EC-34F00C211B33}" destId="{D200C813-375C-714D-B7E3-A43AA87DEEC5}" srcOrd="0" destOrd="0" presId="urn:microsoft.com/office/officeart/2005/8/layout/vList2"/>
    <dgm:cxn modelId="{0010B4F8-24DD-DC45-8F2F-3890529AE2EE}" type="presOf" srcId="{BA0EF119-CC07-4E57-AE49-98DF26C793FC}" destId="{C790A735-1CB8-7740-92A5-33B465104EA1}" srcOrd="0" destOrd="0" presId="urn:microsoft.com/office/officeart/2005/8/layout/vList2"/>
    <dgm:cxn modelId="{667147B0-AB14-1345-B3BC-4F5737AB581F}" type="presParOf" srcId="{684CCF4E-D082-5647-B5A2-1BA57220E924}" destId="{2EA4D218-1A49-B447-9E7A-5E3BAEB02978}" srcOrd="0" destOrd="0" presId="urn:microsoft.com/office/officeart/2005/8/layout/vList2"/>
    <dgm:cxn modelId="{D454332F-A780-264B-84AB-31493704DC69}" type="presParOf" srcId="{684CCF4E-D082-5647-B5A2-1BA57220E924}" destId="{D0FA6081-939C-8E49-8448-7AE72007F576}" srcOrd="1" destOrd="0" presId="urn:microsoft.com/office/officeart/2005/8/layout/vList2"/>
    <dgm:cxn modelId="{C403D603-6A42-5742-AA4F-D8D6F9AEC1E4}" type="presParOf" srcId="{684CCF4E-D082-5647-B5A2-1BA57220E924}" destId="{49B510A8-D286-1D4F-85EA-52660F38DEE8}" srcOrd="2" destOrd="0" presId="urn:microsoft.com/office/officeart/2005/8/layout/vList2"/>
    <dgm:cxn modelId="{9AE89337-725C-6B46-979E-8CC6E0596258}" type="presParOf" srcId="{684CCF4E-D082-5647-B5A2-1BA57220E924}" destId="{D584E092-ABA0-AE4D-BC2E-402941F18C01}" srcOrd="3" destOrd="0" presId="urn:microsoft.com/office/officeart/2005/8/layout/vList2"/>
    <dgm:cxn modelId="{0C0ACFE6-535F-304A-8BF9-61A0B84DF423}" type="presParOf" srcId="{684CCF4E-D082-5647-B5A2-1BA57220E924}" destId="{7B72F7EF-593B-A645-9525-671240A86ED7}" srcOrd="4" destOrd="0" presId="urn:microsoft.com/office/officeart/2005/8/layout/vList2"/>
    <dgm:cxn modelId="{329690D8-217B-5D49-BFA3-04D1B3DC0847}" type="presParOf" srcId="{684CCF4E-D082-5647-B5A2-1BA57220E924}" destId="{5EA8B8E6-5EF2-2842-BC61-6B18E2DE6B4F}" srcOrd="5" destOrd="0" presId="urn:microsoft.com/office/officeart/2005/8/layout/vList2"/>
    <dgm:cxn modelId="{9E22C2E1-65A3-4240-AC80-5AEB267B4B68}" type="presParOf" srcId="{684CCF4E-D082-5647-B5A2-1BA57220E924}" destId="{D200C813-375C-714D-B7E3-A43AA87DEEC5}" srcOrd="6" destOrd="0" presId="urn:microsoft.com/office/officeart/2005/8/layout/vList2"/>
    <dgm:cxn modelId="{4B440D45-FF22-FB49-8C01-BFEB758D3FB4}" type="presParOf" srcId="{684CCF4E-D082-5647-B5A2-1BA57220E924}" destId="{C790A735-1CB8-7740-92A5-33B465104EA1}" srcOrd="7" destOrd="0" presId="urn:microsoft.com/office/officeart/2005/8/layout/vList2"/>
    <dgm:cxn modelId="{FA9EBAFB-5EE0-9D4F-8658-73762F5CD5E0}" type="presParOf" srcId="{684CCF4E-D082-5647-B5A2-1BA57220E924}" destId="{697ED8AA-1DE8-EB4A-80ED-5BA21D67F676}" srcOrd="8" destOrd="0" presId="urn:microsoft.com/office/officeart/2005/8/layout/vList2"/>
    <dgm:cxn modelId="{925F25EC-EDBD-BB4B-A918-9D210E816298}" type="presParOf" srcId="{684CCF4E-D082-5647-B5A2-1BA57220E924}" destId="{16043F7E-A6C3-C74F-AEB1-E66D37E5D191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5D346B-D102-7646-9DE9-787CCBB0794A}" type="doc">
      <dgm:prSet loTypeId="urn:microsoft.com/office/officeart/2005/8/layout/target2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882A5351-CBC3-A740-8785-C82B8F554D2D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pPr>
            <a:lnSpc>
              <a:spcPct val="100000"/>
            </a:lnSpc>
          </a:pPr>
          <a:r>
            <a:rPr lang="es-MX" sz="1200"/>
            <a:t>Total Tareas Planeadas</a:t>
          </a:r>
        </a:p>
      </dgm:t>
    </dgm:pt>
    <dgm:pt modelId="{DF0B1783-2074-8842-9AFE-D97835BFD52C}" type="parTrans" cxnId="{2642F2F0-6A9C-9440-B10D-8B4D10C7EBF6}">
      <dgm:prSet/>
      <dgm:spPr/>
      <dgm:t>
        <a:bodyPr/>
        <a:lstStyle/>
        <a:p>
          <a:endParaRPr lang="es-MX"/>
        </a:p>
      </dgm:t>
    </dgm:pt>
    <dgm:pt modelId="{F69F656C-B121-A945-84D3-49BBA1E953B6}" type="sibTrans" cxnId="{2642F2F0-6A9C-9440-B10D-8B4D10C7EBF6}">
      <dgm:prSet/>
      <dgm:spPr/>
      <dgm:t>
        <a:bodyPr/>
        <a:lstStyle/>
        <a:p>
          <a:endParaRPr lang="es-MX"/>
        </a:p>
      </dgm:t>
    </dgm:pt>
    <dgm:pt modelId="{A0BEB3DB-2014-3140-8A4B-9B91256DFBEA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MX" b="1" cap="none" spc="0" dirty="0">
              <a:ln w="0"/>
              <a:solidFill>
                <a:schemeClr val="accent1"/>
              </a:solidFill>
              <a:effectLst/>
            </a:rPr>
            <a:t>1,050</a:t>
          </a:r>
        </a:p>
      </dgm:t>
    </dgm:pt>
    <dgm:pt modelId="{2D6A41A6-90AF-4C4F-B75D-61910CD21A26}" type="parTrans" cxnId="{881A8CC7-E6EF-FB48-A045-08FCF1175880}">
      <dgm:prSet/>
      <dgm:spPr/>
      <dgm:t>
        <a:bodyPr/>
        <a:lstStyle/>
        <a:p>
          <a:endParaRPr lang="es-MX"/>
        </a:p>
      </dgm:t>
    </dgm:pt>
    <dgm:pt modelId="{8782EF01-12B9-7740-BF01-F9A8C14FA8D5}" type="sibTrans" cxnId="{881A8CC7-E6EF-FB48-A045-08FCF1175880}">
      <dgm:prSet/>
      <dgm:spPr/>
      <dgm:t>
        <a:bodyPr/>
        <a:lstStyle/>
        <a:p>
          <a:endParaRPr lang="es-MX"/>
        </a:p>
      </dgm:t>
    </dgm:pt>
    <dgm:pt modelId="{E4CDF03C-5E95-4745-8F40-7479A91445A2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dgm:style>
      </dgm:prSet>
      <dgm:spPr>
        <a:noFill/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</dgm:spPr>
      <dgm:t>
        <a:bodyPr anchor="ctr"/>
        <a:lstStyle/>
        <a:p>
          <a:r>
            <a:rPr lang="es-MX" sz="1050"/>
            <a:t>Tareas Cumplidas</a:t>
          </a:r>
        </a:p>
      </dgm:t>
    </dgm:pt>
    <dgm:pt modelId="{E5588298-50FE-AC43-BA7B-F030C26D6FB3}" type="parTrans" cxnId="{2E8EEDB0-BEED-CB43-AC84-E3DCF1AE4F12}">
      <dgm:prSet/>
      <dgm:spPr/>
      <dgm:t>
        <a:bodyPr/>
        <a:lstStyle/>
        <a:p>
          <a:endParaRPr lang="es-MX"/>
        </a:p>
      </dgm:t>
    </dgm:pt>
    <dgm:pt modelId="{F898E757-F780-FE40-8AC3-A6EF749048E4}" type="sibTrans" cxnId="{2E8EEDB0-BEED-CB43-AC84-E3DCF1AE4F12}">
      <dgm:prSet/>
      <dgm:spPr/>
      <dgm:t>
        <a:bodyPr/>
        <a:lstStyle/>
        <a:p>
          <a:endParaRPr lang="es-MX"/>
        </a:p>
      </dgm:t>
    </dgm:pt>
    <dgm:pt modelId="{D67479F1-CF75-6440-BDBF-41AC7698B277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r>
            <a:rPr lang="es-MX" b="0" cap="none" spc="0" dirty="0">
              <a:ln w="0"/>
              <a:solidFill>
                <a:schemeClr val="accent4">
                  <a:lumMod val="75000"/>
                </a:schemeClr>
              </a:solidFill>
              <a:effectLst/>
            </a:rPr>
            <a:t>875</a:t>
          </a:r>
        </a:p>
      </dgm:t>
    </dgm:pt>
    <dgm:pt modelId="{AA8B84DC-3969-1048-8DC8-01AA7BA2F782}" type="parTrans" cxnId="{FE84375E-6E1B-C442-AF5C-391D25EEB62B}">
      <dgm:prSet/>
      <dgm:spPr/>
      <dgm:t>
        <a:bodyPr/>
        <a:lstStyle/>
        <a:p>
          <a:endParaRPr lang="es-MX"/>
        </a:p>
      </dgm:t>
    </dgm:pt>
    <dgm:pt modelId="{136FB7B9-614B-E147-AB55-E1232EDE1EEA}" type="sibTrans" cxnId="{FE84375E-6E1B-C442-AF5C-391D25EEB62B}">
      <dgm:prSet/>
      <dgm:spPr/>
      <dgm:t>
        <a:bodyPr/>
        <a:lstStyle/>
        <a:p>
          <a:endParaRPr lang="es-MX"/>
        </a:p>
      </dgm:t>
    </dgm:pt>
    <dgm:pt modelId="{2E7E587C-E212-6C47-91BB-C30AAE59B93A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dgm:style>
      </dgm:prSet>
      <dgm:spPr>
        <a:noFill/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none" w="med" len="med"/>
        </a:ln>
      </dgm:spPr>
      <dgm:t>
        <a:bodyPr anchor="ctr"/>
        <a:lstStyle/>
        <a:p>
          <a:pPr algn="ctr"/>
          <a:r>
            <a:rPr lang="es-MX" sz="900"/>
            <a:t>Tareas A tiempo y Extemporaneas</a:t>
          </a:r>
        </a:p>
      </dgm:t>
    </dgm:pt>
    <dgm:pt modelId="{85B62DCA-A008-3241-B70D-54E21A212E0F}" type="parTrans" cxnId="{972EED8E-A8DC-0F40-9EB8-0FB31D3F2779}">
      <dgm:prSet/>
      <dgm:spPr/>
      <dgm:t>
        <a:bodyPr/>
        <a:lstStyle/>
        <a:p>
          <a:endParaRPr lang="es-MX"/>
        </a:p>
      </dgm:t>
    </dgm:pt>
    <dgm:pt modelId="{A00670BA-1DBB-D943-93D8-420075EE553C}" type="sibTrans" cxnId="{972EED8E-A8DC-0F40-9EB8-0FB31D3F2779}">
      <dgm:prSet/>
      <dgm:spPr/>
      <dgm:t>
        <a:bodyPr/>
        <a:lstStyle/>
        <a:p>
          <a:endParaRPr lang="es-MX"/>
        </a:p>
      </dgm:t>
    </dgm:pt>
    <dgm:pt modelId="{03D02183-B0C7-B74B-AD33-CDA269F3FA2D}">
      <dgm:prSet phldrT="[Texto]"/>
      <dgm:spPr>
        <a:solidFill>
          <a:schemeClr val="accent1">
            <a:lumMod val="40000"/>
            <a:lumOff val="60000"/>
            <a:alpha val="90000"/>
          </a:schemeClr>
        </a:solidFill>
        <a:ln w="9525">
          <a:solidFill>
            <a:schemeClr val="bg1"/>
          </a:solidFill>
        </a:ln>
      </dgm:spPr>
      <dgm:t>
        <a:bodyPr/>
        <a:lstStyle/>
        <a:p>
          <a:r>
            <a:rPr lang="es-MX" dirty="0"/>
            <a:t>640</a:t>
          </a:r>
        </a:p>
      </dgm:t>
    </dgm:pt>
    <dgm:pt modelId="{8913C276-A94D-694C-B27C-BA9969D15373}" type="parTrans" cxnId="{615BE00F-3066-984C-9D44-48DB10310A1C}">
      <dgm:prSet/>
      <dgm:spPr/>
      <dgm:t>
        <a:bodyPr/>
        <a:lstStyle/>
        <a:p>
          <a:endParaRPr lang="es-MX"/>
        </a:p>
      </dgm:t>
    </dgm:pt>
    <dgm:pt modelId="{5FBD7F9B-0AB4-CC4F-A06E-6BE86EB8F434}" type="sibTrans" cxnId="{615BE00F-3066-984C-9D44-48DB10310A1C}">
      <dgm:prSet/>
      <dgm:spPr/>
      <dgm:t>
        <a:bodyPr/>
        <a:lstStyle/>
        <a:p>
          <a:endParaRPr lang="es-MX"/>
        </a:p>
      </dgm:t>
    </dgm:pt>
    <dgm:pt modelId="{9D5E9C98-5277-724A-B602-3150084F41BB}">
      <dgm:prSet phldrT="[Texto]"/>
      <dgm:spPr>
        <a:solidFill>
          <a:schemeClr val="accent3">
            <a:lumMod val="60000"/>
            <a:lumOff val="40000"/>
            <a:alpha val="90000"/>
          </a:schemeClr>
        </a:solidFill>
        <a:ln w="9525">
          <a:solidFill>
            <a:schemeClr val="bg1"/>
          </a:solidFill>
        </a:ln>
      </dgm:spPr>
      <dgm:t>
        <a:bodyPr/>
        <a:lstStyle/>
        <a:p>
          <a:r>
            <a:rPr lang="es-MX" dirty="0"/>
            <a:t>235</a:t>
          </a:r>
        </a:p>
      </dgm:t>
    </dgm:pt>
    <dgm:pt modelId="{30B42B75-883C-864D-92C2-EF1CF9063D96}" type="parTrans" cxnId="{2DE707D1-71DB-6F4F-9BA5-A8BEB5C1FE23}">
      <dgm:prSet/>
      <dgm:spPr/>
      <dgm:t>
        <a:bodyPr/>
        <a:lstStyle/>
        <a:p>
          <a:endParaRPr lang="es-MX"/>
        </a:p>
      </dgm:t>
    </dgm:pt>
    <dgm:pt modelId="{4CFB9D9E-363F-F046-BF94-5E9992D98525}" type="sibTrans" cxnId="{2DE707D1-71DB-6F4F-9BA5-A8BEB5C1FE23}">
      <dgm:prSet/>
      <dgm:spPr/>
      <dgm:t>
        <a:bodyPr/>
        <a:lstStyle/>
        <a:p>
          <a:endParaRPr lang="es-MX"/>
        </a:p>
      </dgm:t>
    </dgm:pt>
    <dgm:pt modelId="{78D9CE92-5067-0442-BBA2-CDA513178C8E}" type="pres">
      <dgm:prSet presAssocID="{635D346B-D102-7646-9DE9-787CCBB0794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AAE972C9-3932-CD49-84D7-6DB19F4E5B5A}" type="pres">
      <dgm:prSet presAssocID="{635D346B-D102-7646-9DE9-787CCBB0794A}" presName="outerBox" presStyleCnt="0"/>
      <dgm:spPr/>
    </dgm:pt>
    <dgm:pt modelId="{C93B4269-0F00-294C-9604-70D62513B00A}" type="pres">
      <dgm:prSet presAssocID="{635D346B-D102-7646-9DE9-787CCBB0794A}" presName="outerBoxParent" presStyleLbl="node1" presStyleIdx="0" presStyleCnt="3" custLinFactNeighborX="-11893" custLinFactNeighborY="29061"/>
      <dgm:spPr/>
    </dgm:pt>
    <dgm:pt modelId="{6E68FEBC-4DD4-4149-8970-64294F8C4624}" type="pres">
      <dgm:prSet presAssocID="{635D346B-D102-7646-9DE9-787CCBB0794A}" presName="outerBoxChildren" presStyleCnt="0"/>
      <dgm:spPr/>
    </dgm:pt>
    <dgm:pt modelId="{14AB215D-271F-C644-B380-FB3E94E98456}" type="pres">
      <dgm:prSet presAssocID="{A0BEB3DB-2014-3140-8A4B-9B91256DFBEA}" presName="oChild" presStyleLbl="fgAcc1" presStyleIdx="0" presStyleCnt="4" custScaleY="121657" custLinFactNeighborX="2194" custLinFactNeighborY="-5597">
        <dgm:presLayoutVars>
          <dgm:bulletEnabled val="1"/>
        </dgm:presLayoutVars>
      </dgm:prSet>
      <dgm:spPr/>
    </dgm:pt>
    <dgm:pt modelId="{0E08C204-337F-BC43-A512-B5BC79D6E5F5}" type="pres">
      <dgm:prSet presAssocID="{635D346B-D102-7646-9DE9-787CCBB0794A}" presName="middleBox" presStyleCnt="0"/>
      <dgm:spPr/>
    </dgm:pt>
    <dgm:pt modelId="{841A2E55-8E76-3144-981D-7626ADD2ABEC}" type="pres">
      <dgm:prSet presAssocID="{635D346B-D102-7646-9DE9-787CCBB0794A}" presName="middleBoxParent" presStyleLbl="node1" presStyleIdx="1" presStyleCnt="3" custScaleY="83104" custLinFactNeighborX="-32" custLinFactNeighborY="-20475"/>
      <dgm:spPr/>
    </dgm:pt>
    <dgm:pt modelId="{C6BB2133-67BB-FF47-A9C6-2111F1F5911F}" type="pres">
      <dgm:prSet presAssocID="{635D346B-D102-7646-9DE9-787CCBB0794A}" presName="middleBoxChildren" presStyleCnt="0"/>
      <dgm:spPr/>
    </dgm:pt>
    <dgm:pt modelId="{A1F73D43-BAC8-E842-A671-D15532D59906}" type="pres">
      <dgm:prSet presAssocID="{D67479F1-CF75-6440-BDBF-41AC7698B277}" presName="mChild" presStyleLbl="fgAcc1" presStyleIdx="1" presStyleCnt="4" custScaleY="94533" custLinFactNeighborX="304" custLinFactNeighborY="-47228">
        <dgm:presLayoutVars>
          <dgm:bulletEnabled val="1"/>
        </dgm:presLayoutVars>
      </dgm:prSet>
      <dgm:spPr/>
    </dgm:pt>
    <dgm:pt modelId="{3CA445E8-A620-C548-8067-FC96BB1DEE9D}" type="pres">
      <dgm:prSet presAssocID="{635D346B-D102-7646-9DE9-787CCBB0794A}" presName="centerBox" presStyleCnt="0"/>
      <dgm:spPr/>
    </dgm:pt>
    <dgm:pt modelId="{2889E3FB-18F0-9946-9B27-1B12974A0B7C}" type="pres">
      <dgm:prSet presAssocID="{635D346B-D102-7646-9DE9-787CCBB0794A}" presName="centerBoxParent" presStyleLbl="node1" presStyleIdx="2" presStyleCnt="3" custLinFactNeighborX="-1015" custLinFactNeighborY="-50756"/>
      <dgm:spPr/>
    </dgm:pt>
    <dgm:pt modelId="{F1A636EC-68CE-324F-8472-88FA5393C46A}" type="pres">
      <dgm:prSet presAssocID="{635D346B-D102-7646-9DE9-787CCBB0794A}" presName="centerBoxChildren" presStyleCnt="0"/>
      <dgm:spPr/>
    </dgm:pt>
    <dgm:pt modelId="{A65C81C7-A264-8D47-9A7F-C7F129288434}" type="pres">
      <dgm:prSet presAssocID="{03D02183-B0C7-B74B-AD33-CDA269F3FA2D}" presName="cChild" presStyleLbl="fgAcc1" presStyleIdx="2" presStyleCnt="4" custLinFactY="-15348" custLinFactNeighborX="-77672" custLinFactNeighborY="-100000">
        <dgm:presLayoutVars>
          <dgm:bulletEnabled val="1"/>
        </dgm:presLayoutVars>
      </dgm:prSet>
      <dgm:spPr/>
    </dgm:pt>
    <dgm:pt modelId="{94898629-C875-CB45-A90F-E50B92AAAFEF}" type="pres">
      <dgm:prSet presAssocID="{5FBD7F9B-0AB4-CC4F-A06E-6BE86EB8F434}" presName="centerSibTrans" presStyleCnt="0"/>
      <dgm:spPr/>
    </dgm:pt>
    <dgm:pt modelId="{8F07458E-9FAE-5A4F-AEF0-E0DAAA99947A}" type="pres">
      <dgm:prSet presAssocID="{9D5E9C98-5277-724A-B602-3150084F41BB}" presName="cChild" presStyleLbl="fgAcc1" presStyleIdx="3" presStyleCnt="4" custLinFactY="-15348" custLinFactNeighborX="-77672" custLinFactNeighborY="-100000">
        <dgm:presLayoutVars>
          <dgm:bulletEnabled val="1"/>
        </dgm:presLayoutVars>
      </dgm:prSet>
      <dgm:spPr/>
    </dgm:pt>
  </dgm:ptLst>
  <dgm:cxnLst>
    <dgm:cxn modelId="{615BE00F-3066-984C-9D44-48DB10310A1C}" srcId="{2E7E587C-E212-6C47-91BB-C30AAE59B93A}" destId="{03D02183-B0C7-B74B-AD33-CDA269F3FA2D}" srcOrd="0" destOrd="0" parTransId="{8913C276-A94D-694C-B27C-BA9969D15373}" sibTransId="{5FBD7F9B-0AB4-CC4F-A06E-6BE86EB8F434}"/>
    <dgm:cxn modelId="{15179425-7BAA-214E-BFD3-189FBCB2D379}" type="presOf" srcId="{2E7E587C-E212-6C47-91BB-C30AAE59B93A}" destId="{2889E3FB-18F0-9946-9B27-1B12974A0B7C}" srcOrd="0" destOrd="0" presId="urn:microsoft.com/office/officeart/2005/8/layout/target2"/>
    <dgm:cxn modelId="{AF3E1B3F-A9EF-0047-BCDE-C069CA749752}" type="presOf" srcId="{A0BEB3DB-2014-3140-8A4B-9B91256DFBEA}" destId="{14AB215D-271F-C644-B380-FB3E94E98456}" srcOrd="0" destOrd="0" presId="urn:microsoft.com/office/officeart/2005/8/layout/target2"/>
    <dgm:cxn modelId="{84BF2640-CF98-C041-9302-8FC51F125483}" type="presOf" srcId="{635D346B-D102-7646-9DE9-787CCBB0794A}" destId="{78D9CE92-5067-0442-BBA2-CDA513178C8E}" srcOrd="0" destOrd="0" presId="urn:microsoft.com/office/officeart/2005/8/layout/target2"/>
    <dgm:cxn modelId="{FE84375E-6E1B-C442-AF5C-391D25EEB62B}" srcId="{E4CDF03C-5E95-4745-8F40-7479A91445A2}" destId="{D67479F1-CF75-6440-BDBF-41AC7698B277}" srcOrd="0" destOrd="0" parTransId="{AA8B84DC-3969-1048-8DC8-01AA7BA2F782}" sibTransId="{136FB7B9-614B-E147-AB55-E1232EDE1EEA}"/>
    <dgm:cxn modelId="{88515145-22F1-E349-A9D4-C931AF2F4D1B}" type="presOf" srcId="{03D02183-B0C7-B74B-AD33-CDA269F3FA2D}" destId="{A65C81C7-A264-8D47-9A7F-C7F129288434}" srcOrd="0" destOrd="0" presId="urn:microsoft.com/office/officeart/2005/8/layout/target2"/>
    <dgm:cxn modelId="{A2822746-35BB-EA44-A4E2-C062B21B32FD}" type="presOf" srcId="{D67479F1-CF75-6440-BDBF-41AC7698B277}" destId="{A1F73D43-BAC8-E842-A671-D15532D59906}" srcOrd="0" destOrd="0" presId="urn:microsoft.com/office/officeart/2005/8/layout/target2"/>
    <dgm:cxn modelId="{258D6259-CE05-8046-A095-37074A0C5FBD}" type="presOf" srcId="{E4CDF03C-5E95-4745-8F40-7479A91445A2}" destId="{841A2E55-8E76-3144-981D-7626ADD2ABEC}" srcOrd="0" destOrd="0" presId="urn:microsoft.com/office/officeart/2005/8/layout/target2"/>
    <dgm:cxn modelId="{972EED8E-A8DC-0F40-9EB8-0FB31D3F2779}" srcId="{635D346B-D102-7646-9DE9-787CCBB0794A}" destId="{2E7E587C-E212-6C47-91BB-C30AAE59B93A}" srcOrd="2" destOrd="0" parTransId="{85B62DCA-A008-3241-B70D-54E21A212E0F}" sibTransId="{A00670BA-1DBB-D943-93D8-420075EE553C}"/>
    <dgm:cxn modelId="{5600FEAA-418A-A447-A1CA-4569F2EA0F32}" type="presOf" srcId="{882A5351-CBC3-A740-8785-C82B8F554D2D}" destId="{C93B4269-0F00-294C-9604-70D62513B00A}" srcOrd="0" destOrd="0" presId="urn:microsoft.com/office/officeart/2005/8/layout/target2"/>
    <dgm:cxn modelId="{2E8EEDB0-BEED-CB43-AC84-E3DCF1AE4F12}" srcId="{635D346B-D102-7646-9DE9-787CCBB0794A}" destId="{E4CDF03C-5E95-4745-8F40-7479A91445A2}" srcOrd="1" destOrd="0" parTransId="{E5588298-50FE-AC43-BA7B-F030C26D6FB3}" sibTransId="{F898E757-F780-FE40-8AC3-A6EF749048E4}"/>
    <dgm:cxn modelId="{881A8CC7-E6EF-FB48-A045-08FCF1175880}" srcId="{882A5351-CBC3-A740-8785-C82B8F554D2D}" destId="{A0BEB3DB-2014-3140-8A4B-9B91256DFBEA}" srcOrd="0" destOrd="0" parTransId="{2D6A41A6-90AF-4C4F-B75D-61910CD21A26}" sibTransId="{8782EF01-12B9-7740-BF01-F9A8C14FA8D5}"/>
    <dgm:cxn modelId="{2DE707D1-71DB-6F4F-9BA5-A8BEB5C1FE23}" srcId="{2E7E587C-E212-6C47-91BB-C30AAE59B93A}" destId="{9D5E9C98-5277-724A-B602-3150084F41BB}" srcOrd="1" destOrd="0" parTransId="{30B42B75-883C-864D-92C2-EF1CF9063D96}" sibTransId="{4CFB9D9E-363F-F046-BF94-5E9992D98525}"/>
    <dgm:cxn modelId="{2DF070E2-78ED-6846-AFF9-870E1DD47A6E}" type="presOf" srcId="{9D5E9C98-5277-724A-B602-3150084F41BB}" destId="{8F07458E-9FAE-5A4F-AEF0-E0DAAA99947A}" srcOrd="0" destOrd="0" presId="urn:microsoft.com/office/officeart/2005/8/layout/target2"/>
    <dgm:cxn modelId="{2642F2F0-6A9C-9440-B10D-8B4D10C7EBF6}" srcId="{635D346B-D102-7646-9DE9-787CCBB0794A}" destId="{882A5351-CBC3-A740-8785-C82B8F554D2D}" srcOrd="0" destOrd="0" parTransId="{DF0B1783-2074-8842-9AFE-D97835BFD52C}" sibTransId="{F69F656C-B121-A945-84D3-49BBA1E953B6}"/>
    <dgm:cxn modelId="{53392EBB-0E80-7F4F-B7E0-FB79E7326F95}" type="presParOf" srcId="{78D9CE92-5067-0442-BBA2-CDA513178C8E}" destId="{AAE972C9-3932-CD49-84D7-6DB19F4E5B5A}" srcOrd="0" destOrd="0" presId="urn:microsoft.com/office/officeart/2005/8/layout/target2"/>
    <dgm:cxn modelId="{37FB926B-443C-E143-91B1-E20D84C116EA}" type="presParOf" srcId="{AAE972C9-3932-CD49-84D7-6DB19F4E5B5A}" destId="{C93B4269-0F00-294C-9604-70D62513B00A}" srcOrd="0" destOrd="0" presId="urn:microsoft.com/office/officeart/2005/8/layout/target2"/>
    <dgm:cxn modelId="{BB822410-9D3E-2E45-BEE2-0FFC3E127C8D}" type="presParOf" srcId="{AAE972C9-3932-CD49-84D7-6DB19F4E5B5A}" destId="{6E68FEBC-4DD4-4149-8970-64294F8C4624}" srcOrd="1" destOrd="0" presId="urn:microsoft.com/office/officeart/2005/8/layout/target2"/>
    <dgm:cxn modelId="{49BCB31C-A359-5148-89AB-72824E7C3134}" type="presParOf" srcId="{6E68FEBC-4DD4-4149-8970-64294F8C4624}" destId="{14AB215D-271F-C644-B380-FB3E94E98456}" srcOrd="0" destOrd="0" presId="urn:microsoft.com/office/officeart/2005/8/layout/target2"/>
    <dgm:cxn modelId="{65FA81A1-BD11-F044-ACD9-257873CD9A7B}" type="presParOf" srcId="{78D9CE92-5067-0442-BBA2-CDA513178C8E}" destId="{0E08C204-337F-BC43-A512-B5BC79D6E5F5}" srcOrd="1" destOrd="0" presId="urn:microsoft.com/office/officeart/2005/8/layout/target2"/>
    <dgm:cxn modelId="{1030DD2E-5DD9-C84E-AFCF-161849A6FD8D}" type="presParOf" srcId="{0E08C204-337F-BC43-A512-B5BC79D6E5F5}" destId="{841A2E55-8E76-3144-981D-7626ADD2ABEC}" srcOrd="0" destOrd="0" presId="urn:microsoft.com/office/officeart/2005/8/layout/target2"/>
    <dgm:cxn modelId="{38E737C5-105E-2F45-B7CF-C5F6FB6E7070}" type="presParOf" srcId="{0E08C204-337F-BC43-A512-B5BC79D6E5F5}" destId="{C6BB2133-67BB-FF47-A9C6-2111F1F5911F}" srcOrd="1" destOrd="0" presId="urn:microsoft.com/office/officeart/2005/8/layout/target2"/>
    <dgm:cxn modelId="{FF72A4E1-DE82-B745-9777-0D04AE988072}" type="presParOf" srcId="{C6BB2133-67BB-FF47-A9C6-2111F1F5911F}" destId="{A1F73D43-BAC8-E842-A671-D15532D59906}" srcOrd="0" destOrd="0" presId="urn:microsoft.com/office/officeart/2005/8/layout/target2"/>
    <dgm:cxn modelId="{69121473-86ED-F744-BD9D-AE151C26385E}" type="presParOf" srcId="{78D9CE92-5067-0442-BBA2-CDA513178C8E}" destId="{3CA445E8-A620-C548-8067-FC96BB1DEE9D}" srcOrd="2" destOrd="0" presId="urn:microsoft.com/office/officeart/2005/8/layout/target2"/>
    <dgm:cxn modelId="{4CA90854-451B-1142-8FDB-259F7BBB3C2E}" type="presParOf" srcId="{3CA445E8-A620-C548-8067-FC96BB1DEE9D}" destId="{2889E3FB-18F0-9946-9B27-1B12974A0B7C}" srcOrd="0" destOrd="0" presId="urn:microsoft.com/office/officeart/2005/8/layout/target2"/>
    <dgm:cxn modelId="{DD80FB1D-38C5-4440-88EE-64148139261B}" type="presParOf" srcId="{3CA445E8-A620-C548-8067-FC96BB1DEE9D}" destId="{F1A636EC-68CE-324F-8472-88FA5393C46A}" srcOrd="1" destOrd="0" presId="urn:microsoft.com/office/officeart/2005/8/layout/target2"/>
    <dgm:cxn modelId="{C6F9C02C-75A3-454F-BD88-2F187DAE5569}" type="presParOf" srcId="{F1A636EC-68CE-324F-8472-88FA5393C46A}" destId="{A65C81C7-A264-8D47-9A7F-C7F129288434}" srcOrd="0" destOrd="0" presId="urn:microsoft.com/office/officeart/2005/8/layout/target2"/>
    <dgm:cxn modelId="{DDEF03C6-573C-FD44-9568-022A1B754B5A}" type="presParOf" srcId="{F1A636EC-68CE-324F-8472-88FA5393C46A}" destId="{94898629-C875-CB45-A90F-E50B92AAAFEF}" srcOrd="1" destOrd="0" presId="urn:microsoft.com/office/officeart/2005/8/layout/target2"/>
    <dgm:cxn modelId="{FB8BE24A-F310-C442-B996-1ACB8D0DF91F}" type="presParOf" srcId="{F1A636EC-68CE-324F-8472-88FA5393C46A}" destId="{8F07458E-9FAE-5A4F-AEF0-E0DAAA99947A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844D3A-37BA-7141-A92A-415803E0256F}" type="doc">
      <dgm:prSet loTypeId="urn:microsoft.com/office/officeart/2008/layout/IncreasingCircleProcess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C5BF5B46-7D8D-FD4D-B1B0-CF0C3C783C5C}">
      <dgm:prSet phldrT="[Texto]" custT="1"/>
      <dgm:spPr>
        <a:xfrm>
          <a:off x="286163" y="34896"/>
          <a:ext cx="566435" cy="12597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s-ES" sz="900" b="1" i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Symbol" pitchFamily="2" charset="2"/>
            </a:rPr>
            <a:t> </a:t>
          </a:r>
          <a:r>
            <a:rPr lang="es-MX" sz="9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85%</a:t>
          </a:r>
        </a:p>
      </dgm:t>
    </dgm:pt>
    <dgm:pt modelId="{64094689-C6C4-9646-B65D-6134C138802C}" type="parTrans" cxnId="{88C29427-86BE-FA40-B9FC-12673B41C783}">
      <dgm:prSet/>
      <dgm:spPr/>
      <dgm:t>
        <a:bodyPr/>
        <a:lstStyle/>
        <a:p>
          <a:endParaRPr lang="es-MX" sz="900">
            <a:latin typeface="+mj-lt"/>
          </a:endParaRPr>
        </a:p>
      </dgm:t>
    </dgm:pt>
    <dgm:pt modelId="{0C08E973-B3A1-D246-92EF-F939444328BE}" type="sibTrans" cxnId="{88C29427-86BE-FA40-B9FC-12673B41C783}">
      <dgm:prSet/>
      <dgm:spPr/>
      <dgm:t>
        <a:bodyPr/>
        <a:lstStyle/>
        <a:p>
          <a:endParaRPr lang="es-MX" sz="900">
            <a:latin typeface="+mj-lt"/>
          </a:endParaRPr>
        </a:p>
      </dgm:t>
    </dgm:pt>
    <dgm:pt modelId="{269F894D-3368-0849-84A5-D905A0D597EE}">
      <dgm:prSet phldrT="[Texto]" custT="1"/>
      <dgm:spPr>
        <a:xfrm>
          <a:off x="0" y="215295"/>
          <a:ext cx="1114648" cy="53090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s-MX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B/ventura, Guainía, Vaupés, Chocó, Bogotá, Boyacá, B/bermeja, Córdoba, San Andrés, Cauca</a:t>
          </a:r>
        </a:p>
      </dgm:t>
    </dgm:pt>
    <dgm:pt modelId="{C87F54A7-BBAE-9E4B-BBED-83F29CC06833}" type="parTrans" cxnId="{45166C0A-9274-E24E-8F91-BF4A7B6AD080}">
      <dgm:prSet/>
      <dgm:spPr/>
      <dgm:t>
        <a:bodyPr/>
        <a:lstStyle/>
        <a:p>
          <a:endParaRPr lang="es-MX" sz="900">
            <a:latin typeface="+mj-lt"/>
          </a:endParaRPr>
        </a:p>
      </dgm:t>
    </dgm:pt>
    <dgm:pt modelId="{25CE7F1C-150B-9745-8CA5-341C52102418}" type="sibTrans" cxnId="{45166C0A-9274-E24E-8F91-BF4A7B6AD080}">
      <dgm:prSet/>
      <dgm:spPr/>
      <dgm:t>
        <a:bodyPr/>
        <a:lstStyle/>
        <a:p>
          <a:endParaRPr lang="es-MX" sz="900">
            <a:latin typeface="+mj-lt"/>
          </a:endParaRPr>
        </a:p>
      </dgm:t>
    </dgm:pt>
    <dgm:pt modelId="{4486C8CD-F653-C042-A260-A3DC64978A3F}">
      <dgm:prSet phldrT="[Texto]" custT="1"/>
      <dgm:spPr>
        <a:xfrm>
          <a:off x="1443227" y="37051"/>
          <a:ext cx="566435" cy="13171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s-MX" sz="9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85%- 95%</a:t>
          </a:r>
        </a:p>
      </dgm:t>
    </dgm:pt>
    <dgm:pt modelId="{4543EFCF-2BDB-694B-9656-14A0CAC5D395}" type="parTrans" cxnId="{6CCAA2F2-84C5-6A40-811E-3591CDF1FF71}">
      <dgm:prSet/>
      <dgm:spPr/>
      <dgm:t>
        <a:bodyPr/>
        <a:lstStyle/>
        <a:p>
          <a:endParaRPr lang="es-MX" sz="900">
            <a:latin typeface="+mj-lt"/>
          </a:endParaRPr>
        </a:p>
      </dgm:t>
    </dgm:pt>
    <dgm:pt modelId="{745C4128-31C7-B049-B18E-7FD390AA4E04}" type="sibTrans" cxnId="{6CCAA2F2-84C5-6A40-811E-3591CDF1FF71}">
      <dgm:prSet/>
      <dgm:spPr/>
      <dgm:t>
        <a:bodyPr/>
        <a:lstStyle/>
        <a:p>
          <a:endParaRPr lang="es-MX" sz="900">
            <a:latin typeface="+mj-lt"/>
          </a:endParaRPr>
        </a:p>
      </dgm:t>
    </dgm:pt>
    <dgm:pt modelId="{397CE5F9-D657-CB42-B9C9-63C85DC28BE6}">
      <dgm:prSet phldrT="[Texto]" custT="1"/>
      <dgm:spPr>
        <a:xfrm>
          <a:off x="1123432" y="221999"/>
          <a:ext cx="1137770" cy="33007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s-MX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Vichada, Antioquia, P/mayo, Guaviare, Casanare, Quindío, Caquetá</a:t>
          </a:r>
        </a:p>
      </dgm:t>
    </dgm:pt>
    <dgm:pt modelId="{15890A61-E8B5-3B4E-A34A-73B1021C2144}" type="parTrans" cxnId="{913A4F9D-E904-F14D-BC48-A82622D8A4EB}">
      <dgm:prSet/>
      <dgm:spPr/>
      <dgm:t>
        <a:bodyPr/>
        <a:lstStyle/>
        <a:p>
          <a:endParaRPr lang="es-MX" sz="900">
            <a:latin typeface="+mj-lt"/>
          </a:endParaRPr>
        </a:p>
      </dgm:t>
    </dgm:pt>
    <dgm:pt modelId="{FAE6C8FE-4E43-FB4F-B4E3-9E699D14E1F9}" type="sibTrans" cxnId="{913A4F9D-E904-F14D-BC48-A82622D8A4EB}">
      <dgm:prSet/>
      <dgm:spPr/>
      <dgm:t>
        <a:bodyPr/>
        <a:lstStyle/>
        <a:p>
          <a:endParaRPr lang="es-MX" sz="900">
            <a:latin typeface="+mj-lt"/>
          </a:endParaRPr>
        </a:p>
      </dgm:t>
    </dgm:pt>
    <dgm:pt modelId="{DECA5802-422D-514F-A13C-D26373662FB5}">
      <dgm:prSet phldrT="[Texto]" custT="1"/>
      <dgm:spPr>
        <a:xfrm>
          <a:off x="2819822" y="29220"/>
          <a:ext cx="566435" cy="13303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s-MX" sz="9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100%</a:t>
          </a:r>
        </a:p>
      </dgm:t>
    </dgm:pt>
    <dgm:pt modelId="{D1FA9D64-2894-1749-93FB-9EB6D9EB3563}" type="parTrans" cxnId="{CCCEFE14-59C6-DA4B-82FB-042E710C0F83}">
      <dgm:prSet/>
      <dgm:spPr/>
      <dgm:t>
        <a:bodyPr/>
        <a:lstStyle/>
        <a:p>
          <a:endParaRPr lang="es-MX" sz="900">
            <a:latin typeface="+mj-lt"/>
          </a:endParaRPr>
        </a:p>
      </dgm:t>
    </dgm:pt>
    <dgm:pt modelId="{A2068089-41A9-DC40-9059-F226334C0972}" type="sibTrans" cxnId="{CCCEFE14-59C6-DA4B-82FB-042E710C0F83}">
      <dgm:prSet/>
      <dgm:spPr/>
      <dgm:t>
        <a:bodyPr/>
        <a:lstStyle/>
        <a:p>
          <a:endParaRPr lang="es-MX" sz="900">
            <a:latin typeface="+mj-lt"/>
          </a:endParaRPr>
        </a:p>
      </dgm:t>
    </dgm:pt>
    <dgm:pt modelId="{FF934442-C5DB-3B42-BE34-8F0DCE5D6DFC}">
      <dgm:prSet phldrT="[Texto]" custT="1"/>
      <dgm:spPr>
        <a:xfrm>
          <a:off x="2356312" y="165875"/>
          <a:ext cx="1514647" cy="53950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s-MX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Arauca, Huila, C/marca, Amazonas, Atlántico, Bolivar, Caldas, Cesar, Guajira, M/lena, Meta, Nariño, N. Santander, Risaralda, Santander, Sucre, Tolima, Valle, Urabá</a:t>
          </a:r>
        </a:p>
      </dgm:t>
    </dgm:pt>
    <dgm:pt modelId="{52B2B7D8-9DC3-BB47-8936-DCF05AAD3FB7}" type="parTrans" cxnId="{7F5CC834-24C0-6E4C-886B-A28AA620B9EB}">
      <dgm:prSet/>
      <dgm:spPr/>
      <dgm:t>
        <a:bodyPr/>
        <a:lstStyle/>
        <a:p>
          <a:endParaRPr lang="es-MX" sz="900">
            <a:latin typeface="+mj-lt"/>
          </a:endParaRPr>
        </a:p>
      </dgm:t>
    </dgm:pt>
    <dgm:pt modelId="{6DFB762E-2A26-1546-B83B-B34AA8B9D552}" type="sibTrans" cxnId="{7F5CC834-24C0-6E4C-886B-A28AA620B9EB}">
      <dgm:prSet/>
      <dgm:spPr/>
      <dgm:t>
        <a:bodyPr/>
        <a:lstStyle/>
        <a:p>
          <a:endParaRPr lang="es-MX" sz="900">
            <a:latin typeface="+mj-lt"/>
          </a:endParaRPr>
        </a:p>
      </dgm:t>
    </dgm:pt>
    <dgm:pt modelId="{5B0BEEF1-3D55-264A-9ACA-9818633ACE48}" type="pres">
      <dgm:prSet presAssocID="{93844D3A-37BA-7141-A92A-415803E0256F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C65596C4-1016-5540-AD59-3C884EF6B7C4}" type="pres">
      <dgm:prSet presAssocID="{C5BF5B46-7D8D-FD4D-B1B0-CF0C3C783C5C}" presName="composite" presStyleCnt="0"/>
      <dgm:spPr/>
    </dgm:pt>
    <dgm:pt modelId="{0C64A78D-79F0-B14F-8B4A-D1C8A2762B9C}" type="pres">
      <dgm:prSet presAssocID="{C5BF5B46-7D8D-FD4D-B1B0-CF0C3C783C5C}" presName="BackAccent" presStyleLbl="bgShp" presStyleIdx="0" presStyleCnt="3"/>
      <dgm:spPr>
        <a:xfrm>
          <a:off x="54802" y="2149"/>
          <a:ext cx="191471" cy="191471"/>
        </a:xfrm>
        <a:prstGeom prst="ellipse">
          <a:avLst/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1281511E-BE7B-FF44-BEE6-20E7427DD231}" type="pres">
      <dgm:prSet presAssocID="{C5BF5B46-7D8D-FD4D-B1B0-CF0C3C783C5C}" presName="Accent" presStyleLbl="alignNode1" presStyleIdx="0" presStyleCnt="3"/>
      <dgm:spPr>
        <a:xfrm>
          <a:off x="73949" y="21296"/>
          <a:ext cx="153176" cy="153176"/>
        </a:xfrm>
        <a:prstGeom prst="chord">
          <a:avLst>
            <a:gd name="adj1" fmla="val 1168272"/>
            <a:gd name="adj2" fmla="val 9631728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264BBC58-F068-F144-B26B-0452D2C6F306}" type="pres">
      <dgm:prSet presAssocID="{C5BF5B46-7D8D-FD4D-B1B0-CF0C3C783C5C}" presName="Child" presStyleLbl="revTx" presStyleIdx="0" presStyleCnt="6" custScaleX="196783" custScaleY="65888" custLinFactNeighborX="-2430" custLinFactNeighborY="-14366">
        <dgm:presLayoutVars>
          <dgm:chMax val="0"/>
          <dgm:chPref val="0"/>
          <dgm:bulletEnabled val="1"/>
        </dgm:presLayoutVars>
      </dgm:prSet>
      <dgm:spPr/>
    </dgm:pt>
    <dgm:pt modelId="{C070D2AB-84FA-7F45-9000-CD1434454B20}" type="pres">
      <dgm:prSet presAssocID="{C5BF5B46-7D8D-FD4D-B1B0-CF0C3C783C5C}" presName="Parent" presStyleLbl="revTx" presStyleIdx="1" presStyleCnt="6" custScaleY="65794">
        <dgm:presLayoutVars>
          <dgm:chMax val="1"/>
          <dgm:chPref val="1"/>
          <dgm:bulletEnabled val="1"/>
        </dgm:presLayoutVars>
      </dgm:prSet>
      <dgm:spPr/>
    </dgm:pt>
    <dgm:pt modelId="{D2398CE7-F97B-B349-881D-021C6AE1697E}" type="pres">
      <dgm:prSet presAssocID="{0C08E973-B3A1-D246-92EF-F939444328BE}" presName="sibTrans" presStyleCnt="0"/>
      <dgm:spPr/>
    </dgm:pt>
    <dgm:pt modelId="{27EE952E-EF1A-284D-9C35-0268AF5BB53C}" type="pres">
      <dgm:prSet presAssocID="{4486C8CD-F653-C042-A260-A3DC64978A3F}" presName="composite" presStyleCnt="0"/>
      <dgm:spPr/>
    </dgm:pt>
    <dgm:pt modelId="{373D0694-A77D-6C40-ACD7-A6162A90CB9D}" type="pres">
      <dgm:prSet presAssocID="{4486C8CD-F653-C042-A260-A3DC64978A3F}" presName="BackAccent" presStyleLbl="bgShp" presStyleIdx="1" presStyleCnt="3" custLinFactNeighborX="7080" custLinFactNeighborY="-28879"/>
      <dgm:spPr>
        <a:xfrm>
          <a:off x="1234457" y="0"/>
          <a:ext cx="191471" cy="191471"/>
        </a:xfrm>
        <a:prstGeom prst="ellipse">
          <a:avLst/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B77B6120-083F-7A44-AA07-48CB2E4104E5}" type="pres">
      <dgm:prSet presAssocID="{4486C8CD-F653-C042-A260-A3DC64978A3F}" presName="Accent" presStyleLbl="alignNode1" presStyleIdx="1" presStyleCnt="3" custLinFactNeighborX="8849" custLinFactNeighborY="-32448"/>
      <dgm:spPr>
        <a:xfrm>
          <a:off x="1253603" y="21801"/>
          <a:ext cx="153176" cy="153176"/>
        </a:xfrm>
        <a:prstGeom prst="chord">
          <a:avLst>
            <a:gd name="adj1" fmla="val 20431728"/>
            <a:gd name="adj2" fmla="val 11968272"/>
          </a:avLst>
        </a:prstGeom>
        <a:solidFill>
          <a:srgbClr val="5B9BD5">
            <a:hueOff val="-3379271"/>
            <a:satOff val="-8710"/>
            <a:lumOff val="-5883"/>
            <a:alphaOff val="0"/>
          </a:srgbClr>
        </a:solidFill>
        <a:ln w="12700" cap="flat" cmpd="sng" algn="ctr">
          <a:solidFill>
            <a:srgbClr val="5B9BD5">
              <a:hueOff val="-3379271"/>
              <a:satOff val="-8710"/>
              <a:lumOff val="-5883"/>
              <a:alphaOff val="0"/>
            </a:srgbClr>
          </a:solidFill>
          <a:prstDash val="solid"/>
          <a:miter lim="800000"/>
        </a:ln>
        <a:effectLst/>
      </dgm:spPr>
    </dgm:pt>
    <dgm:pt modelId="{EEA70399-5BDE-C240-A947-9E6C9B56A6C7}" type="pres">
      <dgm:prSet presAssocID="{4486C8CD-F653-C042-A260-A3DC64978A3F}" presName="Child" presStyleLbl="revTx" presStyleIdx="2" presStyleCnt="6" custScaleX="200865" custScaleY="40964" custLinFactNeighborX="-7620" custLinFactNeighborY="-32227">
        <dgm:presLayoutVars>
          <dgm:chMax val="0"/>
          <dgm:chPref val="0"/>
          <dgm:bulletEnabled val="1"/>
        </dgm:presLayoutVars>
      </dgm:prSet>
      <dgm:spPr/>
    </dgm:pt>
    <dgm:pt modelId="{D94126E7-0074-7342-AA5C-D996A6C10E6A}" type="pres">
      <dgm:prSet presAssocID="{4486C8CD-F653-C042-A260-A3DC64978A3F}" presName="Parent" presStyleLbl="revTx" presStyleIdx="3" presStyleCnt="6" custScaleY="68789" custLinFactNeighborX="-1595" custLinFactNeighborY="-23599">
        <dgm:presLayoutVars>
          <dgm:chMax val="1"/>
          <dgm:chPref val="1"/>
          <dgm:bulletEnabled val="1"/>
        </dgm:presLayoutVars>
      </dgm:prSet>
      <dgm:spPr/>
    </dgm:pt>
    <dgm:pt modelId="{F9A83732-BAB6-A14B-BBBA-5A2D21797B86}" type="pres">
      <dgm:prSet presAssocID="{745C4128-31C7-B049-B18E-7FD390AA4E04}" presName="sibTrans" presStyleCnt="0"/>
      <dgm:spPr/>
    </dgm:pt>
    <dgm:pt modelId="{1119997B-1A08-8D49-B613-95B9BE52EEC0}" type="pres">
      <dgm:prSet presAssocID="{DECA5802-422D-514F-A13C-D26373662FB5}" presName="composite" presStyleCnt="0"/>
      <dgm:spPr/>
    </dgm:pt>
    <dgm:pt modelId="{7E0EE987-5A9E-F348-ABFA-5163B452E0F9}" type="pres">
      <dgm:prSet presAssocID="{DECA5802-422D-514F-A13C-D26373662FB5}" presName="BackAccent" presStyleLbl="bgShp" presStyleIdx="2" presStyleCnt="3"/>
      <dgm:spPr>
        <a:xfrm>
          <a:off x="2587000" y="0"/>
          <a:ext cx="191471" cy="191471"/>
        </a:xfrm>
        <a:prstGeom prst="ellipse">
          <a:avLst/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C28A4127-29AF-824D-8842-5BC535300DC1}" type="pres">
      <dgm:prSet presAssocID="{DECA5802-422D-514F-A13C-D26373662FB5}" presName="Accent" presStyleLbl="alignNode1" presStyleIdx="2" presStyleCnt="3"/>
      <dgm:spPr>
        <a:xfrm>
          <a:off x="2606147" y="19147"/>
          <a:ext cx="153176" cy="153176"/>
        </a:xfrm>
        <a:prstGeom prst="chord">
          <a:avLst>
            <a:gd name="adj1" fmla="val 16200000"/>
            <a:gd name="adj2" fmla="val 16200000"/>
          </a:avLst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rgbClr val="5B9BD5">
              <a:hueOff val="-6758543"/>
              <a:satOff val="-17419"/>
              <a:lumOff val="-11765"/>
              <a:alphaOff val="0"/>
            </a:srgbClr>
          </a:solidFill>
          <a:prstDash val="solid"/>
          <a:miter lim="800000"/>
        </a:ln>
        <a:effectLst/>
      </dgm:spPr>
    </dgm:pt>
    <dgm:pt modelId="{1DADFF59-FED7-E04F-8490-76667BB0AB4F}" type="pres">
      <dgm:prSet presAssocID="{DECA5802-422D-514F-A13C-D26373662FB5}" presName="Child" presStyleLbl="revTx" presStyleIdx="4" presStyleCnt="6" custScaleX="267400" custScaleY="66955" custLinFactNeighborX="21135" custLinFactNeighborY="-19699">
        <dgm:presLayoutVars>
          <dgm:chMax val="0"/>
          <dgm:chPref val="0"/>
          <dgm:bulletEnabled val="1"/>
        </dgm:presLayoutVars>
      </dgm:prSet>
      <dgm:spPr/>
    </dgm:pt>
    <dgm:pt modelId="{94F8927D-672A-0747-A70F-7C15DE34DB8C}" type="pres">
      <dgm:prSet presAssocID="{DECA5802-422D-514F-A13C-D26373662FB5}" presName="Parent" presStyleLbl="revTx" presStyleIdx="5" presStyleCnt="6" custScaleY="135637" custLinFactNeighborX="258">
        <dgm:presLayoutVars>
          <dgm:chMax val="1"/>
          <dgm:chPref val="1"/>
          <dgm:bulletEnabled val="1"/>
        </dgm:presLayoutVars>
      </dgm:prSet>
      <dgm:spPr/>
    </dgm:pt>
  </dgm:ptLst>
  <dgm:cxnLst>
    <dgm:cxn modelId="{45166C0A-9274-E24E-8F91-BF4A7B6AD080}" srcId="{C5BF5B46-7D8D-FD4D-B1B0-CF0C3C783C5C}" destId="{269F894D-3368-0849-84A5-D905A0D597EE}" srcOrd="0" destOrd="0" parTransId="{C87F54A7-BBAE-9E4B-BBED-83F29CC06833}" sibTransId="{25CE7F1C-150B-9745-8CA5-341C52102418}"/>
    <dgm:cxn modelId="{5DB2BC12-E387-0A4F-BAC2-1565291F188A}" type="presOf" srcId="{FF934442-C5DB-3B42-BE34-8F0DCE5D6DFC}" destId="{1DADFF59-FED7-E04F-8490-76667BB0AB4F}" srcOrd="0" destOrd="0" presId="urn:microsoft.com/office/officeart/2008/layout/IncreasingCircleProcess"/>
    <dgm:cxn modelId="{CCCEFE14-59C6-DA4B-82FB-042E710C0F83}" srcId="{93844D3A-37BA-7141-A92A-415803E0256F}" destId="{DECA5802-422D-514F-A13C-D26373662FB5}" srcOrd="2" destOrd="0" parTransId="{D1FA9D64-2894-1749-93FB-9EB6D9EB3563}" sibTransId="{A2068089-41A9-DC40-9059-F226334C0972}"/>
    <dgm:cxn modelId="{D92ECB17-82BC-B44E-80A6-B914F43F2DFB}" type="presOf" srcId="{C5BF5B46-7D8D-FD4D-B1B0-CF0C3C783C5C}" destId="{C070D2AB-84FA-7F45-9000-CD1434454B20}" srcOrd="0" destOrd="0" presId="urn:microsoft.com/office/officeart/2008/layout/IncreasingCircleProcess"/>
    <dgm:cxn modelId="{88C29427-86BE-FA40-B9FC-12673B41C783}" srcId="{93844D3A-37BA-7141-A92A-415803E0256F}" destId="{C5BF5B46-7D8D-FD4D-B1B0-CF0C3C783C5C}" srcOrd="0" destOrd="0" parTransId="{64094689-C6C4-9646-B65D-6134C138802C}" sibTransId="{0C08E973-B3A1-D246-92EF-F939444328BE}"/>
    <dgm:cxn modelId="{7F5CC834-24C0-6E4C-886B-A28AA620B9EB}" srcId="{DECA5802-422D-514F-A13C-D26373662FB5}" destId="{FF934442-C5DB-3B42-BE34-8F0DCE5D6DFC}" srcOrd="0" destOrd="0" parTransId="{52B2B7D8-9DC3-BB47-8936-DCF05AAD3FB7}" sibTransId="{6DFB762E-2A26-1546-B83B-B34AA8B9D552}"/>
    <dgm:cxn modelId="{C1034191-9978-474D-B503-4C6A7804C3F5}" type="presOf" srcId="{397CE5F9-D657-CB42-B9C9-63C85DC28BE6}" destId="{EEA70399-5BDE-C240-A947-9E6C9B56A6C7}" srcOrd="0" destOrd="0" presId="urn:microsoft.com/office/officeart/2008/layout/IncreasingCircleProcess"/>
    <dgm:cxn modelId="{913A4F9D-E904-F14D-BC48-A82622D8A4EB}" srcId="{4486C8CD-F653-C042-A260-A3DC64978A3F}" destId="{397CE5F9-D657-CB42-B9C9-63C85DC28BE6}" srcOrd="0" destOrd="0" parTransId="{15890A61-E8B5-3B4E-A34A-73B1021C2144}" sibTransId="{FAE6C8FE-4E43-FB4F-B4E3-9E699D14E1F9}"/>
    <dgm:cxn modelId="{D84BB7A0-10D1-4248-8C81-42B156B8EFCF}" type="presOf" srcId="{269F894D-3368-0849-84A5-D905A0D597EE}" destId="{264BBC58-F068-F144-B26B-0452D2C6F306}" srcOrd="0" destOrd="0" presId="urn:microsoft.com/office/officeart/2008/layout/IncreasingCircleProcess"/>
    <dgm:cxn modelId="{AEDFD5A5-F739-E342-98E1-F0473897BEC9}" type="presOf" srcId="{4486C8CD-F653-C042-A260-A3DC64978A3F}" destId="{D94126E7-0074-7342-AA5C-D996A6C10E6A}" srcOrd="0" destOrd="0" presId="urn:microsoft.com/office/officeart/2008/layout/IncreasingCircleProcess"/>
    <dgm:cxn modelId="{EC9950C5-A93B-504D-A07B-3F5E3E9F7D93}" type="presOf" srcId="{DECA5802-422D-514F-A13C-D26373662FB5}" destId="{94F8927D-672A-0747-A70F-7C15DE34DB8C}" srcOrd="0" destOrd="0" presId="urn:microsoft.com/office/officeart/2008/layout/IncreasingCircleProcess"/>
    <dgm:cxn modelId="{8E4F30EF-94A4-4C4A-895C-75C0234F2DCA}" type="presOf" srcId="{93844D3A-37BA-7141-A92A-415803E0256F}" destId="{5B0BEEF1-3D55-264A-9ACA-9818633ACE48}" srcOrd="0" destOrd="0" presId="urn:microsoft.com/office/officeart/2008/layout/IncreasingCircleProcess"/>
    <dgm:cxn modelId="{6CCAA2F2-84C5-6A40-811E-3591CDF1FF71}" srcId="{93844D3A-37BA-7141-A92A-415803E0256F}" destId="{4486C8CD-F653-C042-A260-A3DC64978A3F}" srcOrd="1" destOrd="0" parTransId="{4543EFCF-2BDB-694B-9656-14A0CAC5D395}" sibTransId="{745C4128-31C7-B049-B18E-7FD390AA4E04}"/>
    <dgm:cxn modelId="{DFAE30E6-71F7-2048-8930-5BB8089BA5A3}" type="presParOf" srcId="{5B0BEEF1-3D55-264A-9ACA-9818633ACE48}" destId="{C65596C4-1016-5540-AD59-3C884EF6B7C4}" srcOrd="0" destOrd="0" presId="urn:microsoft.com/office/officeart/2008/layout/IncreasingCircleProcess"/>
    <dgm:cxn modelId="{9CCF8869-ADEC-AD43-9388-5ADF5025B90F}" type="presParOf" srcId="{C65596C4-1016-5540-AD59-3C884EF6B7C4}" destId="{0C64A78D-79F0-B14F-8B4A-D1C8A2762B9C}" srcOrd="0" destOrd="0" presId="urn:microsoft.com/office/officeart/2008/layout/IncreasingCircleProcess"/>
    <dgm:cxn modelId="{9BEC8E4E-EA60-F74E-8622-8F031B07B009}" type="presParOf" srcId="{C65596C4-1016-5540-AD59-3C884EF6B7C4}" destId="{1281511E-BE7B-FF44-BEE6-20E7427DD231}" srcOrd="1" destOrd="0" presId="urn:microsoft.com/office/officeart/2008/layout/IncreasingCircleProcess"/>
    <dgm:cxn modelId="{86839CCA-2032-3341-87F6-C3A843B2D38D}" type="presParOf" srcId="{C65596C4-1016-5540-AD59-3C884EF6B7C4}" destId="{264BBC58-F068-F144-B26B-0452D2C6F306}" srcOrd="2" destOrd="0" presId="urn:microsoft.com/office/officeart/2008/layout/IncreasingCircleProcess"/>
    <dgm:cxn modelId="{EDCFFB61-A29F-9D45-A804-265A787A5164}" type="presParOf" srcId="{C65596C4-1016-5540-AD59-3C884EF6B7C4}" destId="{C070D2AB-84FA-7F45-9000-CD1434454B20}" srcOrd="3" destOrd="0" presId="urn:microsoft.com/office/officeart/2008/layout/IncreasingCircleProcess"/>
    <dgm:cxn modelId="{6FF9FB1E-3358-D547-B379-1411A57F0A99}" type="presParOf" srcId="{5B0BEEF1-3D55-264A-9ACA-9818633ACE48}" destId="{D2398CE7-F97B-B349-881D-021C6AE1697E}" srcOrd="1" destOrd="0" presId="urn:microsoft.com/office/officeart/2008/layout/IncreasingCircleProcess"/>
    <dgm:cxn modelId="{978E95B6-2DA2-494C-A0DF-5F637582EBD8}" type="presParOf" srcId="{5B0BEEF1-3D55-264A-9ACA-9818633ACE48}" destId="{27EE952E-EF1A-284D-9C35-0268AF5BB53C}" srcOrd="2" destOrd="0" presId="urn:microsoft.com/office/officeart/2008/layout/IncreasingCircleProcess"/>
    <dgm:cxn modelId="{A318C439-C2F7-3841-8E78-EFA6B3BE21CD}" type="presParOf" srcId="{27EE952E-EF1A-284D-9C35-0268AF5BB53C}" destId="{373D0694-A77D-6C40-ACD7-A6162A90CB9D}" srcOrd="0" destOrd="0" presId="urn:microsoft.com/office/officeart/2008/layout/IncreasingCircleProcess"/>
    <dgm:cxn modelId="{B90192B8-99E7-C44B-81EB-D0D3B9DA08DD}" type="presParOf" srcId="{27EE952E-EF1A-284D-9C35-0268AF5BB53C}" destId="{B77B6120-083F-7A44-AA07-48CB2E4104E5}" srcOrd="1" destOrd="0" presId="urn:microsoft.com/office/officeart/2008/layout/IncreasingCircleProcess"/>
    <dgm:cxn modelId="{A39E9EA1-5DB7-6F48-A87B-4F053A7EDE82}" type="presParOf" srcId="{27EE952E-EF1A-284D-9C35-0268AF5BB53C}" destId="{EEA70399-5BDE-C240-A947-9E6C9B56A6C7}" srcOrd="2" destOrd="0" presId="urn:microsoft.com/office/officeart/2008/layout/IncreasingCircleProcess"/>
    <dgm:cxn modelId="{57A8D1DE-DBE8-084E-A731-B8E7C13694CE}" type="presParOf" srcId="{27EE952E-EF1A-284D-9C35-0268AF5BB53C}" destId="{D94126E7-0074-7342-AA5C-D996A6C10E6A}" srcOrd="3" destOrd="0" presId="urn:microsoft.com/office/officeart/2008/layout/IncreasingCircleProcess"/>
    <dgm:cxn modelId="{EF008C1A-1D9D-7840-A541-C468AEAE6C12}" type="presParOf" srcId="{5B0BEEF1-3D55-264A-9ACA-9818633ACE48}" destId="{F9A83732-BAB6-A14B-BBBA-5A2D21797B86}" srcOrd="3" destOrd="0" presId="urn:microsoft.com/office/officeart/2008/layout/IncreasingCircleProcess"/>
    <dgm:cxn modelId="{3CA040EC-1C86-FD40-AF15-FFB48045D9FF}" type="presParOf" srcId="{5B0BEEF1-3D55-264A-9ACA-9818633ACE48}" destId="{1119997B-1A08-8D49-B613-95B9BE52EEC0}" srcOrd="4" destOrd="0" presId="urn:microsoft.com/office/officeart/2008/layout/IncreasingCircleProcess"/>
    <dgm:cxn modelId="{B9EA73EE-C85F-C64A-96C3-DBDF7C91F3DC}" type="presParOf" srcId="{1119997B-1A08-8D49-B613-95B9BE52EEC0}" destId="{7E0EE987-5A9E-F348-ABFA-5163B452E0F9}" srcOrd="0" destOrd="0" presId="urn:microsoft.com/office/officeart/2008/layout/IncreasingCircleProcess"/>
    <dgm:cxn modelId="{FE1F0E6D-DBCA-8840-9C47-79C48CD346C1}" type="presParOf" srcId="{1119997B-1A08-8D49-B613-95B9BE52EEC0}" destId="{C28A4127-29AF-824D-8842-5BC535300DC1}" srcOrd="1" destOrd="0" presId="urn:microsoft.com/office/officeart/2008/layout/IncreasingCircleProcess"/>
    <dgm:cxn modelId="{5B418259-C4CD-FD48-97AF-AA58AF91E9DE}" type="presParOf" srcId="{1119997B-1A08-8D49-B613-95B9BE52EEC0}" destId="{1DADFF59-FED7-E04F-8490-76667BB0AB4F}" srcOrd="2" destOrd="0" presId="urn:microsoft.com/office/officeart/2008/layout/IncreasingCircleProcess"/>
    <dgm:cxn modelId="{6F6B7B44-6122-554B-966F-AA1262D29866}" type="presParOf" srcId="{1119997B-1A08-8D49-B613-95B9BE52EEC0}" destId="{94F8927D-672A-0747-A70F-7C15DE34DB8C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F3F309-D4AC-C249-9D80-F81EF5A2BD14}" type="doc">
      <dgm:prSet loTypeId="urn:microsoft.com/office/officeart/2005/8/layout/vList5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MX"/>
        </a:p>
      </dgm:t>
    </dgm:pt>
    <dgm:pt modelId="{DBD26845-BEC3-CC48-B3B1-7A251C4F9C6C}">
      <dgm:prSet phldrT="[Texto]" custT="1"/>
      <dgm:spPr/>
      <dgm:t>
        <a:bodyPr/>
        <a:lstStyle/>
        <a:p>
          <a:r>
            <a:rPr lang="es-ES" sz="900" b="0" i="0">
              <a:latin typeface="Calibri Light" panose="020F0302020204030204" pitchFamily="34" charset="0"/>
              <a:cs typeface="Calibri Light" panose="020F0302020204030204" pitchFamily="34" charset="0"/>
            </a:rPr>
            <a:t>DT. Guainía</a:t>
          </a:r>
          <a:endParaRPr lang="es-MX" sz="9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C2CCBD5-B506-144A-B9FA-C1E3155269D1}" type="parTrans" cxnId="{66BCBD78-59B4-CC45-8ACC-329696300A60}">
      <dgm:prSet/>
      <dgm:spPr/>
      <dgm:t>
        <a:bodyPr/>
        <a:lstStyle/>
        <a:p>
          <a:endParaRPr lang="es-MX" sz="9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43AF1FD-B562-CC4D-8885-BD219C89CFDE}" type="sibTrans" cxnId="{66BCBD78-59B4-CC45-8ACC-329696300A60}">
      <dgm:prSet/>
      <dgm:spPr/>
      <dgm:t>
        <a:bodyPr/>
        <a:lstStyle/>
        <a:p>
          <a:endParaRPr lang="es-MX" sz="9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D9C4FF2-8C66-2E41-A8E3-63AC7A209B78}">
      <dgm:prSet phldrT="[Texto]" custT="1"/>
      <dgm:spPr/>
      <dgm:t>
        <a:bodyPr/>
        <a:lstStyle/>
        <a:p>
          <a:pPr marL="0" indent="0" algn="just">
            <a:buNone/>
            <a:tabLst/>
          </a:pPr>
          <a:r>
            <a:rPr lang="es-ES" sz="9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Desde la </a:t>
          </a:r>
          <a:r>
            <a:rPr lang="es-ES" sz="900" b="0" i="0" dirty="0" err="1">
              <a:latin typeface="Calibri Light" panose="020F0302020204030204" pitchFamily="34" charset="0"/>
              <a:cs typeface="Calibri Light" panose="020F0302020204030204" pitchFamily="34" charset="0"/>
            </a:rPr>
            <a:t>OAP</a:t>
          </a:r>
          <a:r>
            <a:rPr lang="es-ES" sz="9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 se ha venido gestionando y reiterando el cargue de información sin embargo aun persisten retrasos al cierre del presente informe.</a:t>
          </a:r>
          <a:endParaRPr lang="es-MX" sz="900" b="0" i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AB71858-083A-AD4D-80AD-8600992FD754}" type="parTrans" cxnId="{F9EAA111-7E49-C34D-B2F2-8632A6D4A064}">
      <dgm:prSet/>
      <dgm:spPr/>
      <dgm:t>
        <a:bodyPr/>
        <a:lstStyle/>
        <a:p>
          <a:endParaRPr lang="es-MX" sz="9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5708DBC-2924-0649-97A8-D225767767BB}" type="sibTrans" cxnId="{F9EAA111-7E49-C34D-B2F2-8632A6D4A064}">
      <dgm:prSet/>
      <dgm:spPr/>
      <dgm:t>
        <a:bodyPr/>
        <a:lstStyle/>
        <a:p>
          <a:endParaRPr lang="es-MX" sz="9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9AB1519-9900-5246-9A38-8684AB97E045}">
      <dgm:prSet phldrT="[Texto]" custT="1"/>
      <dgm:spPr/>
      <dgm:t>
        <a:bodyPr/>
        <a:lstStyle/>
        <a:p>
          <a:r>
            <a:rPr lang="es-MX" sz="9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DT Vaupes</a:t>
          </a:r>
        </a:p>
      </dgm:t>
    </dgm:pt>
    <dgm:pt modelId="{6E2C221B-3017-3F43-A871-CE4807705D62}" type="parTrans" cxnId="{CAEAF206-FDA7-4A4E-8530-1637449B6C79}">
      <dgm:prSet/>
      <dgm:spPr/>
      <dgm:t>
        <a:bodyPr/>
        <a:lstStyle/>
        <a:p>
          <a:endParaRPr lang="es-MX" sz="9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A291263-5C19-9344-89D8-B33E9DCFD607}" type="sibTrans" cxnId="{CAEAF206-FDA7-4A4E-8530-1637449B6C79}">
      <dgm:prSet/>
      <dgm:spPr/>
      <dgm:t>
        <a:bodyPr/>
        <a:lstStyle/>
        <a:p>
          <a:endParaRPr lang="es-MX" sz="9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C8BC4EF-3E82-E042-91F4-FF21347077F3}">
      <dgm:prSet phldrT="[Texto]" custT="1"/>
      <dgm:spPr/>
      <dgm:t>
        <a:bodyPr/>
        <a:lstStyle/>
        <a:p>
          <a:pPr marL="0" indent="0" algn="just">
            <a:buNone/>
            <a:tabLst/>
          </a:pPr>
          <a:r>
            <a:rPr lang="es-ES" sz="8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En distintas oportunidades y por diversos medios se informa a la DT sobre las tareas pendientes de cargue el compromiso de su registro. Sin embargo, a la fecha del reporte las tareas quedan como incumplidas.</a:t>
          </a:r>
          <a:endParaRPr lang="es-MX" sz="800" b="0" i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7F28555-B995-D74A-9B27-872381E2E09E}" type="parTrans" cxnId="{F86B7770-5186-B44B-A58F-955A4B33406E}">
      <dgm:prSet/>
      <dgm:spPr/>
      <dgm:t>
        <a:bodyPr/>
        <a:lstStyle/>
        <a:p>
          <a:endParaRPr lang="es-MX" sz="9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6E00306-EE5A-D546-B289-39CACD275B12}" type="sibTrans" cxnId="{F86B7770-5186-B44B-A58F-955A4B33406E}">
      <dgm:prSet/>
      <dgm:spPr/>
      <dgm:t>
        <a:bodyPr/>
        <a:lstStyle/>
        <a:p>
          <a:endParaRPr lang="es-MX" sz="9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FF15FB9-B585-474B-84AC-7620F0DE0920}">
      <dgm:prSet phldrT="[Texto]" custT="1"/>
      <dgm:spPr/>
      <dgm:t>
        <a:bodyPr/>
        <a:lstStyle/>
        <a:p>
          <a:r>
            <a:rPr lang="es-MX" sz="9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DT Choco</a:t>
          </a:r>
        </a:p>
      </dgm:t>
    </dgm:pt>
    <dgm:pt modelId="{DAA76F2D-61EF-FF43-BF3D-72F7A9C5A064}" type="parTrans" cxnId="{6B233D5B-356D-0D40-AEDE-5F25DBAD3A72}">
      <dgm:prSet/>
      <dgm:spPr/>
      <dgm:t>
        <a:bodyPr/>
        <a:lstStyle/>
        <a:p>
          <a:endParaRPr lang="es-MX" sz="9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4FA4F74-C0D5-2742-A958-90C54F33073D}" type="sibTrans" cxnId="{6B233D5B-356D-0D40-AEDE-5F25DBAD3A72}">
      <dgm:prSet/>
      <dgm:spPr/>
      <dgm:t>
        <a:bodyPr/>
        <a:lstStyle/>
        <a:p>
          <a:endParaRPr lang="es-MX" sz="9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C599440-1AC2-864D-9EF8-15CC11951C35}">
      <dgm:prSet phldrT="[Texto]" custT="1"/>
      <dgm:spPr/>
      <dgm:t>
        <a:bodyPr/>
        <a:lstStyle/>
        <a:p>
          <a:pPr marL="4763" indent="-4763" algn="just">
            <a:buNone/>
            <a:tabLst/>
          </a:pPr>
          <a:r>
            <a:rPr lang="es-ES" sz="8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En distintas oportunidades y por diversos medios se informa a la DT sobre las tareas pendientes de cargue del compromiso y de su registro. Sin embargo, a la fecha del reporte las tareas quedan como incumplidas.</a:t>
          </a:r>
          <a:endParaRPr lang="es-MX" sz="800" b="0" i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FD0D42B-25A0-D045-8D9D-09CB9BAD2F34}" type="parTrans" cxnId="{4D02FD48-224B-F946-B0CE-BC9D30B5E7B2}">
      <dgm:prSet/>
      <dgm:spPr/>
      <dgm:t>
        <a:bodyPr/>
        <a:lstStyle/>
        <a:p>
          <a:endParaRPr lang="es-MX" sz="9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60E6220-CFBB-D645-B3F3-BCAF5166B039}" type="sibTrans" cxnId="{4D02FD48-224B-F946-B0CE-BC9D30B5E7B2}">
      <dgm:prSet/>
      <dgm:spPr/>
      <dgm:t>
        <a:bodyPr/>
        <a:lstStyle/>
        <a:p>
          <a:endParaRPr lang="es-MX" sz="9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8164502-6268-4147-A86B-C838CE78E4C9}">
      <dgm:prSet phldrT="[Texto]" custT="1"/>
      <dgm:spPr/>
      <dgm:t>
        <a:bodyPr/>
        <a:lstStyle/>
        <a:p>
          <a:pPr marL="4763" indent="-4763">
            <a:buNone/>
            <a:tabLst/>
          </a:pPr>
          <a:r>
            <a:rPr lang="es-ES" sz="900" b="0" i="0">
              <a:latin typeface="Calibri Light" panose="020F0302020204030204" pitchFamily="34" charset="0"/>
              <a:cs typeface="Calibri Light" panose="020F0302020204030204" pitchFamily="34" charset="0"/>
            </a:rPr>
            <a:t>OE Buenaventura</a:t>
          </a:r>
          <a:endParaRPr lang="es-MX" sz="9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22C6D53-0CFC-7A41-94EA-0E81DBFECBF4}" type="parTrans" cxnId="{EA99CC46-6492-F845-90A2-1E56F66CEAE9}">
      <dgm:prSet/>
      <dgm:spPr/>
      <dgm:t>
        <a:bodyPr/>
        <a:lstStyle/>
        <a:p>
          <a:endParaRPr lang="es-MX" sz="9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6E88BDC-0C35-7A47-8778-55AFC58B31EE}" type="sibTrans" cxnId="{EA99CC46-6492-F845-90A2-1E56F66CEAE9}">
      <dgm:prSet/>
      <dgm:spPr/>
      <dgm:t>
        <a:bodyPr/>
        <a:lstStyle/>
        <a:p>
          <a:endParaRPr lang="es-MX" sz="9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25916AD-0947-2748-9974-6502DD791BCC}">
      <dgm:prSet phldrT="[Texto]" custT="1"/>
      <dgm:spPr/>
      <dgm:t>
        <a:bodyPr/>
        <a:lstStyle/>
        <a:p>
          <a:pPr marL="4763" indent="-4763" algn="just">
            <a:buNone/>
          </a:pPr>
          <a:r>
            <a:rPr lang="es-ES" sz="8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En distintas oportunidades y por diversos medios se informa a la DT sobre las tareas pendientes de cargue del </a:t>
          </a:r>
          <a:r>
            <a:rPr lang="es-ES" sz="800" b="0" i="0">
              <a:latin typeface="Calibri Light" panose="020F0302020204030204" pitchFamily="34" charset="0"/>
              <a:cs typeface="Calibri Light" panose="020F0302020204030204" pitchFamily="34" charset="0"/>
            </a:rPr>
            <a:t>compromiso y de </a:t>
          </a:r>
          <a:r>
            <a:rPr lang="es-ES" sz="8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su registro. Sin embargo, a la fecha del reporte las tareas quedan como incumplidas.</a:t>
          </a:r>
          <a:endParaRPr lang="es-MX" sz="800" b="0" i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AE5141F-A4ED-E74A-8A47-79587B7A44BD}" type="parTrans" cxnId="{689859E7-41D2-DC41-9C43-0D528A939BC2}">
      <dgm:prSet/>
      <dgm:spPr/>
      <dgm:t>
        <a:bodyPr/>
        <a:lstStyle/>
        <a:p>
          <a:endParaRPr lang="es-MX" sz="9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6638D02-479E-D04D-B5F7-A77F4C8993D0}" type="sibTrans" cxnId="{689859E7-41D2-DC41-9C43-0D528A939BC2}">
      <dgm:prSet/>
      <dgm:spPr/>
      <dgm:t>
        <a:bodyPr/>
        <a:lstStyle/>
        <a:p>
          <a:endParaRPr lang="es-MX" sz="9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ADE84C1-BC23-1841-BA3E-472E252CE6E3}">
      <dgm:prSet phldrT="[Texto]" custT="1"/>
      <dgm:spPr/>
      <dgm:t>
        <a:bodyPr/>
        <a:lstStyle/>
        <a:p>
          <a:pPr marL="4763" indent="-4763" algn="ctr">
            <a:buNone/>
            <a:tabLst/>
          </a:pPr>
          <a:r>
            <a:rPr lang="es-ES_tradnl" sz="900" b="0" i="0" dirty="0">
              <a:solidFill>
                <a:schemeClr val="bg1"/>
              </a:solidFill>
              <a:latin typeface="Calibri Light" panose="020F0302020204030204" pitchFamily="34" charset="0"/>
              <a:ea typeface="+mn-lt"/>
              <a:cs typeface="Calibri Light" panose="020F0302020204030204" pitchFamily="34" charset="0"/>
            </a:rPr>
            <a:t> DT </a:t>
          </a:r>
          <a:r>
            <a:rPr lang="es-MX" sz="900" dirty="0">
              <a:solidFill>
                <a:schemeClr val="bg1"/>
              </a:solidFill>
              <a:latin typeface="Calibri Light" panose="020F0302020204030204"/>
              <a:ea typeface="+mn-ea"/>
              <a:cs typeface="+mn-cs"/>
            </a:rPr>
            <a:t>Bogotá, Boyaca, B/bermeja, Cordoba</a:t>
          </a:r>
          <a:endParaRPr lang="es-MX" sz="900" b="0" i="0" dirty="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38AA946-4C6B-B846-9921-2C917418D65C}" type="parTrans" cxnId="{26886E1B-DA67-D147-8938-EDF38579F571}">
      <dgm:prSet/>
      <dgm:spPr/>
      <dgm:t>
        <a:bodyPr/>
        <a:lstStyle/>
        <a:p>
          <a:endParaRPr lang="es-MX"/>
        </a:p>
      </dgm:t>
    </dgm:pt>
    <dgm:pt modelId="{E9DD0D7A-F1D3-D347-9448-94DBC8C5A2CF}" type="sibTrans" cxnId="{26886E1B-DA67-D147-8938-EDF38579F571}">
      <dgm:prSet/>
      <dgm:spPr/>
      <dgm:t>
        <a:bodyPr/>
        <a:lstStyle/>
        <a:p>
          <a:endParaRPr lang="es-MX"/>
        </a:p>
      </dgm:t>
    </dgm:pt>
    <dgm:pt modelId="{D657AEE5-6FCF-164A-9F8F-A36FC83C0352}">
      <dgm:prSet phldrT="[Texto]" custT="1"/>
      <dgm:spPr/>
      <dgm:t>
        <a:bodyPr/>
        <a:lstStyle/>
        <a:p>
          <a:pPr marL="4763" indent="-4763" algn="just">
            <a:buNone/>
          </a:pPr>
          <a:r>
            <a:rPr lang="es-ES" sz="800" b="0" i="0">
              <a:latin typeface="Calibri Light" panose="020F0302020204030204" pitchFamily="34" charset="0"/>
              <a:cs typeface="Calibri Light" panose="020F0302020204030204" pitchFamily="34" charset="0"/>
            </a:rPr>
            <a:t>Desde la OAP se ha venido gestionando y reiterando el cargue de información en varias oportunidades y por  diversos medios llegando acuerdos, los cuales no se han cumplido en los tiempos  pactados quedando las tareas en estado extemporáneo e incumplidas</a:t>
          </a:r>
          <a:endParaRPr lang="es-MX" sz="8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4AD22D0-37C2-F24D-92DD-7616A03BFD09}" type="parTrans" cxnId="{8E42052A-A790-154B-93A9-01DE06C9650D}">
      <dgm:prSet/>
      <dgm:spPr/>
      <dgm:t>
        <a:bodyPr/>
        <a:lstStyle/>
        <a:p>
          <a:endParaRPr lang="es-MX"/>
        </a:p>
      </dgm:t>
    </dgm:pt>
    <dgm:pt modelId="{291169E9-1CBB-E348-93BE-8620B2D95BEE}" type="sibTrans" cxnId="{8E42052A-A790-154B-93A9-01DE06C9650D}">
      <dgm:prSet/>
      <dgm:spPr/>
      <dgm:t>
        <a:bodyPr/>
        <a:lstStyle/>
        <a:p>
          <a:endParaRPr lang="es-MX"/>
        </a:p>
      </dgm:t>
    </dgm:pt>
    <dgm:pt modelId="{C919999B-18FC-0744-B8FF-AE2240C9CB12}" type="pres">
      <dgm:prSet presAssocID="{2FF3F309-D4AC-C249-9D80-F81EF5A2BD14}" presName="Name0" presStyleCnt="0">
        <dgm:presLayoutVars>
          <dgm:dir/>
          <dgm:animLvl val="lvl"/>
          <dgm:resizeHandles val="exact"/>
        </dgm:presLayoutVars>
      </dgm:prSet>
      <dgm:spPr/>
    </dgm:pt>
    <dgm:pt modelId="{ACFADBBE-A18D-BC49-900A-D0C8801CF6DF}" type="pres">
      <dgm:prSet presAssocID="{DBD26845-BEC3-CC48-B3B1-7A251C4F9C6C}" presName="linNode" presStyleCnt="0"/>
      <dgm:spPr/>
    </dgm:pt>
    <dgm:pt modelId="{E5C117FC-0D33-1A42-942D-36AD365CC811}" type="pres">
      <dgm:prSet presAssocID="{DBD26845-BEC3-CC48-B3B1-7A251C4F9C6C}" presName="parentText" presStyleLbl="node1" presStyleIdx="0" presStyleCnt="5" custScaleX="34481">
        <dgm:presLayoutVars>
          <dgm:chMax val="1"/>
          <dgm:bulletEnabled val="1"/>
        </dgm:presLayoutVars>
      </dgm:prSet>
      <dgm:spPr/>
    </dgm:pt>
    <dgm:pt modelId="{D45ED8DA-C77A-6B4A-BAC9-B8C75D2D036B}" type="pres">
      <dgm:prSet presAssocID="{DBD26845-BEC3-CC48-B3B1-7A251C4F9C6C}" presName="descendantText" presStyleLbl="alignAccFollowNode1" presStyleIdx="0" presStyleCnt="5" custScaleX="129604">
        <dgm:presLayoutVars>
          <dgm:bulletEnabled val="1"/>
        </dgm:presLayoutVars>
      </dgm:prSet>
      <dgm:spPr/>
    </dgm:pt>
    <dgm:pt modelId="{727C4E63-4584-EC49-8826-B02A6438EF82}" type="pres">
      <dgm:prSet presAssocID="{F43AF1FD-B562-CC4D-8885-BD219C89CFDE}" presName="sp" presStyleCnt="0"/>
      <dgm:spPr/>
    </dgm:pt>
    <dgm:pt modelId="{24EEF4E3-A0F4-7047-9E7A-4AC3EC79A9D1}" type="pres">
      <dgm:prSet presAssocID="{19AB1519-9900-5246-9A38-8684AB97E045}" presName="linNode" presStyleCnt="0"/>
      <dgm:spPr/>
    </dgm:pt>
    <dgm:pt modelId="{61E9F067-5C62-2840-A683-0D1732DF8904}" type="pres">
      <dgm:prSet presAssocID="{19AB1519-9900-5246-9A38-8684AB97E045}" presName="parentText" presStyleLbl="node1" presStyleIdx="1" presStyleCnt="5" custScaleX="38559">
        <dgm:presLayoutVars>
          <dgm:chMax val="1"/>
          <dgm:bulletEnabled val="1"/>
        </dgm:presLayoutVars>
      </dgm:prSet>
      <dgm:spPr/>
    </dgm:pt>
    <dgm:pt modelId="{6BDC6BAB-3A33-E44E-930F-74DF4962F7DC}" type="pres">
      <dgm:prSet presAssocID="{19AB1519-9900-5246-9A38-8684AB97E045}" presName="descendantText" presStyleLbl="alignAccFollowNode1" presStyleIdx="1" presStyleCnt="5" custScaleX="127243">
        <dgm:presLayoutVars>
          <dgm:bulletEnabled val="1"/>
        </dgm:presLayoutVars>
      </dgm:prSet>
      <dgm:spPr/>
    </dgm:pt>
    <dgm:pt modelId="{D6B1886A-2091-C24B-A2D4-9092239CA33B}" type="pres">
      <dgm:prSet presAssocID="{EA291263-5C19-9344-89D8-B33E9DCFD607}" presName="sp" presStyleCnt="0"/>
      <dgm:spPr/>
    </dgm:pt>
    <dgm:pt modelId="{AE54DBF1-DF99-F143-9A3A-FF2379F27F2F}" type="pres">
      <dgm:prSet presAssocID="{0FF15FB9-B585-474B-84AC-7620F0DE0920}" presName="linNode" presStyleCnt="0"/>
      <dgm:spPr/>
    </dgm:pt>
    <dgm:pt modelId="{E3C8C855-DB38-554F-9986-3643B2B6FC07}" type="pres">
      <dgm:prSet presAssocID="{0FF15FB9-B585-474B-84AC-7620F0DE0920}" presName="parentText" presStyleLbl="node1" presStyleIdx="2" presStyleCnt="5" custScaleX="41963">
        <dgm:presLayoutVars>
          <dgm:chMax val="1"/>
          <dgm:bulletEnabled val="1"/>
        </dgm:presLayoutVars>
      </dgm:prSet>
      <dgm:spPr/>
    </dgm:pt>
    <dgm:pt modelId="{965A55C8-75BA-CE44-A994-E098CF2F78E2}" type="pres">
      <dgm:prSet presAssocID="{0FF15FB9-B585-474B-84AC-7620F0DE0920}" presName="descendantText" presStyleLbl="alignAccFollowNode1" presStyleIdx="2" presStyleCnt="5" custScaleX="127609">
        <dgm:presLayoutVars>
          <dgm:bulletEnabled val="1"/>
        </dgm:presLayoutVars>
      </dgm:prSet>
      <dgm:spPr/>
    </dgm:pt>
    <dgm:pt modelId="{F533B66E-14FF-6547-8192-174D37BA7671}" type="pres">
      <dgm:prSet presAssocID="{B4FA4F74-C0D5-2742-A958-90C54F33073D}" presName="sp" presStyleCnt="0"/>
      <dgm:spPr/>
    </dgm:pt>
    <dgm:pt modelId="{82577196-86C4-A243-A7A2-95D6CFB8834F}" type="pres">
      <dgm:prSet presAssocID="{B8164502-6268-4147-A86B-C838CE78E4C9}" presName="linNode" presStyleCnt="0"/>
      <dgm:spPr/>
    </dgm:pt>
    <dgm:pt modelId="{63164723-A513-F84A-945F-734F49887ED0}" type="pres">
      <dgm:prSet presAssocID="{B8164502-6268-4147-A86B-C838CE78E4C9}" presName="parentText" presStyleLbl="node1" presStyleIdx="3" presStyleCnt="5" custScaleX="52881">
        <dgm:presLayoutVars>
          <dgm:chMax val="1"/>
          <dgm:bulletEnabled val="1"/>
        </dgm:presLayoutVars>
      </dgm:prSet>
      <dgm:spPr/>
    </dgm:pt>
    <dgm:pt modelId="{681E4C56-3102-194C-AA8E-88A3CB5B2065}" type="pres">
      <dgm:prSet presAssocID="{B8164502-6268-4147-A86B-C838CE78E4C9}" presName="descendantText" presStyleLbl="alignAccFollowNode1" presStyleIdx="3" presStyleCnt="5" custScaleX="117637">
        <dgm:presLayoutVars>
          <dgm:bulletEnabled val="1"/>
        </dgm:presLayoutVars>
      </dgm:prSet>
      <dgm:spPr/>
    </dgm:pt>
    <dgm:pt modelId="{57CFEFA7-8515-3246-844F-C4926A48C4FC}" type="pres">
      <dgm:prSet presAssocID="{F6E88BDC-0C35-7A47-8778-55AFC58B31EE}" presName="sp" presStyleCnt="0"/>
      <dgm:spPr/>
    </dgm:pt>
    <dgm:pt modelId="{2CE45702-7AA3-974E-A96B-070042E63742}" type="pres">
      <dgm:prSet presAssocID="{0ADE84C1-BC23-1841-BA3E-472E252CE6E3}" presName="linNode" presStyleCnt="0"/>
      <dgm:spPr/>
    </dgm:pt>
    <dgm:pt modelId="{8C331B20-1107-2747-AE27-1E411080FF7A}" type="pres">
      <dgm:prSet presAssocID="{0ADE84C1-BC23-1841-BA3E-472E252CE6E3}" presName="parentText" presStyleLbl="node1" presStyleIdx="4" presStyleCnt="5" custScaleX="74622">
        <dgm:presLayoutVars>
          <dgm:chMax val="1"/>
          <dgm:bulletEnabled val="1"/>
        </dgm:presLayoutVars>
      </dgm:prSet>
      <dgm:spPr/>
    </dgm:pt>
    <dgm:pt modelId="{248A8DF9-E894-3843-A73F-B8AE3E653DAA}" type="pres">
      <dgm:prSet presAssocID="{0ADE84C1-BC23-1841-BA3E-472E252CE6E3}" presName="descendantText" presStyleLbl="alignAccFollowNode1" presStyleIdx="4" presStyleCnt="5" custScaleX="109610">
        <dgm:presLayoutVars>
          <dgm:bulletEnabled val="1"/>
        </dgm:presLayoutVars>
      </dgm:prSet>
      <dgm:spPr/>
    </dgm:pt>
  </dgm:ptLst>
  <dgm:cxnLst>
    <dgm:cxn modelId="{852E7A01-AF66-3A40-8D5F-4BA4C9BBB1D0}" type="presOf" srcId="{0ADE84C1-BC23-1841-BA3E-472E252CE6E3}" destId="{8C331B20-1107-2747-AE27-1E411080FF7A}" srcOrd="0" destOrd="0" presId="urn:microsoft.com/office/officeart/2005/8/layout/vList5"/>
    <dgm:cxn modelId="{4E9F4C06-A9E8-6A42-B389-5093DAD3F4D6}" type="presOf" srcId="{B8164502-6268-4147-A86B-C838CE78E4C9}" destId="{63164723-A513-F84A-945F-734F49887ED0}" srcOrd="0" destOrd="0" presId="urn:microsoft.com/office/officeart/2005/8/layout/vList5"/>
    <dgm:cxn modelId="{CAEAF206-FDA7-4A4E-8530-1637449B6C79}" srcId="{2FF3F309-D4AC-C249-9D80-F81EF5A2BD14}" destId="{19AB1519-9900-5246-9A38-8684AB97E045}" srcOrd="1" destOrd="0" parTransId="{6E2C221B-3017-3F43-A871-CE4807705D62}" sibTransId="{EA291263-5C19-9344-89D8-B33E9DCFD607}"/>
    <dgm:cxn modelId="{F9EAA111-7E49-C34D-B2F2-8632A6D4A064}" srcId="{DBD26845-BEC3-CC48-B3B1-7A251C4F9C6C}" destId="{DD9C4FF2-8C66-2E41-A8E3-63AC7A209B78}" srcOrd="0" destOrd="0" parTransId="{8AB71858-083A-AD4D-80AD-8600992FD754}" sibTransId="{65708DBC-2924-0649-97A8-D225767767BB}"/>
    <dgm:cxn modelId="{26886E1B-DA67-D147-8938-EDF38579F571}" srcId="{2FF3F309-D4AC-C249-9D80-F81EF5A2BD14}" destId="{0ADE84C1-BC23-1841-BA3E-472E252CE6E3}" srcOrd="4" destOrd="0" parTransId="{B38AA946-4C6B-B846-9921-2C917418D65C}" sibTransId="{E9DD0D7A-F1D3-D347-9448-94DBC8C5A2CF}"/>
    <dgm:cxn modelId="{8E42052A-A790-154B-93A9-01DE06C9650D}" srcId="{0ADE84C1-BC23-1841-BA3E-472E252CE6E3}" destId="{D657AEE5-6FCF-164A-9F8F-A36FC83C0352}" srcOrd="0" destOrd="0" parTransId="{94AD22D0-37C2-F24D-92DD-7616A03BFD09}" sibTransId="{291169E9-1CBB-E348-93BE-8620B2D95BEE}"/>
    <dgm:cxn modelId="{7EB98331-FCFE-EC4F-9B6C-398C38170C61}" type="presOf" srcId="{DD9C4FF2-8C66-2E41-A8E3-63AC7A209B78}" destId="{D45ED8DA-C77A-6B4A-BAC9-B8C75D2D036B}" srcOrd="0" destOrd="0" presId="urn:microsoft.com/office/officeart/2005/8/layout/vList5"/>
    <dgm:cxn modelId="{6B233D5B-356D-0D40-AEDE-5F25DBAD3A72}" srcId="{2FF3F309-D4AC-C249-9D80-F81EF5A2BD14}" destId="{0FF15FB9-B585-474B-84AC-7620F0DE0920}" srcOrd="2" destOrd="0" parTransId="{DAA76F2D-61EF-FF43-BF3D-72F7A9C5A064}" sibTransId="{B4FA4F74-C0D5-2742-A958-90C54F33073D}"/>
    <dgm:cxn modelId="{57480C5D-D930-B147-B77B-CABB8D475BA1}" type="presOf" srcId="{19AB1519-9900-5246-9A38-8684AB97E045}" destId="{61E9F067-5C62-2840-A683-0D1732DF8904}" srcOrd="0" destOrd="0" presId="urn:microsoft.com/office/officeart/2005/8/layout/vList5"/>
    <dgm:cxn modelId="{CA93BD62-97B5-554D-BB42-2529A2D734F6}" type="presOf" srcId="{5C599440-1AC2-864D-9EF8-15CC11951C35}" destId="{965A55C8-75BA-CE44-A994-E098CF2F78E2}" srcOrd="0" destOrd="0" presId="urn:microsoft.com/office/officeart/2005/8/layout/vList5"/>
    <dgm:cxn modelId="{EA99CC46-6492-F845-90A2-1E56F66CEAE9}" srcId="{2FF3F309-D4AC-C249-9D80-F81EF5A2BD14}" destId="{B8164502-6268-4147-A86B-C838CE78E4C9}" srcOrd="3" destOrd="0" parTransId="{E22C6D53-0CFC-7A41-94EA-0E81DBFECBF4}" sibTransId="{F6E88BDC-0C35-7A47-8778-55AFC58B31EE}"/>
    <dgm:cxn modelId="{6465E167-95C1-FE40-B859-C0508A4894F8}" type="presOf" srcId="{2FF3F309-D4AC-C249-9D80-F81EF5A2BD14}" destId="{C919999B-18FC-0744-B8FF-AE2240C9CB12}" srcOrd="0" destOrd="0" presId="urn:microsoft.com/office/officeart/2005/8/layout/vList5"/>
    <dgm:cxn modelId="{4D02FD48-224B-F946-B0CE-BC9D30B5E7B2}" srcId="{0FF15FB9-B585-474B-84AC-7620F0DE0920}" destId="{5C599440-1AC2-864D-9EF8-15CC11951C35}" srcOrd="0" destOrd="0" parTransId="{1FD0D42B-25A0-D045-8D9D-09CB9BAD2F34}" sibTransId="{D60E6220-CFBB-D645-B3F3-BCAF5166B039}"/>
    <dgm:cxn modelId="{F86B7770-5186-B44B-A58F-955A4B33406E}" srcId="{19AB1519-9900-5246-9A38-8684AB97E045}" destId="{EC8BC4EF-3E82-E042-91F4-FF21347077F3}" srcOrd="0" destOrd="0" parTransId="{A7F28555-B995-D74A-9B27-872381E2E09E}" sibTransId="{26E00306-EE5A-D546-B289-39CACD275B12}"/>
    <dgm:cxn modelId="{66BCBD78-59B4-CC45-8ACC-329696300A60}" srcId="{2FF3F309-D4AC-C249-9D80-F81EF5A2BD14}" destId="{DBD26845-BEC3-CC48-B3B1-7A251C4F9C6C}" srcOrd="0" destOrd="0" parTransId="{1C2CCBD5-B506-144A-B9FA-C1E3155269D1}" sibTransId="{F43AF1FD-B562-CC4D-8885-BD219C89CFDE}"/>
    <dgm:cxn modelId="{A8A2D6A2-C94C-7A46-AECA-579DF44CCEEE}" type="presOf" srcId="{0FF15FB9-B585-474B-84AC-7620F0DE0920}" destId="{E3C8C855-DB38-554F-9986-3643B2B6FC07}" srcOrd="0" destOrd="0" presId="urn:microsoft.com/office/officeart/2005/8/layout/vList5"/>
    <dgm:cxn modelId="{71BF46B5-94D3-D241-BDDB-28A78394B081}" type="presOf" srcId="{DBD26845-BEC3-CC48-B3B1-7A251C4F9C6C}" destId="{E5C117FC-0D33-1A42-942D-36AD365CC811}" srcOrd="0" destOrd="0" presId="urn:microsoft.com/office/officeart/2005/8/layout/vList5"/>
    <dgm:cxn modelId="{1DD9E7B8-2414-E248-9269-D08A989A087F}" type="presOf" srcId="{225916AD-0947-2748-9974-6502DD791BCC}" destId="{681E4C56-3102-194C-AA8E-88A3CB5B2065}" srcOrd="0" destOrd="0" presId="urn:microsoft.com/office/officeart/2005/8/layout/vList5"/>
    <dgm:cxn modelId="{242BCCC2-8EE3-EF47-B6D3-D1E4C42BE76B}" type="presOf" srcId="{EC8BC4EF-3E82-E042-91F4-FF21347077F3}" destId="{6BDC6BAB-3A33-E44E-930F-74DF4962F7DC}" srcOrd="0" destOrd="0" presId="urn:microsoft.com/office/officeart/2005/8/layout/vList5"/>
    <dgm:cxn modelId="{5F61AAD3-695B-DD4C-8596-D97E5697736D}" type="presOf" srcId="{D657AEE5-6FCF-164A-9F8F-A36FC83C0352}" destId="{248A8DF9-E894-3843-A73F-B8AE3E653DAA}" srcOrd="0" destOrd="0" presId="urn:microsoft.com/office/officeart/2005/8/layout/vList5"/>
    <dgm:cxn modelId="{689859E7-41D2-DC41-9C43-0D528A939BC2}" srcId="{B8164502-6268-4147-A86B-C838CE78E4C9}" destId="{225916AD-0947-2748-9974-6502DD791BCC}" srcOrd="0" destOrd="0" parTransId="{FAE5141F-A4ED-E74A-8A47-79587B7A44BD}" sibTransId="{06638D02-479E-D04D-B5F7-A77F4C8993D0}"/>
    <dgm:cxn modelId="{05737456-CA03-6C4C-AABB-5F53096A4740}" type="presParOf" srcId="{C919999B-18FC-0744-B8FF-AE2240C9CB12}" destId="{ACFADBBE-A18D-BC49-900A-D0C8801CF6DF}" srcOrd="0" destOrd="0" presId="urn:microsoft.com/office/officeart/2005/8/layout/vList5"/>
    <dgm:cxn modelId="{BB732E9F-789F-C642-B04E-5CA7740B1C86}" type="presParOf" srcId="{ACFADBBE-A18D-BC49-900A-D0C8801CF6DF}" destId="{E5C117FC-0D33-1A42-942D-36AD365CC811}" srcOrd="0" destOrd="0" presId="urn:microsoft.com/office/officeart/2005/8/layout/vList5"/>
    <dgm:cxn modelId="{4FE86962-4C5E-C542-9F69-FAE67E2B7485}" type="presParOf" srcId="{ACFADBBE-A18D-BC49-900A-D0C8801CF6DF}" destId="{D45ED8DA-C77A-6B4A-BAC9-B8C75D2D036B}" srcOrd="1" destOrd="0" presId="urn:microsoft.com/office/officeart/2005/8/layout/vList5"/>
    <dgm:cxn modelId="{3BEC5D7E-BDAE-4747-8ED7-52921562D5A3}" type="presParOf" srcId="{C919999B-18FC-0744-B8FF-AE2240C9CB12}" destId="{727C4E63-4584-EC49-8826-B02A6438EF82}" srcOrd="1" destOrd="0" presId="urn:microsoft.com/office/officeart/2005/8/layout/vList5"/>
    <dgm:cxn modelId="{4C85594B-99A1-9340-8B97-832E74B6B49B}" type="presParOf" srcId="{C919999B-18FC-0744-B8FF-AE2240C9CB12}" destId="{24EEF4E3-A0F4-7047-9E7A-4AC3EC79A9D1}" srcOrd="2" destOrd="0" presId="urn:microsoft.com/office/officeart/2005/8/layout/vList5"/>
    <dgm:cxn modelId="{0E7CA11D-A28C-9248-9565-116B2725865B}" type="presParOf" srcId="{24EEF4E3-A0F4-7047-9E7A-4AC3EC79A9D1}" destId="{61E9F067-5C62-2840-A683-0D1732DF8904}" srcOrd="0" destOrd="0" presId="urn:microsoft.com/office/officeart/2005/8/layout/vList5"/>
    <dgm:cxn modelId="{4C336CCB-091B-3948-8751-44536E4D3B2C}" type="presParOf" srcId="{24EEF4E3-A0F4-7047-9E7A-4AC3EC79A9D1}" destId="{6BDC6BAB-3A33-E44E-930F-74DF4962F7DC}" srcOrd="1" destOrd="0" presId="urn:microsoft.com/office/officeart/2005/8/layout/vList5"/>
    <dgm:cxn modelId="{B865A114-A42D-454A-8794-3B09C914C232}" type="presParOf" srcId="{C919999B-18FC-0744-B8FF-AE2240C9CB12}" destId="{D6B1886A-2091-C24B-A2D4-9092239CA33B}" srcOrd="3" destOrd="0" presId="urn:microsoft.com/office/officeart/2005/8/layout/vList5"/>
    <dgm:cxn modelId="{E08BF6CE-DE05-F14E-83B8-654FE43B341F}" type="presParOf" srcId="{C919999B-18FC-0744-B8FF-AE2240C9CB12}" destId="{AE54DBF1-DF99-F143-9A3A-FF2379F27F2F}" srcOrd="4" destOrd="0" presId="urn:microsoft.com/office/officeart/2005/8/layout/vList5"/>
    <dgm:cxn modelId="{1278C0D4-52B0-4F43-B452-88E415256A80}" type="presParOf" srcId="{AE54DBF1-DF99-F143-9A3A-FF2379F27F2F}" destId="{E3C8C855-DB38-554F-9986-3643B2B6FC07}" srcOrd="0" destOrd="0" presId="urn:microsoft.com/office/officeart/2005/8/layout/vList5"/>
    <dgm:cxn modelId="{28014982-621A-8648-9697-6E8DEFE2D35A}" type="presParOf" srcId="{AE54DBF1-DF99-F143-9A3A-FF2379F27F2F}" destId="{965A55C8-75BA-CE44-A994-E098CF2F78E2}" srcOrd="1" destOrd="0" presId="urn:microsoft.com/office/officeart/2005/8/layout/vList5"/>
    <dgm:cxn modelId="{34B44C43-2530-F643-8261-6C623B942F44}" type="presParOf" srcId="{C919999B-18FC-0744-B8FF-AE2240C9CB12}" destId="{F533B66E-14FF-6547-8192-174D37BA7671}" srcOrd="5" destOrd="0" presId="urn:microsoft.com/office/officeart/2005/8/layout/vList5"/>
    <dgm:cxn modelId="{E8019DA3-E36C-184E-B71D-1AEBAE08CC0A}" type="presParOf" srcId="{C919999B-18FC-0744-B8FF-AE2240C9CB12}" destId="{82577196-86C4-A243-A7A2-95D6CFB8834F}" srcOrd="6" destOrd="0" presId="urn:microsoft.com/office/officeart/2005/8/layout/vList5"/>
    <dgm:cxn modelId="{A744A0FC-B5EC-BA48-9A7C-8EFDC1F857E9}" type="presParOf" srcId="{82577196-86C4-A243-A7A2-95D6CFB8834F}" destId="{63164723-A513-F84A-945F-734F49887ED0}" srcOrd="0" destOrd="0" presId="urn:microsoft.com/office/officeart/2005/8/layout/vList5"/>
    <dgm:cxn modelId="{C3E36F93-24C1-934D-BF08-19DE3CCD3214}" type="presParOf" srcId="{82577196-86C4-A243-A7A2-95D6CFB8834F}" destId="{681E4C56-3102-194C-AA8E-88A3CB5B2065}" srcOrd="1" destOrd="0" presId="urn:microsoft.com/office/officeart/2005/8/layout/vList5"/>
    <dgm:cxn modelId="{A94C9C2B-7E61-E548-8050-0EA60E5FDF2A}" type="presParOf" srcId="{C919999B-18FC-0744-B8FF-AE2240C9CB12}" destId="{57CFEFA7-8515-3246-844F-C4926A48C4FC}" srcOrd="7" destOrd="0" presId="urn:microsoft.com/office/officeart/2005/8/layout/vList5"/>
    <dgm:cxn modelId="{0B4EF940-FD60-6747-AB86-772F53C3BD07}" type="presParOf" srcId="{C919999B-18FC-0744-B8FF-AE2240C9CB12}" destId="{2CE45702-7AA3-974E-A96B-070042E63742}" srcOrd="8" destOrd="0" presId="urn:microsoft.com/office/officeart/2005/8/layout/vList5"/>
    <dgm:cxn modelId="{4EF60169-B009-9D4B-8879-F93B8FF0AF2C}" type="presParOf" srcId="{2CE45702-7AA3-974E-A96B-070042E63742}" destId="{8C331B20-1107-2747-AE27-1E411080FF7A}" srcOrd="0" destOrd="0" presId="urn:microsoft.com/office/officeart/2005/8/layout/vList5"/>
    <dgm:cxn modelId="{E420BA74-064E-BD45-A461-0027675E51A5}" type="presParOf" srcId="{2CE45702-7AA3-974E-A96B-070042E63742}" destId="{248A8DF9-E894-3843-A73F-B8AE3E653D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98A62D-8690-2141-9280-813A9D824075}" type="doc">
      <dgm:prSet loTypeId="urn:microsoft.com/office/officeart/2005/8/layout/hierarchy4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0E5AC64B-64CA-854B-8988-E0B68E7DD914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AutoNum type="arabicPeriod"/>
          </a:pPr>
          <a:r>
            <a:rPr lang="es-ES_tradnl" sz="1000" b="0" i="0">
              <a:latin typeface="Calibri Light" panose="020F0302020204030204" pitchFamily="34" charset="0"/>
              <a:cs typeface="Calibri Light" panose="020F0302020204030204" pitchFamily="34" charset="0"/>
            </a:rPr>
            <a:t>Las dependencias deben realizar permanente monitoreo y seguimiento al avance del plan de acción, a las tareas programas y a su cumplimiento, dentro de los tiempos planeados para tal fin.</a:t>
          </a:r>
          <a:endParaRPr lang="es-MX" sz="10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F290C11-FE98-BC41-8C6B-0830BA44CF47}" type="parTrans" cxnId="{99B75A4A-FCFE-C040-85D6-0DACA4CF5482}">
      <dgm:prSet/>
      <dgm:spPr/>
      <dgm:t>
        <a:bodyPr/>
        <a:lstStyle/>
        <a:p>
          <a:endParaRPr lang="es-MX" sz="10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524107F-C6DA-4343-B869-C597FB4737A6}" type="sibTrans" cxnId="{99B75A4A-FCFE-C040-85D6-0DACA4CF5482}">
      <dgm:prSet/>
      <dgm:spPr/>
      <dgm:t>
        <a:bodyPr/>
        <a:lstStyle/>
        <a:p>
          <a:endParaRPr lang="es-MX" sz="10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F675F0C-6053-5945-9B47-FF202142BDC2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AutoNum type="arabicPeriod"/>
          </a:pPr>
          <a:r>
            <a:rPr lang="es-ES_tradnl" sz="1000" b="0" i="0">
              <a:latin typeface="Calibri Light" panose="020F0302020204030204" pitchFamily="34" charset="0"/>
              <a:cs typeface="Calibri Light" panose="020F0302020204030204" pitchFamily="34" charset="0"/>
            </a:rPr>
            <a:t>El reporte de cumplimiento de las tareas, se deben efectuar como plazo máximo (5 días) antes del vencimiento de la tarea, tal como lo establece la Guía de Plan de Acción (</a:t>
          </a:r>
          <a:r>
            <a:rPr lang="es-US" sz="1000" b="0" i="0">
              <a:latin typeface="Calibri Light" panose="020F0302020204030204" pitchFamily="34" charset="0"/>
              <a:cs typeface="Calibri Light" panose="020F0302020204030204" pitchFamily="34" charset="0"/>
            </a:rPr>
            <a:t>DE-PD-01-G-02)</a:t>
          </a:r>
          <a:endParaRPr lang="es-MX" sz="10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2C45C6D-EA88-4F4C-9494-ACB4DF49AE77}" type="parTrans" cxnId="{42F66604-24EA-7041-BBB8-F985F9AD83AF}">
      <dgm:prSet/>
      <dgm:spPr/>
      <dgm:t>
        <a:bodyPr/>
        <a:lstStyle/>
        <a:p>
          <a:endParaRPr lang="es-MX" sz="10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28C1393-DA15-564B-8C6F-E8A49FFDA482}" type="sibTrans" cxnId="{42F66604-24EA-7041-BBB8-F985F9AD83AF}">
      <dgm:prSet/>
      <dgm:spPr/>
      <dgm:t>
        <a:bodyPr/>
        <a:lstStyle/>
        <a:p>
          <a:endParaRPr lang="es-MX" sz="10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ABCB7F4-B50B-D740-B3D9-1F58C2C1E72C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s-ES_tradnl" sz="10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Una vez reportada las tareas, tener en cuenta que estas quedarán debidamente cumplida, una vez curse por la revisión y aprobación de todos los roles que intervienen en la tarea</a:t>
          </a:r>
          <a:endParaRPr lang="es-MX" sz="1000" b="0" i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46D7292-1AD9-684A-A65D-35DF333D4746}" type="parTrans" cxnId="{E2EFEF61-686C-864B-84B5-966519F2E2F6}">
      <dgm:prSet/>
      <dgm:spPr/>
      <dgm:t>
        <a:bodyPr/>
        <a:lstStyle/>
        <a:p>
          <a:endParaRPr lang="es-MX" sz="10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8CBA3AB-EBE5-ED4F-B850-C9E324B4AE8F}" type="sibTrans" cxnId="{E2EFEF61-686C-864B-84B5-966519F2E2F6}">
      <dgm:prSet/>
      <dgm:spPr/>
      <dgm:t>
        <a:bodyPr/>
        <a:lstStyle/>
        <a:p>
          <a:endParaRPr lang="es-MX" sz="10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025A211-AC0A-DA4E-BAE9-43EC2E20B63B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1000" b="0" i="0">
              <a:latin typeface="Calibri Light" panose="020F0302020204030204" pitchFamily="34" charset="0"/>
              <a:cs typeface="Calibri Light" panose="020F0302020204030204" pitchFamily="34" charset="0"/>
            </a:rPr>
            <a:t>Solicitar de manera oportuna (según lo establece Guía Plan de Acción - </a:t>
          </a:r>
          <a:r>
            <a:rPr lang="es-US" sz="1000" b="0" i="0">
              <a:latin typeface="Calibri Light" panose="020F0302020204030204" pitchFamily="34" charset="0"/>
              <a:cs typeface="Calibri Light" panose="020F0302020204030204" pitchFamily="34" charset="0"/>
            </a:rPr>
            <a:t>DE-PD-01-G-02</a:t>
          </a:r>
          <a:r>
            <a:rPr lang="es-ES_tradnl" sz="1000" b="0" i="0">
              <a:latin typeface="Calibri Light" panose="020F0302020204030204" pitchFamily="34" charset="0"/>
              <a:cs typeface="Calibri Light" panose="020F0302020204030204" pitchFamily="34" charset="0"/>
            </a:rPr>
            <a:t>), las modificaciones requeridas al plan de acción.</a:t>
          </a:r>
          <a:endParaRPr lang="es-MX" sz="10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DE29DCC-98E7-B646-B1D4-36D954D412C4}" type="parTrans" cxnId="{0C5D3CFF-0465-1C46-96F6-350BEEEF9273}">
      <dgm:prSet/>
      <dgm:spPr/>
      <dgm:t>
        <a:bodyPr/>
        <a:lstStyle/>
        <a:p>
          <a:endParaRPr lang="es-MX" sz="10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5CD907A-5413-7544-BC68-A657E9A3C65B}" type="sibTrans" cxnId="{0C5D3CFF-0465-1C46-96F6-350BEEEF9273}">
      <dgm:prSet/>
      <dgm:spPr/>
      <dgm:t>
        <a:bodyPr/>
        <a:lstStyle/>
        <a:p>
          <a:endParaRPr lang="es-MX" sz="10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A9A69F8-999D-774E-926F-BCF0C5C9C48C}" type="pres">
      <dgm:prSet presAssocID="{A698A62D-8690-2141-9280-813A9D8240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7C3D438-13C1-FB44-901B-8729F5D5FAE1}" type="pres">
      <dgm:prSet presAssocID="{0E5AC64B-64CA-854B-8988-E0B68E7DD914}" presName="vertOne" presStyleCnt="0"/>
      <dgm:spPr/>
    </dgm:pt>
    <dgm:pt modelId="{47477352-72A0-084E-974D-71539CF0BE20}" type="pres">
      <dgm:prSet presAssocID="{0E5AC64B-64CA-854B-8988-E0B68E7DD914}" presName="txOne" presStyleLbl="node0" presStyleIdx="0" presStyleCnt="1">
        <dgm:presLayoutVars>
          <dgm:chPref val="3"/>
        </dgm:presLayoutVars>
      </dgm:prSet>
      <dgm:spPr/>
    </dgm:pt>
    <dgm:pt modelId="{09001C3B-593D-C04F-BC82-AAC7DF922935}" type="pres">
      <dgm:prSet presAssocID="{0E5AC64B-64CA-854B-8988-E0B68E7DD914}" presName="parTransOne" presStyleCnt="0"/>
      <dgm:spPr/>
    </dgm:pt>
    <dgm:pt modelId="{86A1FE22-5586-5C4C-9537-F263436C1114}" type="pres">
      <dgm:prSet presAssocID="{0E5AC64B-64CA-854B-8988-E0B68E7DD914}" presName="horzOne" presStyleCnt="0"/>
      <dgm:spPr/>
    </dgm:pt>
    <dgm:pt modelId="{C0282E14-CBC4-B349-A43D-A5B1808D88D0}" type="pres">
      <dgm:prSet presAssocID="{DF675F0C-6053-5945-9B47-FF202142BDC2}" presName="vertTwo" presStyleCnt="0"/>
      <dgm:spPr/>
    </dgm:pt>
    <dgm:pt modelId="{FD48EC7F-59AB-484E-A797-943BF64B4132}" type="pres">
      <dgm:prSet presAssocID="{DF675F0C-6053-5945-9B47-FF202142BDC2}" presName="txTwo" presStyleLbl="node2" presStyleIdx="0" presStyleCnt="2" custLinFactNeighborX="-1082" custLinFactNeighborY="1">
        <dgm:presLayoutVars>
          <dgm:chPref val="3"/>
        </dgm:presLayoutVars>
      </dgm:prSet>
      <dgm:spPr/>
    </dgm:pt>
    <dgm:pt modelId="{CB1E22BE-3095-914A-8A79-3E2B649175E3}" type="pres">
      <dgm:prSet presAssocID="{DF675F0C-6053-5945-9B47-FF202142BDC2}" presName="parTransTwo" presStyleCnt="0"/>
      <dgm:spPr/>
    </dgm:pt>
    <dgm:pt modelId="{74743E51-4888-DB4A-8487-2B5A26663005}" type="pres">
      <dgm:prSet presAssocID="{DF675F0C-6053-5945-9B47-FF202142BDC2}" presName="horzTwo" presStyleCnt="0"/>
      <dgm:spPr/>
    </dgm:pt>
    <dgm:pt modelId="{C8E3EB13-1750-9249-AB9B-167A425FFB97}" type="pres">
      <dgm:prSet presAssocID="{2ABCB7F4-B50B-D740-B3D9-1F58C2C1E72C}" presName="vertThree" presStyleCnt="0"/>
      <dgm:spPr/>
    </dgm:pt>
    <dgm:pt modelId="{A350FEAA-F22D-BB4E-B337-C3AA653CA8F1}" type="pres">
      <dgm:prSet presAssocID="{2ABCB7F4-B50B-D740-B3D9-1F58C2C1E72C}" presName="txThree" presStyleLbl="node3" presStyleIdx="0" presStyleCnt="1" custScaleX="139762" custLinFactNeighborX="57046" custLinFactNeighborY="-2428">
        <dgm:presLayoutVars>
          <dgm:chPref val="3"/>
        </dgm:presLayoutVars>
      </dgm:prSet>
      <dgm:spPr/>
    </dgm:pt>
    <dgm:pt modelId="{EA45F608-D6FF-5C44-AF95-068C75839EAB}" type="pres">
      <dgm:prSet presAssocID="{2ABCB7F4-B50B-D740-B3D9-1F58C2C1E72C}" presName="horzThree" presStyleCnt="0"/>
      <dgm:spPr/>
    </dgm:pt>
    <dgm:pt modelId="{3D3A0C66-B6C0-4B4D-BF10-626E099231F1}" type="pres">
      <dgm:prSet presAssocID="{728C1393-DA15-564B-8C6F-E8A49FFDA482}" presName="sibSpaceTwo" presStyleCnt="0"/>
      <dgm:spPr/>
    </dgm:pt>
    <dgm:pt modelId="{5233B643-5736-BE4A-ADB2-0FBE63367202}" type="pres">
      <dgm:prSet presAssocID="{6025A211-AC0A-DA4E-BAE9-43EC2E20B63B}" presName="vertTwo" presStyleCnt="0"/>
      <dgm:spPr/>
    </dgm:pt>
    <dgm:pt modelId="{62B6AB19-2ADA-3C42-A3BF-6022AD7DCEF4}" type="pres">
      <dgm:prSet presAssocID="{6025A211-AC0A-DA4E-BAE9-43EC2E20B63B}" presName="txTwo" presStyleLbl="node2" presStyleIdx="1" presStyleCnt="2">
        <dgm:presLayoutVars>
          <dgm:chPref val="3"/>
        </dgm:presLayoutVars>
      </dgm:prSet>
      <dgm:spPr/>
    </dgm:pt>
    <dgm:pt modelId="{B1A015C1-8644-0546-BB73-1249DB36BCE3}" type="pres">
      <dgm:prSet presAssocID="{6025A211-AC0A-DA4E-BAE9-43EC2E20B63B}" presName="horzTwo" presStyleCnt="0"/>
      <dgm:spPr/>
    </dgm:pt>
  </dgm:ptLst>
  <dgm:cxnLst>
    <dgm:cxn modelId="{42F66604-24EA-7041-BBB8-F985F9AD83AF}" srcId="{0E5AC64B-64CA-854B-8988-E0B68E7DD914}" destId="{DF675F0C-6053-5945-9B47-FF202142BDC2}" srcOrd="0" destOrd="0" parTransId="{42C45C6D-EA88-4F4C-9494-ACB4DF49AE77}" sibTransId="{728C1393-DA15-564B-8C6F-E8A49FFDA482}"/>
    <dgm:cxn modelId="{E2EFEF61-686C-864B-84B5-966519F2E2F6}" srcId="{DF675F0C-6053-5945-9B47-FF202142BDC2}" destId="{2ABCB7F4-B50B-D740-B3D9-1F58C2C1E72C}" srcOrd="0" destOrd="0" parTransId="{C46D7292-1AD9-684A-A65D-35DF333D4746}" sibTransId="{38CBA3AB-EBE5-ED4F-B850-C9E324B4AE8F}"/>
    <dgm:cxn modelId="{2BA59964-714E-F54D-AB34-1F9194219E20}" type="presOf" srcId="{0E5AC64B-64CA-854B-8988-E0B68E7DD914}" destId="{47477352-72A0-084E-974D-71539CF0BE20}" srcOrd="0" destOrd="0" presId="urn:microsoft.com/office/officeart/2005/8/layout/hierarchy4"/>
    <dgm:cxn modelId="{99B75A4A-FCFE-C040-85D6-0DACA4CF5482}" srcId="{A698A62D-8690-2141-9280-813A9D824075}" destId="{0E5AC64B-64CA-854B-8988-E0B68E7DD914}" srcOrd="0" destOrd="0" parTransId="{0F290C11-FE98-BC41-8C6B-0830BA44CF47}" sibTransId="{7524107F-C6DA-4343-B869-C597FB4737A6}"/>
    <dgm:cxn modelId="{497E4B8A-1E96-654E-B62A-D4273C7D1376}" type="presOf" srcId="{2ABCB7F4-B50B-D740-B3D9-1F58C2C1E72C}" destId="{A350FEAA-F22D-BB4E-B337-C3AA653CA8F1}" srcOrd="0" destOrd="0" presId="urn:microsoft.com/office/officeart/2005/8/layout/hierarchy4"/>
    <dgm:cxn modelId="{9A381D9B-B66E-3941-8A16-34CF2AF32F45}" type="presOf" srcId="{6025A211-AC0A-DA4E-BAE9-43EC2E20B63B}" destId="{62B6AB19-2ADA-3C42-A3BF-6022AD7DCEF4}" srcOrd="0" destOrd="0" presId="urn:microsoft.com/office/officeart/2005/8/layout/hierarchy4"/>
    <dgm:cxn modelId="{A82BF2B9-CB7C-2D44-B676-ECCB661472C3}" type="presOf" srcId="{DF675F0C-6053-5945-9B47-FF202142BDC2}" destId="{FD48EC7F-59AB-484E-A797-943BF64B4132}" srcOrd="0" destOrd="0" presId="urn:microsoft.com/office/officeart/2005/8/layout/hierarchy4"/>
    <dgm:cxn modelId="{B37C5BF2-FEC9-024B-B979-ABA4E93D0B70}" type="presOf" srcId="{A698A62D-8690-2141-9280-813A9D824075}" destId="{0A9A69F8-999D-774E-926F-BCF0C5C9C48C}" srcOrd="0" destOrd="0" presId="urn:microsoft.com/office/officeart/2005/8/layout/hierarchy4"/>
    <dgm:cxn modelId="{0C5D3CFF-0465-1C46-96F6-350BEEEF9273}" srcId="{0E5AC64B-64CA-854B-8988-E0B68E7DD914}" destId="{6025A211-AC0A-DA4E-BAE9-43EC2E20B63B}" srcOrd="1" destOrd="0" parTransId="{4DE29DCC-98E7-B646-B1D4-36D954D412C4}" sibTransId="{65CD907A-5413-7544-BC68-A657E9A3C65B}"/>
    <dgm:cxn modelId="{647F33E6-D833-A540-A2B5-F52A27AAE28D}" type="presParOf" srcId="{0A9A69F8-999D-774E-926F-BCF0C5C9C48C}" destId="{87C3D438-13C1-FB44-901B-8729F5D5FAE1}" srcOrd="0" destOrd="0" presId="urn:microsoft.com/office/officeart/2005/8/layout/hierarchy4"/>
    <dgm:cxn modelId="{70007EFC-8660-F149-A24E-EA0008FE6152}" type="presParOf" srcId="{87C3D438-13C1-FB44-901B-8729F5D5FAE1}" destId="{47477352-72A0-084E-974D-71539CF0BE20}" srcOrd="0" destOrd="0" presId="urn:microsoft.com/office/officeart/2005/8/layout/hierarchy4"/>
    <dgm:cxn modelId="{81F597B4-9E38-A74D-B7BD-79BE54F06959}" type="presParOf" srcId="{87C3D438-13C1-FB44-901B-8729F5D5FAE1}" destId="{09001C3B-593D-C04F-BC82-AAC7DF922935}" srcOrd="1" destOrd="0" presId="urn:microsoft.com/office/officeart/2005/8/layout/hierarchy4"/>
    <dgm:cxn modelId="{C22BADD2-D245-CB45-A8E6-E2E1DE71419F}" type="presParOf" srcId="{87C3D438-13C1-FB44-901B-8729F5D5FAE1}" destId="{86A1FE22-5586-5C4C-9537-F263436C1114}" srcOrd="2" destOrd="0" presId="urn:microsoft.com/office/officeart/2005/8/layout/hierarchy4"/>
    <dgm:cxn modelId="{7503E58E-66D3-134C-B45D-F65B35169403}" type="presParOf" srcId="{86A1FE22-5586-5C4C-9537-F263436C1114}" destId="{C0282E14-CBC4-B349-A43D-A5B1808D88D0}" srcOrd="0" destOrd="0" presId="urn:microsoft.com/office/officeart/2005/8/layout/hierarchy4"/>
    <dgm:cxn modelId="{BAFD275C-30E9-D342-A813-1AABBBB22037}" type="presParOf" srcId="{C0282E14-CBC4-B349-A43D-A5B1808D88D0}" destId="{FD48EC7F-59AB-484E-A797-943BF64B4132}" srcOrd="0" destOrd="0" presId="urn:microsoft.com/office/officeart/2005/8/layout/hierarchy4"/>
    <dgm:cxn modelId="{049EF82B-3B79-EC45-886A-799E5FFCCD74}" type="presParOf" srcId="{C0282E14-CBC4-B349-A43D-A5B1808D88D0}" destId="{CB1E22BE-3095-914A-8A79-3E2B649175E3}" srcOrd="1" destOrd="0" presId="urn:microsoft.com/office/officeart/2005/8/layout/hierarchy4"/>
    <dgm:cxn modelId="{62178DBC-8C36-654E-B5BA-A1B0CE8D44F4}" type="presParOf" srcId="{C0282E14-CBC4-B349-A43D-A5B1808D88D0}" destId="{74743E51-4888-DB4A-8487-2B5A26663005}" srcOrd="2" destOrd="0" presId="urn:microsoft.com/office/officeart/2005/8/layout/hierarchy4"/>
    <dgm:cxn modelId="{4CB72A60-97F8-0249-AF9D-B6244BFB476A}" type="presParOf" srcId="{74743E51-4888-DB4A-8487-2B5A26663005}" destId="{C8E3EB13-1750-9249-AB9B-167A425FFB97}" srcOrd="0" destOrd="0" presId="urn:microsoft.com/office/officeart/2005/8/layout/hierarchy4"/>
    <dgm:cxn modelId="{1CC8EDBA-BA4E-B34D-8DA7-DC91133110A0}" type="presParOf" srcId="{C8E3EB13-1750-9249-AB9B-167A425FFB97}" destId="{A350FEAA-F22D-BB4E-B337-C3AA653CA8F1}" srcOrd="0" destOrd="0" presId="urn:microsoft.com/office/officeart/2005/8/layout/hierarchy4"/>
    <dgm:cxn modelId="{57387E95-D6FA-DE4E-9304-62505FE5E4B7}" type="presParOf" srcId="{C8E3EB13-1750-9249-AB9B-167A425FFB97}" destId="{EA45F608-D6FF-5C44-AF95-068C75839EAB}" srcOrd="1" destOrd="0" presId="urn:microsoft.com/office/officeart/2005/8/layout/hierarchy4"/>
    <dgm:cxn modelId="{374D8C73-DC25-DD40-91B2-B88D40B1A6CB}" type="presParOf" srcId="{86A1FE22-5586-5C4C-9537-F263436C1114}" destId="{3D3A0C66-B6C0-4B4D-BF10-626E099231F1}" srcOrd="1" destOrd="0" presId="urn:microsoft.com/office/officeart/2005/8/layout/hierarchy4"/>
    <dgm:cxn modelId="{65EC6650-F74B-A84D-B2E3-8B38972E9FDB}" type="presParOf" srcId="{86A1FE22-5586-5C4C-9537-F263436C1114}" destId="{5233B643-5736-BE4A-ADB2-0FBE63367202}" srcOrd="2" destOrd="0" presId="urn:microsoft.com/office/officeart/2005/8/layout/hierarchy4"/>
    <dgm:cxn modelId="{3D6E615E-F50B-F944-878F-FC2F6412F60D}" type="presParOf" srcId="{5233B643-5736-BE4A-ADB2-0FBE63367202}" destId="{62B6AB19-2ADA-3C42-A3BF-6022AD7DCEF4}" srcOrd="0" destOrd="0" presId="urn:microsoft.com/office/officeart/2005/8/layout/hierarchy4"/>
    <dgm:cxn modelId="{84C3A77D-8BCA-0844-AA35-D85BF5B475A6}" type="presParOf" srcId="{5233B643-5736-BE4A-ADB2-0FBE63367202}" destId="{B1A015C1-8644-0546-BB73-1249DB36BCE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B4269-0F00-294C-9604-70D62513B00A}">
      <dsp:nvSpPr>
        <dsp:cNvPr id="0" name=""/>
        <dsp:cNvSpPr/>
      </dsp:nvSpPr>
      <dsp:spPr>
        <a:xfrm>
          <a:off x="0" y="0"/>
          <a:ext cx="3135865" cy="1808651"/>
        </a:xfrm>
        <a:prstGeom prst="roundRect">
          <a:avLst>
            <a:gd name="adj" fmla="val 8500"/>
          </a:avLst>
        </a:pr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  <dsp:txBody>
        <a:bodyPr spcFirstLastPara="0" vert="horz" wrap="square" lIns="45720" tIns="45720" rIns="45720" bIns="1403714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Total Tareas Planeadas</a:t>
          </a:r>
        </a:p>
      </dsp:txBody>
      <dsp:txXfrm>
        <a:off x="45028" y="45028"/>
        <a:ext cx="3045809" cy="1718595"/>
      </dsp:txXfrm>
    </dsp:sp>
    <dsp:sp modelId="{14AB215D-271F-C644-B380-FB3E94E98456}">
      <dsp:nvSpPr>
        <dsp:cNvPr id="0" name=""/>
        <dsp:cNvSpPr/>
      </dsp:nvSpPr>
      <dsp:spPr>
        <a:xfrm>
          <a:off x="88716" y="393965"/>
          <a:ext cx="470379" cy="1264986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cap="none" spc="0" dirty="0">
              <a:ln w="0"/>
              <a:solidFill>
                <a:schemeClr val="accent1"/>
              </a:solidFill>
              <a:effectLst/>
            </a:rPr>
            <a:t>1,545</a:t>
          </a:r>
        </a:p>
      </dsp:txBody>
      <dsp:txXfrm>
        <a:off x="103182" y="408431"/>
        <a:ext cx="441447" cy="1236054"/>
      </dsp:txXfrm>
    </dsp:sp>
    <dsp:sp modelId="{841A2E55-8E76-3144-981D-7626ADD2ABEC}">
      <dsp:nvSpPr>
        <dsp:cNvPr id="0" name=""/>
        <dsp:cNvSpPr/>
      </dsp:nvSpPr>
      <dsp:spPr>
        <a:xfrm>
          <a:off x="626395" y="299894"/>
          <a:ext cx="2430295" cy="1052142"/>
        </a:xfrm>
        <a:prstGeom prst="roundRect">
          <a:avLst>
            <a:gd name="adj" fmla="val 10500"/>
          </a:avLst>
        </a:prstGeom>
        <a:noFill/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4"/>
        </a:fontRef>
      </dsp:style>
      <dsp:txBody>
        <a:bodyPr spcFirstLastPara="0" vert="horz" wrap="square" lIns="41910" tIns="41910" rIns="41910" bIns="803945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/>
            <a:t>Tareas Cumplidas</a:t>
          </a:r>
        </a:p>
      </dsp:txBody>
      <dsp:txXfrm>
        <a:off x="658752" y="332251"/>
        <a:ext cx="2365581" cy="987428"/>
      </dsp:txXfrm>
    </dsp:sp>
    <dsp:sp modelId="{A1F73D43-BAC8-E842-A671-D15532D59906}">
      <dsp:nvSpPr>
        <dsp:cNvPr id="0" name=""/>
        <dsp:cNvSpPr/>
      </dsp:nvSpPr>
      <dsp:spPr>
        <a:xfrm>
          <a:off x="701131" y="551470"/>
          <a:ext cx="486059" cy="688183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  <a:headEnd type="none" w="med" len="med"/>
          <a:tailEnd type="none" w="med" len="me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kern="1200" cap="none" spc="0" dirty="0">
              <a:ln w="0"/>
              <a:solidFill>
                <a:schemeClr val="accent4">
                  <a:lumMod val="75000"/>
                </a:schemeClr>
              </a:solidFill>
              <a:effectLst/>
            </a:rPr>
            <a:t>1,352</a:t>
          </a:r>
        </a:p>
      </dsp:txBody>
      <dsp:txXfrm>
        <a:off x="716079" y="566418"/>
        <a:ext cx="456163" cy="658287"/>
      </dsp:txXfrm>
    </dsp:sp>
    <dsp:sp modelId="{2889E3FB-18F0-9946-9B27-1B12974A0B7C}">
      <dsp:nvSpPr>
        <dsp:cNvPr id="0" name=""/>
        <dsp:cNvSpPr/>
      </dsp:nvSpPr>
      <dsp:spPr>
        <a:xfrm>
          <a:off x="1221001" y="537125"/>
          <a:ext cx="1740405" cy="723460"/>
        </a:xfrm>
        <a:prstGeom prst="roundRect">
          <a:avLst>
            <a:gd name="adj" fmla="val 10500"/>
          </a:avLst>
        </a:prstGeom>
        <a:noFill/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5"/>
        </a:fontRef>
      </dsp:style>
      <dsp:txBody>
        <a:bodyPr spcFirstLastPara="0" vert="horz" wrap="square" lIns="34290" tIns="34290" rIns="34290" bIns="40835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/>
            <a:t>Tareas A tiempo y Extemporaneas</a:t>
          </a:r>
        </a:p>
      </dsp:txBody>
      <dsp:txXfrm>
        <a:off x="1243250" y="559374"/>
        <a:ext cx="1695907" cy="678962"/>
      </dsp:txXfrm>
    </dsp:sp>
    <dsp:sp modelId="{A65C81C7-A264-8D47-9A7F-C7F129288434}">
      <dsp:nvSpPr>
        <dsp:cNvPr id="0" name=""/>
        <dsp:cNvSpPr/>
      </dsp:nvSpPr>
      <dsp:spPr>
        <a:xfrm>
          <a:off x="1264176" y="854358"/>
          <a:ext cx="814582" cy="325557"/>
        </a:xfrm>
        <a:prstGeom prst="roundRect">
          <a:avLst>
            <a:gd name="adj" fmla="val 105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980</a:t>
          </a:r>
        </a:p>
      </dsp:txBody>
      <dsp:txXfrm>
        <a:off x="1274188" y="864370"/>
        <a:ext cx="794558" cy="305533"/>
      </dsp:txXfrm>
    </dsp:sp>
    <dsp:sp modelId="{8F07458E-9FAE-5A4F-AEF0-E0DAAA99947A}">
      <dsp:nvSpPr>
        <dsp:cNvPr id="0" name=""/>
        <dsp:cNvSpPr/>
      </dsp:nvSpPr>
      <dsp:spPr>
        <a:xfrm>
          <a:off x="2101933" y="854358"/>
          <a:ext cx="814582" cy="325557"/>
        </a:xfrm>
        <a:prstGeom prst="roundRect">
          <a:avLst>
            <a:gd name="adj" fmla="val 105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372</a:t>
          </a:r>
        </a:p>
      </dsp:txBody>
      <dsp:txXfrm>
        <a:off x="2111945" y="864370"/>
        <a:ext cx="794558" cy="3055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B4269-0F00-294C-9604-70D62513B00A}">
      <dsp:nvSpPr>
        <dsp:cNvPr id="0" name=""/>
        <dsp:cNvSpPr/>
      </dsp:nvSpPr>
      <dsp:spPr>
        <a:xfrm>
          <a:off x="0" y="0"/>
          <a:ext cx="3135865" cy="1808651"/>
        </a:xfrm>
        <a:prstGeom prst="roundRect">
          <a:avLst>
            <a:gd name="adj" fmla="val 8500"/>
          </a:avLst>
        </a:pr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  <dsp:txBody>
        <a:bodyPr spcFirstLastPara="0" vert="horz" wrap="square" lIns="45720" tIns="45720" rIns="45720" bIns="1403714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Total Tareas Planeadas</a:t>
          </a:r>
        </a:p>
      </dsp:txBody>
      <dsp:txXfrm>
        <a:off x="45028" y="45028"/>
        <a:ext cx="3045809" cy="1718595"/>
      </dsp:txXfrm>
    </dsp:sp>
    <dsp:sp modelId="{14AB215D-271F-C644-B380-FB3E94E98456}">
      <dsp:nvSpPr>
        <dsp:cNvPr id="0" name=""/>
        <dsp:cNvSpPr/>
      </dsp:nvSpPr>
      <dsp:spPr>
        <a:xfrm>
          <a:off x="88716" y="393965"/>
          <a:ext cx="470379" cy="1264986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cap="none" spc="0" dirty="0">
              <a:ln w="0"/>
              <a:solidFill>
                <a:schemeClr val="accent1"/>
              </a:solidFill>
              <a:effectLst/>
            </a:rPr>
            <a:t>495</a:t>
          </a:r>
        </a:p>
      </dsp:txBody>
      <dsp:txXfrm>
        <a:off x="103182" y="408431"/>
        <a:ext cx="441447" cy="1236054"/>
      </dsp:txXfrm>
    </dsp:sp>
    <dsp:sp modelId="{841A2E55-8E76-3144-981D-7626ADD2ABEC}">
      <dsp:nvSpPr>
        <dsp:cNvPr id="0" name=""/>
        <dsp:cNvSpPr/>
      </dsp:nvSpPr>
      <dsp:spPr>
        <a:xfrm>
          <a:off x="626395" y="299894"/>
          <a:ext cx="2430295" cy="1052142"/>
        </a:xfrm>
        <a:prstGeom prst="roundRect">
          <a:avLst>
            <a:gd name="adj" fmla="val 10500"/>
          </a:avLst>
        </a:prstGeom>
        <a:noFill/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4"/>
        </a:fontRef>
      </dsp:style>
      <dsp:txBody>
        <a:bodyPr spcFirstLastPara="0" vert="horz" wrap="square" lIns="41910" tIns="41910" rIns="41910" bIns="803945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/>
            <a:t>Tareas Cumplidas</a:t>
          </a:r>
        </a:p>
      </dsp:txBody>
      <dsp:txXfrm>
        <a:off x="658752" y="332251"/>
        <a:ext cx="2365581" cy="987428"/>
      </dsp:txXfrm>
    </dsp:sp>
    <dsp:sp modelId="{A1F73D43-BAC8-E842-A671-D15532D59906}">
      <dsp:nvSpPr>
        <dsp:cNvPr id="0" name=""/>
        <dsp:cNvSpPr/>
      </dsp:nvSpPr>
      <dsp:spPr>
        <a:xfrm>
          <a:off x="689408" y="551470"/>
          <a:ext cx="486059" cy="688183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  <a:headEnd type="none" w="med" len="med"/>
          <a:tailEnd type="none" w="med" len="me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kern="1200" cap="none" spc="0" dirty="0">
              <a:ln w="0"/>
              <a:solidFill>
                <a:srgbClr val="7030A0"/>
              </a:solidFill>
              <a:effectLst/>
            </a:rPr>
            <a:t>477</a:t>
          </a:r>
        </a:p>
      </dsp:txBody>
      <dsp:txXfrm>
        <a:off x="704356" y="566418"/>
        <a:ext cx="456163" cy="658287"/>
      </dsp:txXfrm>
    </dsp:sp>
    <dsp:sp modelId="{2889E3FB-18F0-9946-9B27-1B12974A0B7C}">
      <dsp:nvSpPr>
        <dsp:cNvPr id="0" name=""/>
        <dsp:cNvSpPr/>
      </dsp:nvSpPr>
      <dsp:spPr>
        <a:xfrm>
          <a:off x="1221001" y="537125"/>
          <a:ext cx="1740405" cy="723460"/>
        </a:xfrm>
        <a:prstGeom prst="roundRect">
          <a:avLst>
            <a:gd name="adj" fmla="val 10500"/>
          </a:avLst>
        </a:prstGeom>
        <a:noFill/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5"/>
        </a:fontRef>
      </dsp:style>
      <dsp:txBody>
        <a:bodyPr spcFirstLastPara="0" vert="horz" wrap="square" lIns="34290" tIns="34290" rIns="34290" bIns="40835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/>
            <a:t>Tareas A tiempo y Extemporaneas</a:t>
          </a:r>
        </a:p>
      </dsp:txBody>
      <dsp:txXfrm>
        <a:off x="1243250" y="559374"/>
        <a:ext cx="1695907" cy="678962"/>
      </dsp:txXfrm>
    </dsp:sp>
    <dsp:sp modelId="{A65C81C7-A264-8D47-9A7F-C7F129288434}">
      <dsp:nvSpPr>
        <dsp:cNvPr id="0" name=""/>
        <dsp:cNvSpPr/>
      </dsp:nvSpPr>
      <dsp:spPr>
        <a:xfrm>
          <a:off x="1264176" y="854358"/>
          <a:ext cx="814582" cy="325557"/>
        </a:xfrm>
        <a:prstGeom prst="roundRect">
          <a:avLst>
            <a:gd name="adj" fmla="val 105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340</a:t>
          </a:r>
        </a:p>
      </dsp:txBody>
      <dsp:txXfrm>
        <a:off x="1274188" y="864370"/>
        <a:ext cx="794558" cy="305533"/>
      </dsp:txXfrm>
    </dsp:sp>
    <dsp:sp modelId="{8F07458E-9FAE-5A4F-AEF0-E0DAAA99947A}">
      <dsp:nvSpPr>
        <dsp:cNvPr id="0" name=""/>
        <dsp:cNvSpPr/>
      </dsp:nvSpPr>
      <dsp:spPr>
        <a:xfrm>
          <a:off x="2101933" y="854358"/>
          <a:ext cx="814582" cy="325557"/>
        </a:xfrm>
        <a:prstGeom prst="roundRect">
          <a:avLst>
            <a:gd name="adj" fmla="val 105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137</a:t>
          </a:r>
        </a:p>
      </dsp:txBody>
      <dsp:txXfrm>
        <a:off x="2111945" y="864370"/>
        <a:ext cx="794558" cy="3055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4D218-1A49-B447-9E7A-5E3BAEB02978}">
      <dsp:nvSpPr>
        <dsp:cNvPr id="0" name=""/>
        <dsp:cNvSpPr/>
      </dsp:nvSpPr>
      <dsp:spPr>
        <a:xfrm>
          <a:off x="0" y="36039"/>
          <a:ext cx="5144030" cy="2776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i="0" kern="1200" dirty="0">
              <a:latin typeface="Calibri Light"/>
              <a:cs typeface="Calibri Light"/>
            </a:rPr>
            <a:t>Direccion de Empleo</a:t>
          </a:r>
        </a:p>
      </dsp:txBody>
      <dsp:txXfrm>
        <a:off x="13552" y="49591"/>
        <a:ext cx="5116926" cy="250514"/>
      </dsp:txXfrm>
    </dsp:sp>
    <dsp:sp modelId="{D0FA6081-939C-8E49-8448-7AE72007F576}">
      <dsp:nvSpPr>
        <dsp:cNvPr id="0" name=""/>
        <dsp:cNvSpPr/>
      </dsp:nvSpPr>
      <dsp:spPr>
        <a:xfrm>
          <a:off x="0" y="313657"/>
          <a:ext cx="5144030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323" tIns="10160" rIns="56896" bIns="10160" numCol="1" spcCol="1270" anchor="t" anchorCtr="0">
          <a:noAutofit/>
        </a:bodyPr>
        <a:lstStyle/>
        <a:p>
          <a:pPr marL="0" lvl="1" indent="0" algn="just" defTabSz="3556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  <a:tabLst/>
          </a:pPr>
          <a:r>
            <a:rPr lang="es-MX" sz="800" b="0" i="0" kern="1200" dirty="0">
              <a:latin typeface="Arial Narrow" panose="020B0604020202020204" pitchFamily="34" charset="0"/>
              <a:cs typeface="Arial Narrow" panose="020B0604020202020204" pitchFamily="34" charset="0"/>
            </a:rPr>
            <a:t>Las tareas se desarrollaron de acuerdo con el periodo programado, su estado* es extemporaneo e incumplido debido a que la </a:t>
          </a:r>
          <a:r>
            <a:rPr lang="es-MX" sz="800" b="0" i="0" u="sng" kern="1200" dirty="0">
              <a:latin typeface="Arial Narrow" panose="020B0604020202020204" pitchFamily="34" charset="0"/>
              <a:cs typeface="Arial Narrow" panose="020B0604020202020204" pitchFamily="34" charset="0"/>
            </a:rPr>
            <a:t>aprobacion</a:t>
          </a:r>
          <a:r>
            <a:rPr lang="es-MX" sz="800" b="0" i="0" kern="1200" dirty="0">
              <a:latin typeface="Arial Narrow" panose="020B0604020202020204" pitchFamily="34" charset="0"/>
              <a:cs typeface="Arial Narrow" panose="020B0604020202020204" pitchFamily="34" charset="0"/>
            </a:rPr>
            <a:t> por parte de la dependencia se realizó en fecha posterior a la finalizacion de la tarea</a:t>
          </a:r>
          <a:endParaRPr lang="es-MX" sz="800" b="0" i="0" kern="1200" dirty="0">
            <a:solidFill>
              <a:schemeClr val="accent5">
                <a:lumMod val="75000"/>
              </a:schemeClr>
            </a:solidFill>
            <a:latin typeface="Arial Narrow" panose="020B0604020202020204" pitchFamily="34" charset="0"/>
            <a:cs typeface="Arial Narrow" panose="020B0604020202020204" pitchFamily="34" charset="0"/>
          </a:endParaRPr>
        </a:p>
      </dsp:txBody>
      <dsp:txXfrm>
        <a:off x="0" y="313657"/>
        <a:ext cx="5144030" cy="248400"/>
      </dsp:txXfrm>
    </dsp:sp>
    <dsp:sp modelId="{49B510A8-D286-1D4F-85EA-52660F38DEE8}">
      <dsp:nvSpPr>
        <dsp:cNvPr id="0" name=""/>
        <dsp:cNvSpPr/>
      </dsp:nvSpPr>
      <dsp:spPr>
        <a:xfrm>
          <a:off x="0" y="562057"/>
          <a:ext cx="5144030" cy="2493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i="0" kern="1200" dirty="0">
              <a:latin typeface="Calibri Light"/>
              <a:cs typeface="Calibri Light"/>
            </a:rPr>
            <a:t>Oficina de Cooperación y Relaciones Internacionales</a:t>
          </a:r>
        </a:p>
      </dsp:txBody>
      <dsp:txXfrm>
        <a:off x="12170" y="574227"/>
        <a:ext cx="5119690" cy="224969"/>
      </dsp:txXfrm>
    </dsp:sp>
    <dsp:sp modelId="{D584E092-ABA0-AE4D-BC2E-402941F18C01}">
      <dsp:nvSpPr>
        <dsp:cNvPr id="0" name=""/>
        <dsp:cNvSpPr/>
      </dsp:nvSpPr>
      <dsp:spPr>
        <a:xfrm>
          <a:off x="0" y="811367"/>
          <a:ext cx="5144030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323" tIns="10160" rIns="56896" bIns="10160" numCol="1" spcCol="1270" anchor="t" anchorCtr="0">
          <a:noAutofit/>
        </a:bodyPr>
        <a:lstStyle/>
        <a:p>
          <a:pPr marL="0" lvl="1" indent="0" algn="just" defTabSz="3556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  <a:tabLst/>
          </a:pPr>
          <a:r>
            <a:rPr lang="es-MX" sz="800" b="0" i="0" kern="1200" dirty="0">
              <a:latin typeface="Arial Narrow" panose="020B0604020202020204" pitchFamily="34" charset="0"/>
              <a:cs typeface="Arial Narrow" panose="020B0604020202020204" pitchFamily="34" charset="0"/>
            </a:rPr>
            <a:t>Las tareas se desarrollaron de acuerdo con el periodo programado, su estado* es extemporaneo e incumplido debido a que la </a:t>
          </a:r>
          <a:r>
            <a:rPr lang="es-MX" sz="800" b="0" i="0" u="sng" kern="1200" dirty="0">
              <a:latin typeface="Arial Narrow" panose="020B0604020202020204" pitchFamily="34" charset="0"/>
              <a:cs typeface="Arial Narrow" panose="020B0604020202020204" pitchFamily="34" charset="0"/>
            </a:rPr>
            <a:t>aprobacion </a:t>
          </a:r>
          <a:r>
            <a:rPr lang="es-MX" sz="800" b="0" i="0" kern="1200" dirty="0">
              <a:latin typeface="Arial Narrow" panose="020B0604020202020204" pitchFamily="34" charset="0"/>
              <a:cs typeface="Arial Narrow" panose="020B0604020202020204" pitchFamily="34" charset="0"/>
            </a:rPr>
            <a:t>por parte de la dependencia se realizó en fecha posterior a la finalizacion de la tarea</a:t>
          </a:r>
        </a:p>
      </dsp:txBody>
      <dsp:txXfrm>
        <a:off x="0" y="811367"/>
        <a:ext cx="5144030" cy="248400"/>
      </dsp:txXfrm>
    </dsp:sp>
    <dsp:sp modelId="{7B72F7EF-593B-A645-9525-671240A86ED7}">
      <dsp:nvSpPr>
        <dsp:cNvPr id="0" name=""/>
        <dsp:cNvSpPr/>
      </dsp:nvSpPr>
      <dsp:spPr>
        <a:xfrm>
          <a:off x="0" y="1059767"/>
          <a:ext cx="5144030" cy="344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i="0" kern="1200" dirty="0">
              <a:latin typeface="Calibri Light"/>
              <a:cs typeface="Calibri Light"/>
            </a:rPr>
            <a:t>Subdireccion Administrativa y Financiera</a:t>
          </a:r>
        </a:p>
      </dsp:txBody>
      <dsp:txXfrm>
        <a:off x="16796" y="1076563"/>
        <a:ext cx="5110438" cy="310483"/>
      </dsp:txXfrm>
    </dsp:sp>
    <dsp:sp modelId="{5EA8B8E6-5EF2-2842-BC61-6B18E2DE6B4F}">
      <dsp:nvSpPr>
        <dsp:cNvPr id="0" name=""/>
        <dsp:cNvSpPr/>
      </dsp:nvSpPr>
      <dsp:spPr>
        <a:xfrm>
          <a:off x="0" y="1403843"/>
          <a:ext cx="5144030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323" tIns="10160" rIns="56896" bIns="10160" numCol="1" spcCol="1270" anchor="t" anchorCtr="0">
          <a:noAutofit/>
        </a:bodyPr>
        <a:lstStyle/>
        <a:p>
          <a:pPr marL="4763" lvl="1" indent="-4763" algn="just" defTabSz="355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  <a:tabLst/>
          </a:pPr>
          <a:r>
            <a:rPr lang="es-MX" sz="800" b="0" i="0" kern="1200" dirty="0">
              <a:latin typeface="Arial Narrow" panose="020B0604020202020204" pitchFamily="34" charset="0"/>
              <a:cs typeface="Arial Narrow" panose="020B0604020202020204" pitchFamily="34" charset="0"/>
            </a:rPr>
            <a:t>Las tareas se desarrollaron de acuerdo con el periodo programado, su estado* es extemporaneo e incumplido debido a que la </a:t>
          </a:r>
          <a:r>
            <a:rPr lang="es-MX" sz="800" b="0" i="0" u="sng" kern="1200" dirty="0">
              <a:latin typeface="Arial Narrow" panose="020B0604020202020204" pitchFamily="34" charset="0"/>
              <a:cs typeface="Arial Narrow" panose="020B0604020202020204" pitchFamily="34" charset="0"/>
            </a:rPr>
            <a:t>aprobacion </a:t>
          </a:r>
          <a:r>
            <a:rPr lang="es-MX" sz="800" b="0" i="0" kern="1200" dirty="0">
              <a:latin typeface="Arial Narrow" panose="020B0604020202020204" pitchFamily="34" charset="0"/>
              <a:cs typeface="Arial Narrow" panose="020B0604020202020204" pitchFamily="34" charset="0"/>
            </a:rPr>
            <a:t>por parte de la dependencia se realizó en fecha posterior a la finalizacion de la tarea</a:t>
          </a:r>
        </a:p>
      </dsp:txBody>
      <dsp:txXfrm>
        <a:off x="0" y="1403843"/>
        <a:ext cx="5144030" cy="248400"/>
      </dsp:txXfrm>
    </dsp:sp>
    <dsp:sp modelId="{D200C813-375C-714D-B7E3-A43AA87DEEC5}">
      <dsp:nvSpPr>
        <dsp:cNvPr id="0" name=""/>
        <dsp:cNvSpPr/>
      </dsp:nvSpPr>
      <dsp:spPr>
        <a:xfrm>
          <a:off x="0" y="1652243"/>
          <a:ext cx="5144030" cy="2949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i="0" kern="1200" dirty="0">
              <a:latin typeface="Calibri Light"/>
              <a:cs typeface="Calibri Light"/>
            </a:rPr>
            <a:t>Direccion Derechos Fundamentales</a:t>
          </a:r>
        </a:p>
      </dsp:txBody>
      <dsp:txXfrm>
        <a:off x="14397" y="1666640"/>
        <a:ext cx="5115236" cy="266123"/>
      </dsp:txXfrm>
    </dsp:sp>
    <dsp:sp modelId="{C790A735-1CB8-7740-92A5-33B465104EA1}">
      <dsp:nvSpPr>
        <dsp:cNvPr id="0" name=""/>
        <dsp:cNvSpPr/>
      </dsp:nvSpPr>
      <dsp:spPr>
        <a:xfrm>
          <a:off x="0" y="1947160"/>
          <a:ext cx="5144030" cy="26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323" tIns="11430" rIns="64008" bIns="11430" numCol="1" spcCol="1270" anchor="t" anchorCtr="0">
          <a:noAutofit/>
        </a:bodyPr>
        <a:lstStyle/>
        <a:p>
          <a:pPr marL="4763" lvl="1" indent="-4763" algn="just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  <a:tabLst/>
          </a:pPr>
          <a:r>
            <a:rPr lang="es-MX" sz="900" b="0" i="0" kern="1200" dirty="0">
              <a:latin typeface="Arial Narrow" panose="020B0604020202020204" pitchFamily="34" charset="0"/>
              <a:cs typeface="Arial Narrow" panose="020B0604020202020204" pitchFamily="34" charset="0"/>
            </a:rPr>
            <a:t>Las tareas se desarrollaron de acuerdo con el periodo programado, su estado* es extemporaneo e incumplido debido a que la </a:t>
          </a:r>
          <a:r>
            <a:rPr lang="es-MX" sz="900" b="0" i="0" u="sng" kern="1200" dirty="0">
              <a:latin typeface="Arial Narrow" panose="020B0604020202020204" pitchFamily="34" charset="0"/>
              <a:cs typeface="Arial Narrow" panose="020B0604020202020204" pitchFamily="34" charset="0"/>
            </a:rPr>
            <a:t>aprobacion </a:t>
          </a:r>
          <a:r>
            <a:rPr lang="es-MX" sz="900" b="0" i="0" kern="1200" dirty="0">
              <a:latin typeface="Arial Narrow" panose="020B0604020202020204" pitchFamily="34" charset="0"/>
              <a:cs typeface="Arial Narrow" panose="020B0604020202020204" pitchFamily="34" charset="0"/>
            </a:rPr>
            <a:t>por parte de la dependencia se realizó en fecha posterior a la finalizacion de la tarea</a:t>
          </a:r>
        </a:p>
      </dsp:txBody>
      <dsp:txXfrm>
        <a:off x="0" y="1947160"/>
        <a:ext cx="5144030" cy="263925"/>
      </dsp:txXfrm>
    </dsp:sp>
    <dsp:sp modelId="{697ED8AA-1DE8-EB4A-80ED-5BA21D67F676}">
      <dsp:nvSpPr>
        <dsp:cNvPr id="0" name=""/>
        <dsp:cNvSpPr/>
      </dsp:nvSpPr>
      <dsp:spPr>
        <a:xfrm>
          <a:off x="0" y="2211085"/>
          <a:ext cx="5144030" cy="289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4763" lvl="0" indent="-4763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s-MX" sz="12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Oficina Asesora de Planeacion</a:t>
          </a:r>
        </a:p>
      </dsp:txBody>
      <dsp:txXfrm>
        <a:off x="14136" y="2225221"/>
        <a:ext cx="5115758" cy="261302"/>
      </dsp:txXfrm>
    </dsp:sp>
    <dsp:sp modelId="{16043F7E-A6C3-C74F-AEB1-E66D37E5D191}">
      <dsp:nvSpPr>
        <dsp:cNvPr id="0" name=""/>
        <dsp:cNvSpPr/>
      </dsp:nvSpPr>
      <dsp:spPr>
        <a:xfrm>
          <a:off x="0" y="2500660"/>
          <a:ext cx="5144030" cy="26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323" tIns="11430" rIns="64008" bIns="11430" numCol="1" spcCol="1270" anchor="t" anchorCtr="0">
          <a:noAutofit/>
        </a:bodyPr>
        <a:lstStyle/>
        <a:p>
          <a:pPr marL="4763" lvl="1" indent="-4763" algn="just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MX" sz="900" b="0" i="0" kern="1200" dirty="0">
              <a:latin typeface="Arial Narrow" panose="020B0604020202020204" pitchFamily="34" charset="0"/>
              <a:cs typeface="Arial Narrow" panose="020B0604020202020204" pitchFamily="34" charset="0"/>
            </a:rPr>
            <a:t>Las tareas se desarrollaron de acuerdo con el periodo programado, su estado* es extemporaneo e incumplido debido a que la </a:t>
          </a:r>
          <a:r>
            <a:rPr lang="es-MX" sz="900" b="0" i="0" u="sng" kern="1200" dirty="0">
              <a:latin typeface="Arial Narrow" panose="020B0604020202020204" pitchFamily="34" charset="0"/>
              <a:cs typeface="Arial Narrow" panose="020B0604020202020204" pitchFamily="34" charset="0"/>
            </a:rPr>
            <a:t>aprobacion </a:t>
          </a:r>
          <a:r>
            <a:rPr lang="es-MX" sz="900" b="0" i="0" kern="1200" dirty="0">
              <a:latin typeface="Arial Narrow" panose="020B0604020202020204" pitchFamily="34" charset="0"/>
              <a:cs typeface="Arial Narrow" panose="020B0604020202020204" pitchFamily="34" charset="0"/>
            </a:rPr>
            <a:t>por parte de la dependencia se realizó en fecha posterior a la finalizacion de la tarea</a:t>
          </a:r>
        </a:p>
      </dsp:txBody>
      <dsp:txXfrm>
        <a:off x="0" y="2500660"/>
        <a:ext cx="5144030" cy="2639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B4269-0F00-294C-9604-70D62513B00A}">
      <dsp:nvSpPr>
        <dsp:cNvPr id="0" name=""/>
        <dsp:cNvSpPr/>
      </dsp:nvSpPr>
      <dsp:spPr>
        <a:xfrm>
          <a:off x="0" y="0"/>
          <a:ext cx="3135865" cy="1808651"/>
        </a:xfrm>
        <a:prstGeom prst="roundRect">
          <a:avLst>
            <a:gd name="adj" fmla="val 8500"/>
          </a:avLst>
        </a:pr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  <dsp:txBody>
        <a:bodyPr spcFirstLastPara="0" vert="horz" wrap="square" lIns="45720" tIns="45720" rIns="45720" bIns="1403714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Total Tareas Planeadas</a:t>
          </a:r>
        </a:p>
      </dsp:txBody>
      <dsp:txXfrm>
        <a:off x="45028" y="45028"/>
        <a:ext cx="3045809" cy="1718595"/>
      </dsp:txXfrm>
    </dsp:sp>
    <dsp:sp modelId="{14AB215D-271F-C644-B380-FB3E94E98456}">
      <dsp:nvSpPr>
        <dsp:cNvPr id="0" name=""/>
        <dsp:cNvSpPr/>
      </dsp:nvSpPr>
      <dsp:spPr>
        <a:xfrm>
          <a:off x="88716" y="393965"/>
          <a:ext cx="470379" cy="1264986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cap="none" spc="0" dirty="0">
              <a:ln w="0"/>
              <a:solidFill>
                <a:schemeClr val="accent1"/>
              </a:solidFill>
              <a:effectLst/>
            </a:rPr>
            <a:t>1,050</a:t>
          </a:r>
        </a:p>
      </dsp:txBody>
      <dsp:txXfrm>
        <a:off x="103182" y="408431"/>
        <a:ext cx="441447" cy="1236054"/>
      </dsp:txXfrm>
    </dsp:sp>
    <dsp:sp modelId="{841A2E55-8E76-3144-981D-7626ADD2ABEC}">
      <dsp:nvSpPr>
        <dsp:cNvPr id="0" name=""/>
        <dsp:cNvSpPr/>
      </dsp:nvSpPr>
      <dsp:spPr>
        <a:xfrm>
          <a:off x="626395" y="299894"/>
          <a:ext cx="2430295" cy="1052142"/>
        </a:xfrm>
        <a:prstGeom prst="roundRect">
          <a:avLst>
            <a:gd name="adj" fmla="val 10500"/>
          </a:avLst>
        </a:prstGeom>
        <a:noFill/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4"/>
        </a:fontRef>
      </dsp:style>
      <dsp:txBody>
        <a:bodyPr spcFirstLastPara="0" vert="horz" wrap="square" lIns="41910" tIns="41910" rIns="41910" bIns="803945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/>
            <a:t>Tareas Cumplidas</a:t>
          </a:r>
        </a:p>
      </dsp:txBody>
      <dsp:txXfrm>
        <a:off x="658752" y="332251"/>
        <a:ext cx="2365581" cy="987428"/>
      </dsp:txXfrm>
    </dsp:sp>
    <dsp:sp modelId="{A1F73D43-BAC8-E842-A671-D15532D59906}">
      <dsp:nvSpPr>
        <dsp:cNvPr id="0" name=""/>
        <dsp:cNvSpPr/>
      </dsp:nvSpPr>
      <dsp:spPr>
        <a:xfrm>
          <a:off x="689408" y="551470"/>
          <a:ext cx="486059" cy="688183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  <a:headEnd type="none" w="med" len="med"/>
          <a:tailEnd type="none" w="med" len="me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kern="1200" cap="none" spc="0" dirty="0">
              <a:ln w="0"/>
              <a:solidFill>
                <a:schemeClr val="accent4">
                  <a:lumMod val="75000"/>
                </a:schemeClr>
              </a:solidFill>
              <a:effectLst/>
            </a:rPr>
            <a:t>875</a:t>
          </a:r>
        </a:p>
      </dsp:txBody>
      <dsp:txXfrm>
        <a:off x="704356" y="566418"/>
        <a:ext cx="456163" cy="658287"/>
      </dsp:txXfrm>
    </dsp:sp>
    <dsp:sp modelId="{2889E3FB-18F0-9946-9B27-1B12974A0B7C}">
      <dsp:nvSpPr>
        <dsp:cNvPr id="0" name=""/>
        <dsp:cNvSpPr/>
      </dsp:nvSpPr>
      <dsp:spPr>
        <a:xfrm>
          <a:off x="1221001" y="537125"/>
          <a:ext cx="1740405" cy="723460"/>
        </a:xfrm>
        <a:prstGeom prst="roundRect">
          <a:avLst>
            <a:gd name="adj" fmla="val 10500"/>
          </a:avLst>
        </a:prstGeom>
        <a:noFill/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5"/>
        </a:fontRef>
      </dsp:style>
      <dsp:txBody>
        <a:bodyPr spcFirstLastPara="0" vert="horz" wrap="square" lIns="34290" tIns="34290" rIns="34290" bIns="40835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/>
            <a:t>Tareas A tiempo y Extemporaneas</a:t>
          </a:r>
        </a:p>
      </dsp:txBody>
      <dsp:txXfrm>
        <a:off x="1243250" y="559374"/>
        <a:ext cx="1695907" cy="678962"/>
      </dsp:txXfrm>
    </dsp:sp>
    <dsp:sp modelId="{A65C81C7-A264-8D47-9A7F-C7F129288434}">
      <dsp:nvSpPr>
        <dsp:cNvPr id="0" name=""/>
        <dsp:cNvSpPr/>
      </dsp:nvSpPr>
      <dsp:spPr>
        <a:xfrm>
          <a:off x="1264176" y="854358"/>
          <a:ext cx="814582" cy="325557"/>
        </a:xfrm>
        <a:prstGeom prst="roundRect">
          <a:avLst>
            <a:gd name="adj" fmla="val 105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640</a:t>
          </a:r>
        </a:p>
      </dsp:txBody>
      <dsp:txXfrm>
        <a:off x="1274188" y="864370"/>
        <a:ext cx="794558" cy="305533"/>
      </dsp:txXfrm>
    </dsp:sp>
    <dsp:sp modelId="{8F07458E-9FAE-5A4F-AEF0-E0DAAA99947A}">
      <dsp:nvSpPr>
        <dsp:cNvPr id="0" name=""/>
        <dsp:cNvSpPr/>
      </dsp:nvSpPr>
      <dsp:spPr>
        <a:xfrm>
          <a:off x="2101933" y="854358"/>
          <a:ext cx="814582" cy="325557"/>
        </a:xfrm>
        <a:prstGeom prst="roundRect">
          <a:avLst>
            <a:gd name="adj" fmla="val 105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235</a:t>
          </a:r>
        </a:p>
      </dsp:txBody>
      <dsp:txXfrm>
        <a:off x="2111945" y="864370"/>
        <a:ext cx="794558" cy="3055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4A78D-79F0-B14F-8B4A-D1C8A2762B9C}">
      <dsp:nvSpPr>
        <dsp:cNvPr id="0" name=""/>
        <dsp:cNvSpPr/>
      </dsp:nvSpPr>
      <dsp:spPr>
        <a:xfrm>
          <a:off x="42248" y="18180"/>
          <a:ext cx="181231" cy="181231"/>
        </a:xfrm>
        <a:prstGeom prst="ellipse">
          <a:avLst/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1511E-BE7B-FF44-BEE6-20E7427DD231}">
      <dsp:nvSpPr>
        <dsp:cNvPr id="0" name=""/>
        <dsp:cNvSpPr/>
      </dsp:nvSpPr>
      <dsp:spPr>
        <a:xfrm>
          <a:off x="60371" y="36303"/>
          <a:ext cx="144984" cy="144984"/>
        </a:xfrm>
        <a:prstGeom prst="chord">
          <a:avLst>
            <a:gd name="adj1" fmla="val 1168272"/>
            <a:gd name="adj2" fmla="val 9631728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BBC58-F068-F144-B26B-0452D2C6F306}">
      <dsp:nvSpPr>
        <dsp:cNvPr id="0" name=""/>
        <dsp:cNvSpPr/>
      </dsp:nvSpPr>
      <dsp:spPr>
        <a:xfrm>
          <a:off x="0" y="219928"/>
          <a:ext cx="1055036" cy="502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B/ventura, Guainía, Vaupés, Chocó, Bogotá, Boyacá, B/bermeja, Córdoba, San Andrés, Cauca</a:t>
          </a:r>
        </a:p>
      </dsp:txBody>
      <dsp:txXfrm>
        <a:off x="0" y="219928"/>
        <a:ext cx="1055036" cy="502515"/>
      </dsp:txXfrm>
    </dsp:sp>
    <dsp:sp modelId="{C070D2AB-84FA-7F45-9000-CD1434454B20}">
      <dsp:nvSpPr>
        <dsp:cNvPr id="0" name=""/>
        <dsp:cNvSpPr/>
      </dsp:nvSpPr>
      <dsp:spPr>
        <a:xfrm>
          <a:off x="261236" y="49176"/>
          <a:ext cx="536142" cy="119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i="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Symbol" pitchFamily="2" charset="2"/>
            </a:rPr>
            <a:t> </a:t>
          </a:r>
          <a:r>
            <a:rPr lang="es-MX" sz="9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85%</a:t>
          </a:r>
        </a:p>
      </dsp:txBody>
      <dsp:txXfrm>
        <a:off x="261236" y="49176"/>
        <a:ext cx="536142" cy="119239"/>
      </dsp:txXfrm>
    </dsp:sp>
    <dsp:sp modelId="{373D0694-A77D-6C40-ACD7-A6162A90CB9D}">
      <dsp:nvSpPr>
        <dsp:cNvPr id="0" name=""/>
        <dsp:cNvSpPr/>
      </dsp:nvSpPr>
      <dsp:spPr>
        <a:xfrm>
          <a:off x="1158815" y="13365"/>
          <a:ext cx="181231" cy="181231"/>
        </a:xfrm>
        <a:prstGeom prst="ellipse">
          <a:avLst/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B6120-083F-7A44-AA07-48CB2E4104E5}">
      <dsp:nvSpPr>
        <dsp:cNvPr id="0" name=""/>
        <dsp:cNvSpPr/>
      </dsp:nvSpPr>
      <dsp:spPr>
        <a:xfrm>
          <a:off x="1176936" y="36781"/>
          <a:ext cx="144984" cy="144984"/>
        </a:xfrm>
        <a:prstGeom prst="chord">
          <a:avLst>
            <a:gd name="adj1" fmla="val 20431728"/>
            <a:gd name="adj2" fmla="val 11968272"/>
          </a:avLst>
        </a:prstGeom>
        <a:solidFill>
          <a:srgbClr val="5B9BD5">
            <a:hueOff val="-3379271"/>
            <a:satOff val="-8710"/>
            <a:lumOff val="-5883"/>
            <a:alphaOff val="0"/>
          </a:srgbClr>
        </a:solidFill>
        <a:ln w="12700" cap="flat" cmpd="sng" algn="ctr">
          <a:solidFill>
            <a:srgbClr val="5B9BD5">
              <a:hueOff val="-3379271"/>
              <a:satOff val="-8710"/>
              <a:lumOff val="-588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70399-5BDE-C240-A947-9E6C9B56A6C7}">
      <dsp:nvSpPr>
        <dsp:cNvPr id="0" name=""/>
        <dsp:cNvSpPr/>
      </dsp:nvSpPr>
      <dsp:spPr>
        <a:xfrm>
          <a:off x="1053727" y="226273"/>
          <a:ext cx="1076921" cy="312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Vichada, Antioquia, P/mayo, Guaviare, Casanare, Quindío, Caquetá</a:t>
          </a:r>
        </a:p>
      </dsp:txBody>
      <dsp:txXfrm>
        <a:off x="1053727" y="226273"/>
        <a:ext cx="1076921" cy="312424"/>
      </dsp:txXfrm>
    </dsp:sp>
    <dsp:sp modelId="{D94126E7-0074-7342-AA5C-D996A6C10E6A}">
      <dsp:nvSpPr>
        <dsp:cNvPr id="0" name=""/>
        <dsp:cNvSpPr/>
      </dsp:nvSpPr>
      <dsp:spPr>
        <a:xfrm>
          <a:off x="1356420" y="51216"/>
          <a:ext cx="536142" cy="124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85%- 95%</a:t>
          </a:r>
        </a:p>
      </dsp:txBody>
      <dsp:txXfrm>
        <a:off x="1356420" y="51216"/>
        <a:ext cx="536142" cy="124667"/>
      </dsp:txXfrm>
    </dsp:sp>
    <dsp:sp modelId="{7E0EE987-5A9E-F348-ABFA-5163B452E0F9}">
      <dsp:nvSpPr>
        <dsp:cNvPr id="0" name=""/>
        <dsp:cNvSpPr/>
      </dsp:nvSpPr>
      <dsp:spPr>
        <a:xfrm>
          <a:off x="2439023" y="32292"/>
          <a:ext cx="181231" cy="181231"/>
        </a:xfrm>
        <a:prstGeom prst="ellipse">
          <a:avLst/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A4127-29AF-824D-8842-5BC535300DC1}">
      <dsp:nvSpPr>
        <dsp:cNvPr id="0" name=""/>
        <dsp:cNvSpPr/>
      </dsp:nvSpPr>
      <dsp:spPr>
        <a:xfrm>
          <a:off x="2457146" y="50415"/>
          <a:ext cx="144984" cy="144984"/>
        </a:xfrm>
        <a:prstGeom prst="chord">
          <a:avLst>
            <a:gd name="adj1" fmla="val 16200000"/>
            <a:gd name="adj2" fmla="val 16200000"/>
          </a:avLst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rgbClr val="5B9BD5">
              <a:hueOff val="-6758543"/>
              <a:satOff val="-17419"/>
              <a:lumOff val="-1176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DFF59-FED7-E04F-8490-76667BB0AB4F}">
      <dsp:nvSpPr>
        <dsp:cNvPr id="0" name=""/>
        <dsp:cNvSpPr/>
      </dsp:nvSpPr>
      <dsp:spPr>
        <a:xfrm>
          <a:off x="2211049" y="189297"/>
          <a:ext cx="1433643" cy="510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Arauca, Huila, C/marca, Amazonas, Atlántico, Bolivar, Caldas, Cesar, Guajira, M/lena, Meta, Nariño, N. Santander, Risaralda, Santander, Sucre, Tolima, Valle, Urabá</a:t>
          </a:r>
        </a:p>
      </dsp:txBody>
      <dsp:txXfrm>
        <a:off x="2211049" y="189297"/>
        <a:ext cx="1433643" cy="510653"/>
      </dsp:txXfrm>
    </dsp:sp>
    <dsp:sp modelId="{94F8927D-672A-0747-A70F-7C15DE34DB8C}">
      <dsp:nvSpPr>
        <dsp:cNvPr id="0" name=""/>
        <dsp:cNvSpPr/>
      </dsp:nvSpPr>
      <dsp:spPr>
        <a:xfrm>
          <a:off x="2659394" y="0"/>
          <a:ext cx="536142" cy="245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100%</a:t>
          </a:r>
        </a:p>
      </dsp:txBody>
      <dsp:txXfrm>
        <a:off x="2659394" y="0"/>
        <a:ext cx="536142" cy="2458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ED8DA-C77A-6B4A-BAC9-B8C75D2D036B}">
      <dsp:nvSpPr>
        <dsp:cNvPr id="0" name=""/>
        <dsp:cNvSpPr/>
      </dsp:nvSpPr>
      <dsp:spPr>
        <a:xfrm rot="5400000">
          <a:off x="3778501" y="-2735276"/>
          <a:ext cx="372618" cy="59384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just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s-ES" sz="9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Desde la </a:t>
          </a:r>
          <a:r>
            <a:rPr lang="es-ES" sz="900" b="0" i="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OAP</a:t>
          </a:r>
          <a:r>
            <a:rPr lang="es-ES" sz="9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se ha venido gestionando y reiterando el cargue de información sin embargo aun persisten retrasos al cierre del presente informe.</a:t>
          </a:r>
          <a:endParaRPr lang="es-MX" sz="900" b="0" i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995582" y="65833"/>
        <a:ext cx="5920266" cy="336238"/>
      </dsp:txXfrm>
    </dsp:sp>
    <dsp:sp modelId="{E5C117FC-0D33-1A42-942D-36AD365CC811}">
      <dsp:nvSpPr>
        <dsp:cNvPr id="0" name=""/>
        <dsp:cNvSpPr/>
      </dsp:nvSpPr>
      <dsp:spPr>
        <a:xfrm>
          <a:off x="106878" y="1065"/>
          <a:ext cx="888704" cy="46577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DT. Guainía</a:t>
          </a:r>
          <a:endParaRPr lang="es-MX" sz="900" b="0" i="0" kern="120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29615" y="23802"/>
        <a:ext cx="843230" cy="420299"/>
      </dsp:txXfrm>
    </dsp:sp>
    <dsp:sp modelId="{6BDC6BAB-3A33-E44E-930F-74DF4962F7DC}">
      <dsp:nvSpPr>
        <dsp:cNvPr id="0" name=""/>
        <dsp:cNvSpPr/>
      </dsp:nvSpPr>
      <dsp:spPr>
        <a:xfrm rot="5400000">
          <a:off x="3829516" y="-2192123"/>
          <a:ext cx="372618" cy="58302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just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s-ES" sz="8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En distintas oportunidades y por diversos medios se informa a la DT sobre las tareas pendientes de cargue el compromiso de su registro. Sin embargo, a la fecha del reporte las tareas quedan como incumplidas.</a:t>
          </a:r>
          <a:endParaRPr lang="es-MX" sz="800" b="0" i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1100688" y="554895"/>
        <a:ext cx="5812085" cy="336238"/>
      </dsp:txXfrm>
    </dsp:sp>
    <dsp:sp modelId="{61E9F067-5C62-2840-A683-0D1732DF8904}">
      <dsp:nvSpPr>
        <dsp:cNvPr id="0" name=""/>
        <dsp:cNvSpPr/>
      </dsp:nvSpPr>
      <dsp:spPr>
        <a:xfrm>
          <a:off x="106878" y="490127"/>
          <a:ext cx="993810" cy="46577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DT Vaupes</a:t>
          </a:r>
        </a:p>
      </dsp:txBody>
      <dsp:txXfrm>
        <a:off x="129615" y="512864"/>
        <a:ext cx="948336" cy="420299"/>
      </dsp:txXfrm>
    </dsp:sp>
    <dsp:sp modelId="{965A55C8-75BA-CE44-A994-E098CF2F78E2}">
      <dsp:nvSpPr>
        <dsp:cNvPr id="0" name=""/>
        <dsp:cNvSpPr/>
      </dsp:nvSpPr>
      <dsp:spPr>
        <a:xfrm rot="5400000">
          <a:off x="3925635" y="-1711447"/>
          <a:ext cx="372618" cy="58470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4763" lvl="1" indent="-4763" algn="just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s-ES" sz="8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En distintas oportunidades y por diversos medios se informa a la DT sobre las tareas pendientes de cargue del compromiso y de su registro. Sin embargo, a la fecha del reporte las tareas quedan como incumplidas.</a:t>
          </a:r>
          <a:endParaRPr lang="es-MX" sz="800" b="0" i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1188422" y="1043956"/>
        <a:ext cx="5828855" cy="336238"/>
      </dsp:txXfrm>
    </dsp:sp>
    <dsp:sp modelId="{E3C8C855-DB38-554F-9986-3643B2B6FC07}">
      <dsp:nvSpPr>
        <dsp:cNvPr id="0" name=""/>
        <dsp:cNvSpPr/>
      </dsp:nvSpPr>
      <dsp:spPr>
        <a:xfrm>
          <a:off x="106878" y="979188"/>
          <a:ext cx="1081544" cy="46577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DT Choco</a:t>
          </a:r>
        </a:p>
      </dsp:txBody>
      <dsp:txXfrm>
        <a:off x="129615" y="1001925"/>
        <a:ext cx="1036070" cy="420299"/>
      </dsp:txXfrm>
    </dsp:sp>
    <dsp:sp modelId="{681E4C56-3102-194C-AA8E-88A3CB5B2065}">
      <dsp:nvSpPr>
        <dsp:cNvPr id="0" name=""/>
        <dsp:cNvSpPr/>
      </dsp:nvSpPr>
      <dsp:spPr>
        <a:xfrm rot="5400000">
          <a:off x="3978574" y="-993926"/>
          <a:ext cx="372618" cy="53901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4763" lvl="1" indent="-4763" algn="just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8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En distintas oportunidades y por diversos medios se informa a la DT sobre las tareas pendientes de cargue del </a:t>
          </a:r>
          <a:r>
            <a:rPr lang="es-ES" sz="8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compromiso y de </a:t>
          </a:r>
          <a:r>
            <a:rPr lang="es-ES" sz="8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su registro. Sin embargo, a la fecha del reporte las tareas quedan como incumplidas.</a:t>
          </a:r>
          <a:endParaRPr lang="es-MX" sz="800" b="0" i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1469819" y="1533019"/>
        <a:ext cx="5371938" cy="336238"/>
      </dsp:txXfrm>
    </dsp:sp>
    <dsp:sp modelId="{63164723-A513-F84A-945F-734F49887ED0}">
      <dsp:nvSpPr>
        <dsp:cNvPr id="0" name=""/>
        <dsp:cNvSpPr/>
      </dsp:nvSpPr>
      <dsp:spPr>
        <a:xfrm>
          <a:off x="106878" y="1468250"/>
          <a:ext cx="1362941" cy="46577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4763" lvl="0" indent="-4763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s-ES" sz="9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OE Buenaventura</a:t>
          </a:r>
          <a:endParaRPr lang="es-MX" sz="900" b="0" i="0" kern="120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29615" y="1490987"/>
        <a:ext cx="1317467" cy="420299"/>
      </dsp:txXfrm>
    </dsp:sp>
    <dsp:sp modelId="{248A8DF9-E894-3843-A73F-B8AE3E653DAA}">
      <dsp:nvSpPr>
        <dsp:cNvPr id="0" name=""/>
        <dsp:cNvSpPr/>
      </dsp:nvSpPr>
      <dsp:spPr>
        <a:xfrm rot="5400000">
          <a:off x="4355023" y="-320966"/>
          <a:ext cx="372618" cy="50223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4763" lvl="1" indent="-4763" algn="just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8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Desde la OAP se ha venido gestionando y reiterando el cargue de información en varias oportunidades y por  diversos medios llegando acuerdos, los cuales no se han cumplido en los tiempos  pactados quedando las tareas en estado extemporáneo e incumplidas</a:t>
          </a:r>
          <a:endParaRPr lang="es-MX" sz="800" b="0" i="0" kern="120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2030167" y="2022080"/>
        <a:ext cx="5004140" cy="336238"/>
      </dsp:txXfrm>
    </dsp:sp>
    <dsp:sp modelId="{8C331B20-1107-2747-AE27-1E411080FF7A}">
      <dsp:nvSpPr>
        <dsp:cNvPr id="0" name=""/>
        <dsp:cNvSpPr/>
      </dsp:nvSpPr>
      <dsp:spPr>
        <a:xfrm>
          <a:off x="106878" y="1957312"/>
          <a:ext cx="1923289" cy="46577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4763" lvl="0" indent="-4763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s-ES_tradnl" sz="900" b="0" i="0" kern="1200" dirty="0">
              <a:solidFill>
                <a:schemeClr val="bg1"/>
              </a:solidFill>
              <a:latin typeface="Calibri Light" panose="020F0302020204030204" pitchFamily="34" charset="0"/>
              <a:ea typeface="+mn-lt"/>
              <a:cs typeface="Calibri Light" panose="020F0302020204030204" pitchFamily="34" charset="0"/>
            </a:rPr>
            <a:t> DT </a:t>
          </a:r>
          <a:r>
            <a:rPr lang="es-MX" sz="900" kern="1200" dirty="0">
              <a:solidFill>
                <a:schemeClr val="bg1"/>
              </a:solidFill>
              <a:latin typeface="Calibri Light" panose="020F0302020204030204"/>
              <a:ea typeface="+mn-ea"/>
              <a:cs typeface="+mn-cs"/>
            </a:rPr>
            <a:t>Bogotá, Boyaca, B/bermeja, Cordoba</a:t>
          </a:r>
          <a:endParaRPr lang="es-MX" sz="900" b="0" i="0" kern="1200" dirty="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29615" y="1980049"/>
        <a:ext cx="1877815" cy="4202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77352-72A0-084E-974D-71539CF0BE20}">
      <dsp:nvSpPr>
        <dsp:cNvPr id="0" name=""/>
        <dsp:cNvSpPr/>
      </dsp:nvSpPr>
      <dsp:spPr>
        <a:xfrm>
          <a:off x="958" y="57"/>
          <a:ext cx="5916241" cy="81347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Las dependencias deben realizar permanente monitoreo y seguimiento al avance del plan de acción, a las tareas programas y a su cumplimiento, dentro de los tiempos planeados para tal fin.</a:t>
          </a:r>
          <a:endParaRPr lang="es-MX" sz="1000" b="0" i="0" kern="120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24784" y="23883"/>
        <a:ext cx="5868589" cy="765823"/>
      </dsp:txXfrm>
    </dsp:sp>
    <dsp:sp modelId="{FD48EC7F-59AB-484E-A797-943BF64B4132}">
      <dsp:nvSpPr>
        <dsp:cNvPr id="0" name=""/>
        <dsp:cNvSpPr/>
      </dsp:nvSpPr>
      <dsp:spPr>
        <a:xfrm>
          <a:off x="0" y="915484"/>
          <a:ext cx="3325455" cy="81347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El reporte de cumplimiento de las tareas, se deben efectuar como plazo máximo (5 días) antes del vencimiento de la tarea, tal como lo establece la Guía de Plan de Acción (</a:t>
          </a:r>
          <a:r>
            <a:rPr lang="es-US" sz="10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DE-PD-01-G-02)</a:t>
          </a:r>
          <a:endParaRPr lang="es-MX" sz="1000" b="0" i="0" kern="120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23826" y="939310"/>
        <a:ext cx="3277803" cy="765823"/>
      </dsp:txXfrm>
    </dsp:sp>
    <dsp:sp modelId="{A350FEAA-F22D-BB4E-B337-C3AA653CA8F1}">
      <dsp:nvSpPr>
        <dsp:cNvPr id="0" name=""/>
        <dsp:cNvSpPr/>
      </dsp:nvSpPr>
      <dsp:spPr>
        <a:xfrm>
          <a:off x="1364068" y="1811157"/>
          <a:ext cx="3325455" cy="813475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Una vez reportada las tareas, tener en cuenta que estas quedarán debidamente cumplida, una vez curse por la revisión y aprobación de todos los roles que intervienen en la tarea</a:t>
          </a:r>
          <a:endParaRPr lang="es-MX" sz="1000" b="0" i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387894" y="1834983"/>
        <a:ext cx="3277803" cy="765823"/>
      </dsp:txXfrm>
    </dsp:sp>
    <dsp:sp modelId="{62B6AB19-2ADA-3C42-A3BF-6022AD7DCEF4}">
      <dsp:nvSpPr>
        <dsp:cNvPr id="0" name=""/>
        <dsp:cNvSpPr/>
      </dsp:nvSpPr>
      <dsp:spPr>
        <a:xfrm>
          <a:off x="3532055" y="915483"/>
          <a:ext cx="2379369" cy="81347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Solicitar de manera oportuna (según lo establece Guía Plan de Acción - </a:t>
          </a:r>
          <a:r>
            <a:rPr lang="es-US" sz="10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DE-PD-01-G-02</a:t>
          </a:r>
          <a:r>
            <a:rPr lang="es-ES_tradnl" sz="10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), las modificaciones requeridas al plan de acción.</a:t>
          </a:r>
          <a:endParaRPr lang="es-MX" sz="1000" b="0" i="0" kern="120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555881" y="939309"/>
        <a:ext cx="2331717" cy="765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00726-B820-104C-888F-303652059A85}" type="datetimeFigureOut">
              <a:rPr lang="es-ES" smtClean="0"/>
              <a:t>03/12/2021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169863" y="685800"/>
            <a:ext cx="7197726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209FE-9B45-794E-9D2C-B01779E333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756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FONDO 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09FE-9B45-794E-9D2C-B01779E3331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FONDO 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09FE-9B45-794E-9D2C-B01779E3331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636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FONDO 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09FE-9B45-794E-9D2C-B01779E3331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520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FONDO 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09FE-9B45-794E-9D2C-B01779E3331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608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FONDO 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09FE-9B45-794E-9D2C-B01779E3331D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79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FONDO 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09FE-9B45-794E-9D2C-B01779E3331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923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FONDO 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09FE-9B45-794E-9D2C-B01779E3331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009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FONDO 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09FE-9B45-794E-9D2C-B01779E3331D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074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FONDO 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09FE-9B45-794E-9D2C-B01779E3331D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89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7214" y="1118968"/>
            <a:ext cx="6428422" cy="772104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34428" y="2041159"/>
            <a:ext cx="5293995" cy="9205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1F2F-B1EE-8A43-AFFF-271D9CCA70BC}" type="datetimeFigureOut">
              <a:rPr lang="es-ES" smtClean="0"/>
              <a:t>03/12/2021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F6B-262B-024D-8318-032437CCC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477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1F2F-B1EE-8A43-AFFF-271D9CCA70BC}" type="datetimeFigureOut">
              <a:rPr lang="es-ES" smtClean="0"/>
              <a:t>03/12/2021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F6B-262B-024D-8318-032437CCC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787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483066" y="108398"/>
            <a:ext cx="1701642" cy="2304637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78144" y="108398"/>
            <a:ext cx="4978877" cy="2304637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1F2F-B1EE-8A43-AFFF-271D9CCA70BC}" type="datetimeFigureOut">
              <a:rPr lang="es-ES" smtClean="0"/>
              <a:t>03/12/2021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F6B-262B-024D-8318-032437CCC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05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1F2F-B1EE-8A43-AFFF-271D9CCA70BC}" type="datetimeFigureOut">
              <a:rPr lang="es-ES" smtClean="0"/>
              <a:t>03/12/2021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F6B-262B-024D-8318-032437CCC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22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7413" y="2314645"/>
            <a:ext cx="6428422" cy="71540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7413" y="1526698"/>
            <a:ext cx="6428422" cy="78794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1F2F-B1EE-8A43-AFFF-271D9CCA70BC}" type="datetimeFigureOut">
              <a:rPr lang="es-ES" smtClean="0"/>
              <a:t>03/12/2021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F6B-262B-024D-8318-032437CCC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269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78142" y="630359"/>
            <a:ext cx="3340259" cy="17826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844451" y="630359"/>
            <a:ext cx="3340259" cy="17826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1F2F-B1EE-8A43-AFFF-271D9CCA70BC}" type="datetimeFigureOut">
              <a:rPr lang="es-ES" smtClean="0"/>
              <a:t>03/12/2021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F6B-262B-024D-8318-032437CCC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48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143" y="144251"/>
            <a:ext cx="6806565" cy="600341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78143" y="806290"/>
            <a:ext cx="3341572" cy="3360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78143" y="1142313"/>
            <a:ext cx="3341572" cy="20753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841827" y="806290"/>
            <a:ext cx="3342884" cy="3360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841827" y="1142313"/>
            <a:ext cx="3342884" cy="20753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1F2F-B1EE-8A43-AFFF-271D9CCA70BC}" type="datetimeFigureOut">
              <a:rPr lang="es-ES" smtClean="0"/>
              <a:t>03/12/2021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F6B-262B-024D-8318-032437CCC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116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1F2F-B1EE-8A43-AFFF-271D9CCA70BC}" type="datetimeFigureOut">
              <a:rPr lang="es-ES" smtClean="0"/>
              <a:t>03/12/2021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F6B-262B-024D-8318-032437CCC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312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1F2F-B1EE-8A43-AFFF-271D9CCA70BC}" type="datetimeFigureOut">
              <a:rPr lang="es-ES" smtClean="0"/>
              <a:t>03/12/2021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F6B-262B-024D-8318-032437CCC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14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148" y="143414"/>
            <a:ext cx="2488125" cy="6103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56866" y="143420"/>
            <a:ext cx="4227843" cy="3074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78148" y="753766"/>
            <a:ext cx="2488125" cy="24638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1F2F-B1EE-8A43-AFFF-271D9CCA70BC}" type="datetimeFigureOut">
              <a:rPr lang="es-ES" smtClean="0"/>
              <a:t>03/12/2021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F6B-262B-024D-8318-032437CCC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538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2372" y="2521428"/>
            <a:ext cx="4537710" cy="2976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482372" y="321848"/>
            <a:ext cx="4537710" cy="21612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482372" y="2819098"/>
            <a:ext cx="4537710" cy="422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1F2F-B1EE-8A43-AFFF-271D9CCA70BC}" type="datetimeFigureOut">
              <a:rPr lang="es-ES" smtClean="0"/>
              <a:t>03/12/2021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F6B-262B-024D-8318-032437CCC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431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78143" y="144251"/>
            <a:ext cx="6806565" cy="600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78143" y="840478"/>
            <a:ext cx="6806565" cy="2377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378145" y="3338560"/>
            <a:ext cx="1764665" cy="19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11F2F-B1EE-8A43-AFFF-271D9CCA70BC}" type="datetimeFigureOut">
              <a:rPr lang="es-ES" smtClean="0"/>
              <a:t>03/12/2021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583975" y="3338560"/>
            <a:ext cx="2394902" cy="19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5420044" y="3338560"/>
            <a:ext cx="1764665" cy="19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22F6B-262B-024D-8318-032437CCC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998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8.jpeg"/><Relationship Id="rId7" Type="http://schemas.openxmlformats.org/officeDocument/2006/relationships/diagramLayout" Target="../diagrams/layout1.xml"/><Relationship Id="rId12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9.png"/><Relationship Id="rId5" Type="http://schemas.openxmlformats.org/officeDocument/2006/relationships/hyperlink" Target="https://sve.mintrabajo.gov.co/" TargetMode="External"/><Relationship Id="rId10" Type="http://schemas.microsoft.com/office/2007/relationships/diagramDrawing" Target="../diagrams/drawing1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diagramData" Target="../diagrams/data2.xml"/><Relationship Id="rId18" Type="http://schemas.openxmlformats.org/officeDocument/2006/relationships/hyperlink" Target="https://sve.mintrabajo.gov.co/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1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11" Type="http://schemas.openxmlformats.org/officeDocument/2006/relationships/image" Target="../media/image9.png"/><Relationship Id="rId5" Type="http://schemas.openxmlformats.org/officeDocument/2006/relationships/image" Target="../media/image10.png"/><Relationship Id="rId15" Type="http://schemas.openxmlformats.org/officeDocument/2006/relationships/diagramQuickStyle" Target="../diagrams/quickStyle2.xml"/><Relationship Id="rId10" Type="http://schemas.microsoft.com/office/2007/relationships/hdphoto" Target="../media/hdphoto3.wdp"/><Relationship Id="rId4" Type="http://schemas.openxmlformats.org/officeDocument/2006/relationships/image" Target="../media/image1.jpeg"/><Relationship Id="rId9" Type="http://schemas.openxmlformats.org/officeDocument/2006/relationships/image" Target="../media/image12.png"/><Relationship Id="rId1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ve.mintrabajo.gov.co/" TargetMode="External"/><Relationship Id="rId5" Type="http://schemas.openxmlformats.org/officeDocument/2006/relationships/chart" Target="../charts/chart3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8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11" Type="http://schemas.openxmlformats.org/officeDocument/2006/relationships/hyperlink" Target="https://sve.mintrabajo.gov.co/" TargetMode="External"/><Relationship Id="rId5" Type="http://schemas.openxmlformats.org/officeDocument/2006/relationships/image" Target="../media/image14.png"/><Relationship Id="rId10" Type="http://schemas.microsoft.com/office/2007/relationships/diagramDrawing" Target="../diagrams/drawing3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QuickStyle" Target="../diagrams/quickStyle5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4.xml"/><Relationship Id="rId12" Type="http://schemas.openxmlformats.org/officeDocument/2006/relationships/diagramLayout" Target="../diagrams/layout5.xml"/><Relationship Id="rId17" Type="http://schemas.openxmlformats.org/officeDocument/2006/relationships/hyperlink" Target="https://sve.mintrabajo.gov.co/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11" Type="http://schemas.openxmlformats.org/officeDocument/2006/relationships/diagramData" Target="../diagrams/data5.xml"/><Relationship Id="rId5" Type="http://schemas.openxmlformats.org/officeDocument/2006/relationships/diagramData" Target="../diagrams/data4.xml"/><Relationship Id="rId15" Type="http://schemas.microsoft.com/office/2007/relationships/diagramDrawing" Target="../diagrams/drawing5.xml"/><Relationship Id="rId10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microsoft.com/office/2007/relationships/diagramDrawing" Target="../diagrams/drawing4.xml"/><Relationship Id="rId14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.jpeg"/><Relationship Id="rId9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1.jpeg"/><Relationship Id="rId9" Type="http://schemas.microsoft.com/office/2007/relationships/diagramDrawing" Target="../diagrams/drawin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7562850" cy="3602038"/>
          </a:xfrm>
          <a:prstGeom prst="rect">
            <a:avLst/>
          </a:prstGeom>
          <a:solidFill>
            <a:srgbClr val="174F3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LOGO MINTRABAJO AL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266" y="3131116"/>
            <a:ext cx="2005584" cy="40435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36512" y="2231462"/>
            <a:ext cx="7087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/>
                <a:cs typeface="Verdana"/>
              </a:rPr>
              <a:t>Plan de Acción 2021 - III Trimestre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327829" y="3202487"/>
            <a:ext cx="2498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solidFill>
                  <a:schemeClr val="bg1"/>
                </a:solidFill>
                <a:latin typeface="Verdana"/>
                <a:cs typeface="Verdana"/>
              </a:rPr>
              <a:t>Octubre 2021</a:t>
            </a:r>
          </a:p>
        </p:txBody>
      </p:sp>
      <p:pic>
        <p:nvPicPr>
          <p:cNvPr id="15" name="Imagen 14" descr="Un grupo de jóvenes posando para una foto&#10;&#10;Descripción generada automáticamente">
            <a:extLst>
              <a:ext uri="{FF2B5EF4-FFF2-40B4-BE49-F238E27FC236}">
                <a16:creationId xmlns:a16="http://schemas.microsoft.com/office/drawing/2014/main" id="{0133481E-AC91-B048-8BEC-D665BD72DF8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949" y="99829"/>
            <a:ext cx="2582688" cy="1165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Imagen que contiene persona, comida, tabla, gente&#10;&#10;Descripción generada automáticamente">
            <a:extLst>
              <a:ext uri="{FF2B5EF4-FFF2-40B4-BE49-F238E27FC236}">
                <a16:creationId xmlns:a16="http://schemas.microsoft.com/office/drawing/2014/main" id="{C03FF884-EA9E-F849-9889-09C18411B3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949" y="1392364"/>
            <a:ext cx="1118311" cy="732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 descr="Imagen que contiene pasto, mujer, gente, árbol&#10;&#10;Descripción generada automáticamente">
            <a:extLst>
              <a:ext uri="{FF2B5EF4-FFF2-40B4-BE49-F238E27FC236}">
                <a16:creationId xmlns:a16="http://schemas.microsoft.com/office/drawing/2014/main" id="{CB98F981-27EC-C94A-87DE-F79994B556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1" t="4679" r="3916" b="14013"/>
          <a:stretch/>
        </p:blipFill>
        <p:spPr bwMode="auto">
          <a:xfrm>
            <a:off x="1448741" y="1313369"/>
            <a:ext cx="1150370" cy="670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n 19" descr="Imagen que contiene interior, tabla, niño, pequeño&#10;&#10;Descripción generada automáticamente">
            <a:extLst>
              <a:ext uri="{FF2B5EF4-FFF2-40B4-BE49-F238E27FC236}">
                <a16:creationId xmlns:a16="http://schemas.microsoft.com/office/drawing/2014/main" id="{944E7C3B-84B8-2848-BF55-50290333F35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6"/>
          <a:stretch/>
        </p:blipFill>
        <p:spPr bwMode="auto">
          <a:xfrm>
            <a:off x="1448741" y="99829"/>
            <a:ext cx="1150370" cy="1086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n 20" descr="Imagen que contiene persona, parado, grupo, colorido&#10;&#10;Descripción generada automáticamente">
            <a:extLst>
              <a:ext uri="{FF2B5EF4-FFF2-40B4-BE49-F238E27FC236}">
                <a16:creationId xmlns:a16="http://schemas.microsoft.com/office/drawing/2014/main" id="{1F807C36-FA17-E245-8EB2-A79184E92C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" y="1691156"/>
            <a:ext cx="822891" cy="798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n 21" descr="Imagen que contiene hombre, persona, exterior, fruta&#10;&#10;Descripción generada automáticamente">
            <a:extLst>
              <a:ext uri="{FF2B5EF4-FFF2-40B4-BE49-F238E27FC236}">
                <a16:creationId xmlns:a16="http://schemas.microsoft.com/office/drawing/2014/main" id="{22DC279E-E841-7E47-87C1-F539FA2D191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0" r="11853"/>
          <a:stretch/>
        </p:blipFill>
        <p:spPr bwMode="auto">
          <a:xfrm>
            <a:off x="136838" y="99829"/>
            <a:ext cx="1175065" cy="1452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000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LIDES-PPT-MINTRABAJ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24114"/>
            <a:ext cx="7562850" cy="358933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" y="1505"/>
            <a:ext cx="7562850" cy="491783"/>
          </a:xfrm>
          <a:prstGeom prst="rect">
            <a:avLst/>
          </a:prstGeom>
          <a:solidFill>
            <a:srgbClr val="174F3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LOGO MINTRABAJO ALT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3" y="95036"/>
            <a:ext cx="1390494" cy="30471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37327" y="64759"/>
            <a:ext cx="582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>
                <a:solidFill>
                  <a:schemeClr val="bg1"/>
                </a:solidFill>
                <a:latin typeface="Verdana"/>
                <a:cs typeface="Verdana"/>
              </a:rPr>
              <a:t>Resultados Generales del Plan de Acción 2021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5F48CA01-8073-EB40-B7FA-D3A4299B33DA}"/>
              </a:ext>
            </a:extLst>
          </p:cNvPr>
          <p:cNvSpPr txBox="1"/>
          <p:nvPr/>
        </p:nvSpPr>
        <p:spPr>
          <a:xfrm>
            <a:off x="4443192" y="3226322"/>
            <a:ext cx="30941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900" dirty="0"/>
              <a:t>Fuente: </a:t>
            </a:r>
            <a:r>
              <a:rPr lang="es-US" sz="900" u="sng" dirty="0">
                <a:hlinkClick r:id="rId5"/>
              </a:rPr>
              <a:t>https://sve.mintrabajo.gov.co</a:t>
            </a:r>
            <a:r>
              <a:rPr lang="es-US" sz="900" dirty="0"/>
              <a:t> – corte 30 sept de 2021</a:t>
            </a:r>
          </a:p>
        </p:txBody>
      </p:sp>
      <p:grpSp>
        <p:nvGrpSpPr>
          <p:cNvPr id="56" name="Grupo 55">
            <a:extLst>
              <a:ext uri="{FF2B5EF4-FFF2-40B4-BE49-F238E27FC236}">
                <a16:creationId xmlns:a16="http://schemas.microsoft.com/office/drawing/2014/main" id="{B497A4D3-9424-E947-B845-043C8FF18E2C}"/>
              </a:ext>
            </a:extLst>
          </p:cNvPr>
          <p:cNvGrpSpPr/>
          <p:nvPr/>
        </p:nvGrpSpPr>
        <p:grpSpPr>
          <a:xfrm>
            <a:off x="5207044" y="2000145"/>
            <a:ext cx="2264934" cy="714919"/>
            <a:chOff x="4819679" y="1829172"/>
            <a:chExt cx="2264934" cy="714919"/>
          </a:xfrm>
        </p:grpSpPr>
        <p:sp>
          <p:nvSpPr>
            <p:cNvPr id="42" name="Anillo 41">
              <a:extLst>
                <a:ext uri="{FF2B5EF4-FFF2-40B4-BE49-F238E27FC236}">
                  <a16:creationId xmlns:a16="http://schemas.microsoft.com/office/drawing/2014/main" id="{BDE83631-5354-7F4E-BBCE-8512F9000777}"/>
                </a:ext>
              </a:extLst>
            </p:cNvPr>
            <p:cNvSpPr/>
            <p:nvPr/>
          </p:nvSpPr>
          <p:spPr>
            <a:xfrm>
              <a:off x="4819679" y="1829172"/>
              <a:ext cx="740658" cy="714919"/>
            </a:xfrm>
            <a:prstGeom prst="donut">
              <a:avLst>
                <a:gd name="adj" fmla="val 7068"/>
              </a:avLst>
            </a:prstGeom>
            <a:gradFill flip="none" rotWithShape="1">
              <a:gsLst>
                <a:gs pos="0">
                  <a:srgbClr val="FF0000"/>
                </a:gs>
                <a:gs pos="39000">
                  <a:srgbClr val="FFC000"/>
                </a:gs>
                <a:gs pos="69000">
                  <a:srgbClr val="FFFF00"/>
                </a:gs>
                <a:gs pos="100000">
                  <a:srgbClr val="92D05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Narrow" panose="020B0604020202020204" pitchFamily="34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85,75%</a:t>
              </a:r>
              <a:endParaRPr lang="es-US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6234E7CB-F45E-2347-B462-A73651910DB0}"/>
                </a:ext>
              </a:extLst>
            </p:cNvPr>
            <p:cNvSpPr/>
            <p:nvPr/>
          </p:nvSpPr>
          <p:spPr>
            <a:xfrm>
              <a:off x="5448271" y="1965551"/>
              <a:ext cx="1636342" cy="369332"/>
            </a:xfrm>
            <a:prstGeom prst="rect">
              <a:avLst/>
            </a:prstGeom>
          </p:spPr>
          <p:txBody>
            <a:bodyPr wrap="square" anchor="ctr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US" b="1" dirty="0">
                  <a:ln/>
                  <a:solidFill>
                    <a:schemeClr val="accent3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Cumplimiento</a:t>
              </a:r>
              <a:endParaRPr lang="es-ES_tradnl" b="1" dirty="0">
                <a:ln/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B94CD4A2-3DF3-5F47-BCFC-AE99807B052F}"/>
              </a:ext>
            </a:extLst>
          </p:cNvPr>
          <p:cNvGrpSpPr/>
          <p:nvPr/>
        </p:nvGrpSpPr>
        <p:grpSpPr>
          <a:xfrm>
            <a:off x="228288" y="2784347"/>
            <a:ext cx="2816123" cy="485330"/>
            <a:chOff x="528529" y="2611104"/>
            <a:chExt cx="2816123" cy="485330"/>
          </a:xfrm>
        </p:grpSpPr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B1358B88-79F7-A242-8E68-3CAA26563F33}"/>
                </a:ext>
              </a:extLst>
            </p:cNvPr>
            <p:cNvGrpSpPr/>
            <p:nvPr/>
          </p:nvGrpSpPr>
          <p:grpSpPr>
            <a:xfrm>
              <a:off x="764857" y="2611104"/>
              <a:ext cx="2579795" cy="485330"/>
              <a:chOff x="181328" y="693191"/>
              <a:chExt cx="2579795" cy="485330"/>
            </a:xfrm>
          </p:grpSpPr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id="{F6AAB424-150D-894D-8339-570E32599B48}"/>
                  </a:ext>
                </a:extLst>
              </p:cNvPr>
              <p:cNvSpPr/>
              <p:nvPr/>
            </p:nvSpPr>
            <p:spPr>
              <a:xfrm>
                <a:off x="181328" y="693191"/>
                <a:ext cx="2579795" cy="485330"/>
              </a:xfrm>
              <a:prstGeom prst="rect">
                <a:avLst/>
              </a:prstGeom>
            </p:spPr>
            <p:style>
              <a:lnRef idx="2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08CD8F07-1044-2946-9C9F-5128439B2722}"/>
                  </a:ext>
                </a:extLst>
              </p:cNvPr>
              <p:cNvSpPr txBox="1"/>
              <p:nvPr/>
            </p:nvSpPr>
            <p:spPr>
              <a:xfrm>
                <a:off x="594095" y="693191"/>
                <a:ext cx="2167028" cy="4853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4008" rIns="64008" bIns="64008" numCol="1" spcCol="1270" anchor="ctr" anchorCtr="0">
                <a:noAutofit/>
              </a:bodyPr>
              <a:lstStyle/>
              <a:p>
                <a:pPr marL="0" lvl="0" indent="0" algn="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+mj-lt"/>
                  <a:buNone/>
                </a:pPr>
                <a:r>
                  <a:rPr lang="es-ES" sz="800" b="0" i="0" kern="12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Tareas incumplidas: Corresponden a las tareas que no han sido finalizadas e incluyen estados como: en desarrollo, en aprobación, nuevas y otros</a:t>
                </a:r>
                <a:endParaRPr lang="es-MX" sz="800" b="0" i="0" kern="12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B7DB5045-25A5-A84A-A312-94DD209B617D}"/>
                </a:ext>
              </a:extLst>
            </p:cNvPr>
            <p:cNvGrpSpPr/>
            <p:nvPr/>
          </p:nvGrpSpPr>
          <p:grpSpPr>
            <a:xfrm>
              <a:off x="528529" y="2627223"/>
              <a:ext cx="466384" cy="456550"/>
              <a:chOff x="0" y="580871"/>
              <a:chExt cx="589182" cy="584989"/>
            </a:xfrm>
          </p:grpSpPr>
          <p:sp>
            <p:nvSpPr>
              <p:cNvPr id="47" name="Elipse 46">
                <a:extLst>
                  <a:ext uri="{FF2B5EF4-FFF2-40B4-BE49-F238E27FC236}">
                    <a16:creationId xmlns:a16="http://schemas.microsoft.com/office/drawing/2014/main" id="{D97253E3-FA62-064B-8F3B-A44A720AF1C4}"/>
                  </a:ext>
                </a:extLst>
              </p:cNvPr>
              <p:cNvSpPr/>
              <p:nvPr/>
            </p:nvSpPr>
            <p:spPr>
              <a:xfrm>
                <a:off x="0" y="580871"/>
                <a:ext cx="589182" cy="584989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Elipse 6">
                <a:extLst>
                  <a:ext uri="{FF2B5EF4-FFF2-40B4-BE49-F238E27FC236}">
                    <a16:creationId xmlns:a16="http://schemas.microsoft.com/office/drawing/2014/main" id="{5BADC4EE-2D0B-E143-8E20-B07F1D155D89}"/>
                  </a:ext>
                </a:extLst>
              </p:cNvPr>
              <p:cNvSpPr txBox="1"/>
              <p:nvPr/>
            </p:nvSpPr>
            <p:spPr>
              <a:xfrm>
                <a:off x="86284" y="666541"/>
                <a:ext cx="416614" cy="41364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800" b="0" i="0" kern="120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Tipos de Tareas</a:t>
                </a:r>
              </a:p>
            </p:txBody>
          </p:sp>
        </p:grp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508E2A6D-DDDC-D34C-9A15-9430D1DB1259}"/>
              </a:ext>
            </a:extLst>
          </p:cNvPr>
          <p:cNvGrpSpPr/>
          <p:nvPr/>
        </p:nvGrpSpPr>
        <p:grpSpPr>
          <a:xfrm>
            <a:off x="173606" y="687073"/>
            <a:ext cx="3226205" cy="1808651"/>
            <a:chOff x="159538" y="722243"/>
            <a:chExt cx="3226205" cy="1808651"/>
          </a:xfrm>
        </p:grpSpPr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9549D5F7-521F-2441-86C7-0EE9CA16A47E}"/>
                </a:ext>
              </a:extLst>
            </p:cNvPr>
            <p:cNvGrpSpPr/>
            <p:nvPr/>
          </p:nvGrpSpPr>
          <p:grpSpPr>
            <a:xfrm>
              <a:off x="159538" y="722243"/>
              <a:ext cx="3135865" cy="1808651"/>
              <a:chOff x="159538" y="722243"/>
              <a:chExt cx="3135865" cy="1808651"/>
            </a:xfrm>
          </p:grpSpPr>
          <p:graphicFrame>
            <p:nvGraphicFramePr>
              <p:cNvPr id="2" name="Diagrama 1">
                <a:extLst>
                  <a:ext uri="{FF2B5EF4-FFF2-40B4-BE49-F238E27FC236}">
                    <a16:creationId xmlns:a16="http://schemas.microsoft.com/office/drawing/2014/main" id="{40FDFEEE-F410-154E-9EC3-F4FC385F012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16238752"/>
                  </p:ext>
                </p:extLst>
              </p:nvPr>
            </p:nvGraphicFramePr>
            <p:xfrm>
              <a:off x="159538" y="722243"/>
              <a:ext cx="3135865" cy="180865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  <p:grpSp>
            <p:nvGrpSpPr>
              <p:cNvPr id="53" name="Grupo 52">
                <a:extLst>
                  <a:ext uri="{FF2B5EF4-FFF2-40B4-BE49-F238E27FC236}">
                    <a16:creationId xmlns:a16="http://schemas.microsoft.com/office/drawing/2014/main" id="{8DF49EE2-12CA-C541-A3F2-2272B8EA920A}"/>
                  </a:ext>
                </a:extLst>
              </p:cNvPr>
              <p:cNvGrpSpPr/>
              <p:nvPr/>
            </p:nvGrpSpPr>
            <p:grpSpPr>
              <a:xfrm>
                <a:off x="785930" y="2116063"/>
                <a:ext cx="2434740" cy="325340"/>
                <a:chOff x="785930" y="2116063"/>
                <a:chExt cx="2434740" cy="325340"/>
              </a:xfrm>
            </p:grpSpPr>
            <p:sp>
              <p:nvSpPr>
                <p:cNvPr id="34" name="Rectángulo redondeado 33">
                  <a:extLst>
                    <a:ext uri="{FF2B5EF4-FFF2-40B4-BE49-F238E27FC236}">
                      <a16:creationId xmlns:a16="http://schemas.microsoft.com/office/drawing/2014/main" id="{D416A1CD-8AA5-8241-85A0-B638A41A0B0D}"/>
                    </a:ext>
                  </a:extLst>
                </p:cNvPr>
                <p:cNvSpPr/>
                <p:nvPr/>
              </p:nvSpPr>
              <p:spPr>
                <a:xfrm>
                  <a:off x="785930" y="2116063"/>
                  <a:ext cx="2434740" cy="325340"/>
                </a:xfrm>
                <a:prstGeom prst="roundRect">
                  <a:avLst>
                    <a:gd name="adj" fmla="val 10500"/>
                  </a:avLst>
                </a:prstGeom>
                <a:noFill/>
                <a:ln w="952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2"/>
                </a:fontRef>
              </p:style>
            </p:sp>
            <p:grpSp>
              <p:nvGrpSpPr>
                <p:cNvPr id="30" name="Grupo 29">
                  <a:extLst>
                    <a:ext uri="{FF2B5EF4-FFF2-40B4-BE49-F238E27FC236}">
                      <a16:creationId xmlns:a16="http://schemas.microsoft.com/office/drawing/2014/main" id="{3C52A8F6-F59A-6F43-B1A7-77D5F42E438A}"/>
                    </a:ext>
                  </a:extLst>
                </p:cNvPr>
                <p:cNvGrpSpPr/>
                <p:nvPr/>
              </p:nvGrpSpPr>
              <p:grpSpPr>
                <a:xfrm>
                  <a:off x="2275685" y="2151452"/>
                  <a:ext cx="822960" cy="247728"/>
                  <a:chOff x="866232" y="895282"/>
                  <a:chExt cx="612038" cy="727982"/>
                </a:xfrm>
              </p:grpSpPr>
              <p:sp>
                <p:nvSpPr>
                  <p:cNvPr id="31" name="Rectángulo redondeado 30">
                    <a:extLst>
                      <a:ext uri="{FF2B5EF4-FFF2-40B4-BE49-F238E27FC236}">
                        <a16:creationId xmlns:a16="http://schemas.microsoft.com/office/drawing/2014/main" id="{097F3D1E-26A8-C648-A7B7-5F5E378299C7}"/>
                      </a:ext>
                    </a:extLst>
                  </p:cNvPr>
                  <p:cNvSpPr/>
                  <p:nvPr/>
                </p:nvSpPr>
                <p:spPr>
                  <a:xfrm>
                    <a:off x="866232" y="895282"/>
                    <a:ext cx="612038" cy="727982"/>
                  </a:xfrm>
                  <a:prstGeom prst="roundRect">
                    <a:avLst>
                      <a:gd name="adj" fmla="val 10500"/>
                    </a:avLst>
                  </a:prstGeom>
                  <a:solidFill>
                    <a:schemeClr val="accent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2" name="CuadroTexto 31">
                    <a:extLst>
                      <a:ext uri="{FF2B5EF4-FFF2-40B4-BE49-F238E27FC236}">
                        <a16:creationId xmlns:a16="http://schemas.microsoft.com/office/drawing/2014/main" id="{F5EE93BF-A4D6-B647-B758-9BCAC78BEBB2}"/>
                      </a:ext>
                    </a:extLst>
                  </p:cNvPr>
                  <p:cNvSpPr txBox="1"/>
                  <p:nvPr/>
                </p:nvSpPr>
                <p:spPr>
                  <a:xfrm>
                    <a:off x="885054" y="914104"/>
                    <a:ext cx="574394" cy="69033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3340" tIns="53340" rIns="53340" bIns="53340" numCol="1" spcCol="1270" anchor="ctr" anchorCtr="0">
                    <a:noAutofit/>
                  </a:bodyPr>
                  <a:lstStyle/>
                  <a:p>
                    <a:pPr marL="0" lvl="0" indent="0" algn="ctr" defTabSz="6223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es-MX" sz="1400" dirty="0"/>
                      <a:t>193</a:t>
                    </a:r>
                    <a:endParaRPr lang="es-MX" sz="1400" kern="1200" dirty="0"/>
                  </a:p>
                </p:txBody>
              </p:sp>
            </p:grpSp>
            <p:sp>
              <p:nvSpPr>
                <p:cNvPr id="52" name="CuadroTexto 51">
                  <a:extLst>
                    <a:ext uri="{FF2B5EF4-FFF2-40B4-BE49-F238E27FC236}">
                      <a16:creationId xmlns:a16="http://schemas.microsoft.com/office/drawing/2014/main" id="{A362FB5E-EA32-0541-8DD7-E9EA3F716AC0}"/>
                    </a:ext>
                  </a:extLst>
                </p:cNvPr>
                <p:cNvSpPr txBox="1"/>
                <p:nvPr/>
              </p:nvSpPr>
              <p:spPr>
                <a:xfrm>
                  <a:off x="801992" y="2123542"/>
                  <a:ext cx="137281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 sz="1200">
                      <a:solidFill>
                        <a:schemeClr val="accent2">
                          <a:lumMod val="75000"/>
                        </a:schemeClr>
                      </a:solidFill>
                    </a:rPr>
                    <a:t>Tareas Incumplidas</a:t>
                  </a:r>
                </a:p>
              </p:txBody>
            </p:sp>
          </p:grpSp>
        </p:grp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0C8B0C97-1E78-9B43-B2BD-F54B32C018C2}"/>
                </a:ext>
              </a:extLst>
            </p:cNvPr>
            <p:cNvSpPr txBox="1"/>
            <p:nvPr/>
          </p:nvSpPr>
          <p:spPr>
            <a:xfrm>
              <a:off x="2954215" y="1614974"/>
              <a:ext cx="431528" cy="261610"/>
            </a:xfrm>
            <a:prstGeom prst="rect">
              <a:avLst/>
            </a:prstGeom>
            <a:ln w="9525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s-ES_tradnl" sz="1100" b="1" dirty="0">
                  <a:ln/>
                  <a:solidFill>
                    <a:srgbClr val="FFC000"/>
                  </a:solidFill>
                </a:rPr>
                <a:t>27%</a:t>
              </a:r>
            </a:p>
          </p:txBody>
        </p:sp>
      </p:grpSp>
      <p:pic>
        <p:nvPicPr>
          <p:cNvPr id="58" name="Imagen 57">
            <a:extLst>
              <a:ext uri="{FF2B5EF4-FFF2-40B4-BE49-F238E27FC236}">
                <a16:creationId xmlns:a16="http://schemas.microsoft.com/office/drawing/2014/main" id="{7BF40202-E7E2-8C45-8A50-8B4E46E34B8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5619" y="2032208"/>
            <a:ext cx="714920" cy="714920"/>
          </a:xfrm>
          <a:prstGeom prst="rect">
            <a:avLst/>
          </a:prstGeom>
        </p:spPr>
      </p:pic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00000000-0008-0000-0200-00002B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1556334"/>
              </p:ext>
            </p:extLst>
          </p:nvPr>
        </p:nvGraphicFramePr>
        <p:xfrm>
          <a:off x="3646685" y="493288"/>
          <a:ext cx="3710305" cy="2556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3654262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LIDES-PPT-MINTRABAJ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5036"/>
            <a:ext cx="7562850" cy="358933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" y="1505"/>
            <a:ext cx="7562850" cy="491783"/>
          </a:xfrm>
          <a:prstGeom prst="rect">
            <a:avLst/>
          </a:prstGeom>
          <a:solidFill>
            <a:srgbClr val="174F3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LOGO MINTRABAJO ALT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3" y="95036"/>
            <a:ext cx="1390494" cy="30471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37327" y="64759"/>
            <a:ext cx="582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>
                <a:solidFill>
                  <a:schemeClr val="bg1"/>
                </a:solidFill>
                <a:latin typeface="Verdana"/>
                <a:cs typeface="Verdana"/>
              </a:rPr>
              <a:t>Resultados Generales por Despachos</a:t>
            </a:r>
          </a:p>
        </p:txBody>
      </p:sp>
      <p:pic>
        <p:nvPicPr>
          <p:cNvPr id="76" name="Picture 2" descr="爸爸——澳大利亚的家庭- 188金宝搏下载">
            <a:extLst>
              <a:ext uri="{FF2B5EF4-FFF2-40B4-BE49-F238E27FC236}">
                <a16:creationId xmlns:a16="http://schemas.microsoft.com/office/drawing/2014/main" id="{BB99E686-7704-A846-B324-C53F26930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10" y="2794484"/>
            <a:ext cx="492454" cy="49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upo 46">
            <a:extLst>
              <a:ext uri="{FF2B5EF4-FFF2-40B4-BE49-F238E27FC236}">
                <a16:creationId xmlns:a16="http://schemas.microsoft.com/office/drawing/2014/main" id="{ADCA592C-DB70-5642-8230-065004F7D9B6}"/>
              </a:ext>
            </a:extLst>
          </p:cNvPr>
          <p:cNvGrpSpPr/>
          <p:nvPr/>
        </p:nvGrpSpPr>
        <p:grpSpPr>
          <a:xfrm>
            <a:off x="3543090" y="524144"/>
            <a:ext cx="3986400" cy="2516567"/>
            <a:chOff x="0" y="0"/>
            <a:chExt cx="4954905" cy="3086833"/>
          </a:xfrm>
        </p:grpSpPr>
        <p:graphicFrame>
          <p:nvGraphicFramePr>
            <p:cNvPr id="48" name="Gráfico 47">
              <a:extLst>
                <a:ext uri="{FF2B5EF4-FFF2-40B4-BE49-F238E27FC236}">
                  <a16:creationId xmlns:a16="http://schemas.microsoft.com/office/drawing/2014/main" id="{00000000-0008-0000-0500-0000070000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00683565"/>
                </p:ext>
              </p:extLst>
            </p:nvPr>
          </p:nvGraphicFramePr>
          <p:xfrm>
            <a:off x="0" y="703385"/>
            <a:ext cx="4954905" cy="23834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BD2EA6A3-74BE-AC48-9EC5-B601BDEE13A5}"/>
                </a:ext>
              </a:extLst>
            </p:cNvPr>
            <p:cNvGrpSpPr/>
            <p:nvPr/>
          </p:nvGrpSpPr>
          <p:grpSpPr>
            <a:xfrm>
              <a:off x="320431" y="945662"/>
              <a:ext cx="600075" cy="561144"/>
              <a:chOff x="0" y="0"/>
              <a:chExt cx="600075" cy="561144"/>
            </a:xfrm>
          </p:grpSpPr>
          <p:pic>
            <p:nvPicPr>
              <p:cNvPr id="74" name="Imagen 73" descr="Month plan icon Royalty Free Vector Image - VectorStock">
                <a:extLst>
                  <a:ext uri="{FF2B5EF4-FFF2-40B4-BE49-F238E27FC236}">
                    <a16:creationId xmlns:a16="http://schemas.microsoft.com/office/drawing/2014/main" id="{F3A52146-63F1-9A4F-AA14-708739F2F4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917"/>
              <a:stretch/>
            </p:blipFill>
            <p:spPr bwMode="auto">
              <a:xfrm>
                <a:off x="78154" y="195384"/>
                <a:ext cx="367030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75" name="Cuadro de texto 24">
                <a:extLst>
                  <a:ext uri="{FF2B5EF4-FFF2-40B4-BE49-F238E27FC236}">
                    <a16:creationId xmlns:a16="http://schemas.microsoft.com/office/drawing/2014/main" id="{6DC8FE4D-4212-BA48-ADE8-2FF7AB9A2E8F}"/>
                  </a:ext>
                </a:extLst>
              </p:cNvPr>
              <p:cNvSpPr txBox="1"/>
              <p:nvPr/>
            </p:nvSpPr>
            <p:spPr>
              <a:xfrm>
                <a:off x="0" y="0"/>
                <a:ext cx="600075" cy="25654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US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70AAC1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95%</a:t>
                </a:r>
                <a:endParaRPr kumimoji="0" lang="es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50" name="Grupo 49">
              <a:extLst>
                <a:ext uri="{FF2B5EF4-FFF2-40B4-BE49-F238E27FC236}">
                  <a16:creationId xmlns:a16="http://schemas.microsoft.com/office/drawing/2014/main" id="{723A7042-B532-D84F-9D13-A10BC5C8D4AE}"/>
                </a:ext>
              </a:extLst>
            </p:cNvPr>
            <p:cNvGrpSpPr/>
            <p:nvPr/>
          </p:nvGrpSpPr>
          <p:grpSpPr>
            <a:xfrm>
              <a:off x="1492739" y="554893"/>
              <a:ext cx="600075" cy="605693"/>
              <a:chOff x="0" y="0"/>
              <a:chExt cx="600075" cy="605693"/>
            </a:xfrm>
          </p:grpSpPr>
          <p:pic>
            <p:nvPicPr>
              <p:cNvPr id="72" name="Imagen 71" descr="Work Icon PNG Transparent Background, Free Download #4456 - FreeIconsPNG">
                <a:extLst>
                  <a:ext uri="{FF2B5EF4-FFF2-40B4-BE49-F238E27FC236}">
                    <a16:creationId xmlns:a16="http://schemas.microsoft.com/office/drawing/2014/main" id="{323060CA-A90C-E449-B819-D1941F0D24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7" y="148493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3" name="Cuadro de texto 25">
                <a:extLst>
                  <a:ext uri="{FF2B5EF4-FFF2-40B4-BE49-F238E27FC236}">
                    <a16:creationId xmlns:a16="http://schemas.microsoft.com/office/drawing/2014/main" id="{B3F601CA-4E5E-6B4F-B2BF-70B48BA25F2C}"/>
                  </a:ext>
                </a:extLst>
              </p:cNvPr>
              <p:cNvSpPr txBox="1"/>
              <p:nvPr/>
            </p:nvSpPr>
            <p:spPr>
              <a:xfrm>
                <a:off x="0" y="0"/>
                <a:ext cx="600075" cy="25654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US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96%</a:t>
                </a:r>
                <a:endParaRPr kumimoji="0" lang="es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D928B1BF-B640-9641-903C-4F488B6840B2}"/>
                </a:ext>
              </a:extLst>
            </p:cNvPr>
            <p:cNvGrpSpPr/>
            <p:nvPr/>
          </p:nvGrpSpPr>
          <p:grpSpPr>
            <a:xfrm>
              <a:off x="2665046" y="296985"/>
              <a:ext cx="600075" cy="655249"/>
              <a:chOff x="0" y="0"/>
              <a:chExt cx="600075" cy="655249"/>
            </a:xfrm>
          </p:grpSpPr>
          <p:pic>
            <p:nvPicPr>
              <p:cNvPr id="56" name="Imagen 55" descr="icon-empleo76x51 – Asimarc">
                <a:extLst>
                  <a:ext uri="{FF2B5EF4-FFF2-40B4-BE49-F238E27FC236}">
                    <a16:creationId xmlns:a16="http://schemas.microsoft.com/office/drawing/2014/main" id="{D17313B5-720A-E24D-9CFB-F5BFA34D77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2F2F2"/>
                  </a:clrFrom>
                  <a:clrTo>
                    <a:srgbClr val="F2F2F2">
                      <a:alpha val="0"/>
                    </a:srgbClr>
                  </a:clrTo>
                </a:clrChange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80" y="198049"/>
                <a:ext cx="45339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7" name="Cuadro de texto 27">
                <a:extLst>
                  <a:ext uri="{FF2B5EF4-FFF2-40B4-BE49-F238E27FC236}">
                    <a16:creationId xmlns:a16="http://schemas.microsoft.com/office/drawing/2014/main" id="{79F330FB-D62B-9A4B-BDF6-06194E58D42C}"/>
                  </a:ext>
                </a:extLst>
              </p:cNvPr>
              <p:cNvSpPr txBox="1"/>
              <p:nvPr/>
            </p:nvSpPr>
            <p:spPr>
              <a:xfrm>
                <a:off x="0" y="0"/>
                <a:ext cx="600075" cy="25654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US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8FB376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96%</a:t>
                </a:r>
                <a:endParaRPr kumimoji="0" lang="es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53" name="Grupo 52">
              <a:extLst>
                <a:ext uri="{FF2B5EF4-FFF2-40B4-BE49-F238E27FC236}">
                  <a16:creationId xmlns:a16="http://schemas.microsoft.com/office/drawing/2014/main" id="{979520AF-C66D-634E-9D99-97992B3FB93E}"/>
                </a:ext>
              </a:extLst>
            </p:cNvPr>
            <p:cNvGrpSpPr/>
            <p:nvPr/>
          </p:nvGrpSpPr>
          <p:grpSpPr>
            <a:xfrm>
              <a:off x="3821723" y="0"/>
              <a:ext cx="600075" cy="634181"/>
              <a:chOff x="0" y="0"/>
              <a:chExt cx="600075" cy="634181"/>
            </a:xfrm>
          </p:grpSpPr>
          <p:pic>
            <p:nvPicPr>
              <p:cNvPr id="54" name="Imagen 53" descr="Díaz &amp; Thomsen Consultores">
                <a:extLst>
                  <a:ext uri="{FF2B5EF4-FFF2-40B4-BE49-F238E27FC236}">
                    <a16:creationId xmlns:a16="http://schemas.microsoft.com/office/drawing/2014/main" id="{4E3B0824-2677-BF45-80BA-ED691C1D42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49" y="176981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5" name="Cuadro de texto 36">
                <a:extLst>
                  <a:ext uri="{FF2B5EF4-FFF2-40B4-BE49-F238E27FC236}">
                    <a16:creationId xmlns:a16="http://schemas.microsoft.com/office/drawing/2014/main" id="{761398E7-535A-404F-917E-AE3E9A422FE8}"/>
                  </a:ext>
                </a:extLst>
              </p:cNvPr>
              <p:cNvSpPr txBox="1"/>
              <p:nvPr/>
            </p:nvSpPr>
            <p:spPr>
              <a:xfrm>
                <a:off x="0" y="0"/>
                <a:ext cx="600075" cy="25654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US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96%</a:t>
                </a:r>
                <a:endParaRPr kumimoji="0" lang="es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B98A5B2-F825-7440-8C63-CF8DAF0A0135}"/>
              </a:ext>
            </a:extLst>
          </p:cNvPr>
          <p:cNvSpPr txBox="1"/>
          <p:nvPr/>
        </p:nvSpPr>
        <p:spPr>
          <a:xfrm>
            <a:off x="942211" y="2903566"/>
            <a:ext cx="25266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50" dirty="0">
                <a:solidFill>
                  <a:srgbClr val="005493"/>
                </a:solidFill>
              </a:rPr>
              <a:t>Promedio de Cumplimiento por Despachos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88879AB0-C4D2-614B-B8CB-1B4FCB147D1A}"/>
              </a:ext>
            </a:extLst>
          </p:cNvPr>
          <p:cNvGrpSpPr/>
          <p:nvPr/>
        </p:nvGrpSpPr>
        <p:grpSpPr>
          <a:xfrm>
            <a:off x="315819" y="918297"/>
            <a:ext cx="3226205" cy="1808651"/>
            <a:chOff x="159538" y="722243"/>
            <a:chExt cx="3226205" cy="1808651"/>
          </a:xfrm>
        </p:grpSpPr>
        <p:graphicFrame>
          <p:nvGraphicFramePr>
            <p:cNvPr id="2" name="Diagrama 1">
              <a:extLst>
                <a:ext uri="{FF2B5EF4-FFF2-40B4-BE49-F238E27FC236}">
                  <a16:creationId xmlns:a16="http://schemas.microsoft.com/office/drawing/2014/main" id="{40FDFEEE-F410-154E-9EC3-F4FC385F012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58325369"/>
                </p:ext>
              </p:extLst>
            </p:nvPr>
          </p:nvGraphicFramePr>
          <p:xfrm>
            <a:off x="159538" y="722243"/>
            <a:ext cx="3135865" cy="180865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34" name="Rectángulo redondeado 33">
              <a:extLst>
                <a:ext uri="{FF2B5EF4-FFF2-40B4-BE49-F238E27FC236}">
                  <a16:creationId xmlns:a16="http://schemas.microsoft.com/office/drawing/2014/main" id="{D416A1CD-8AA5-8241-85A0-B638A41A0B0D}"/>
                </a:ext>
              </a:extLst>
            </p:cNvPr>
            <p:cNvSpPr/>
            <p:nvPr/>
          </p:nvSpPr>
          <p:spPr>
            <a:xfrm>
              <a:off x="785930" y="2116063"/>
              <a:ext cx="2434740" cy="325340"/>
            </a:xfrm>
            <a:prstGeom prst="roundRect">
              <a:avLst>
                <a:gd name="adj" fmla="val 10500"/>
              </a:avLst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</p: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3C52A8F6-F59A-6F43-B1A7-77D5F42E438A}"/>
                </a:ext>
              </a:extLst>
            </p:cNvPr>
            <p:cNvGrpSpPr/>
            <p:nvPr/>
          </p:nvGrpSpPr>
          <p:grpSpPr>
            <a:xfrm>
              <a:off x="2275685" y="2151452"/>
              <a:ext cx="822960" cy="247728"/>
              <a:chOff x="866232" y="895282"/>
              <a:chExt cx="612038" cy="727982"/>
            </a:xfrm>
          </p:grpSpPr>
          <p:sp>
            <p:nvSpPr>
              <p:cNvPr id="31" name="Rectángulo redondeado 30">
                <a:extLst>
                  <a:ext uri="{FF2B5EF4-FFF2-40B4-BE49-F238E27FC236}">
                    <a16:creationId xmlns:a16="http://schemas.microsoft.com/office/drawing/2014/main" id="{097F3D1E-26A8-C648-A7B7-5F5E378299C7}"/>
                  </a:ext>
                </a:extLst>
              </p:cNvPr>
              <p:cNvSpPr/>
              <p:nvPr/>
            </p:nvSpPr>
            <p:spPr>
              <a:xfrm>
                <a:off x="866232" y="895282"/>
                <a:ext cx="612038" cy="727982"/>
              </a:xfrm>
              <a:prstGeom prst="roundRect">
                <a:avLst>
                  <a:gd name="adj" fmla="val 10500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F5EE93BF-A4D6-B647-B758-9BCAC78BEBB2}"/>
                  </a:ext>
                </a:extLst>
              </p:cNvPr>
              <p:cNvSpPr txBox="1"/>
              <p:nvPr/>
            </p:nvSpPr>
            <p:spPr>
              <a:xfrm>
                <a:off x="885054" y="914104"/>
                <a:ext cx="574394" cy="6903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1400" dirty="0"/>
                  <a:t>18</a:t>
                </a:r>
                <a:endParaRPr lang="es-MX" sz="1400" kern="1200" dirty="0"/>
              </a:p>
            </p:txBody>
          </p:sp>
        </p:grp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A362FB5E-EA32-0541-8DD7-E9EA3F716AC0}"/>
                </a:ext>
              </a:extLst>
            </p:cNvPr>
            <p:cNvSpPr txBox="1"/>
            <p:nvPr/>
          </p:nvSpPr>
          <p:spPr>
            <a:xfrm>
              <a:off x="801992" y="2123542"/>
              <a:ext cx="13728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>
                  <a:solidFill>
                    <a:schemeClr val="accent2">
                      <a:lumMod val="75000"/>
                    </a:schemeClr>
                  </a:solidFill>
                </a:rPr>
                <a:t>Tareas Incumplidas</a:t>
              </a: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C3D54FA5-2B5E-394D-8D88-16C31EE92336}"/>
                </a:ext>
              </a:extLst>
            </p:cNvPr>
            <p:cNvSpPr txBox="1"/>
            <p:nvPr/>
          </p:nvSpPr>
          <p:spPr>
            <a:xfrm>
              <a:off x="2954215" y="1614974"/>
              <a:ext cx="431528" cy="261610"/>
            </a:xfrm>
            <a:prstGeom prst="rect">
              <a:avLst/>
            </a:prstGeom>
            <a:ln w="9525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s-ES_tradnl" sz="1100" b="1" dirty="0">
                  <a:ln/>
                  <a:solidFill>
                    <a:srgbClr val="FFC000"/>
                  </a:solidFill>
                </a:rPr>
                <a:t>27%</a:t>
              </a:r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41D6D3E-9DE4-453B-8F74-E43016E24177}"/>
              </a:ext>
            </a:extLst>
          </p:cNvPr>
          <p:cNvSpPr txBox="1"/>
          <p:nvPr/>
        </p:nvSpPr>
        <p:spPr>
          <a:xfrm>
            <a:off x="4443192" y="3180899"/>
            <a:ext cx="30941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900" dirty="0"/>
              <a:t>Fuente: </a:t>
            </a:r>
            <a:r>
              <a:rPr lang="es-US" sz="900" u="sng" dirty="0">
                <a:hlinkClick r:id="rId18"/>
              </a:rPr>
              <a:t>https://sve.mintrabajo.gov.co</a:t>
            </a:r>
            <a:r>
              <a:rPr lang="es-US" sz="900" dirty="0"/>
              <a:t> – corte 30 sept de 2021</a:t>
            </a:r>
          </a:p>
        </p:txBody>
      </p:sp>
    </p:spTree>
    <p:extLst>
      <p:ext uri="{BB962C8B-B14F-4D97-AF65-F5344CB8AC3E}">
        <p14:creationId xmlns:p14="http://schemas.microsoft.com/office/powerpoint/2010/main" val="2517079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LIDES-PPT-MINTRABAJ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24114"/>
            <a:ext cx="7562850" cy="358933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" y="1505"/>
            <a:ext cx="7562850" cy="491783"/>
          </a:xfrm>
          <a:prstGeom prst="rect">
            <a:avLst/>
          </a:prstGeom>
          <a:solidFill>
            <a:srgbClr val="174F3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LOGO MINTRABAJO ALT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3" y="95036"/>
            <a:ext cx="1390494" cy="30471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37327" y="64759"/>
            <a:ext cx="582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>
                <a:solidFill>
                  <a:schemeClr val="bg1"/>
                </a:solidFill>
                <a:latin typeface="Verdana"/>
                <a:cs typeface="Verdana"/>
              </a:rPr>
              <a:t>Resultados Generales por Dependencias NC</a:t>
            </a: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6288134"/>
              </p:ext>
            </p:extLst>
          </p:nvPr>
        </p:nvGraphicFramePr>
        <p:xfrm>
          <a:off x="217600" y="463009"/>
          <a:ext cx="2060062" cy="3043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A815E9B1-EBF6-A14D-9FC1-B3A4C021E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339875"/>
              </p:ext>
            </p:extLst>
          </p:nvPr>
        </p:nvGraphicFramePr>
        <p:xfrm>
          <a:off x="2495263" y="821494"/>
          <a:ext cx="4475405" cy="2381844"/>
        </p:xfrm>
        <a:graphic>
          <a:graphicData uri="http://schemas.openxmlformats.org/drawingml/2006/table">
            <a:tbl>
              <a:tblPr firstRow="1" firstCol="1" bandRow="1"/>
              <a:tblGrid>
                <a:gridCol w="371574">
                  <a:extLst>
                    <a:ext uri="{9D8B030D-6E8A-4147-A177-3AD203B41FA5}">
                      <a16:colId xmlns:a16="http://schemas.microsoft.com/office/drawing/2014/main" val="1630861711"/>
                    </a:ext>
                  </a:extLst>
                </a:gridCol>
                <a:gridCol w="363317">
                  <a:extLst>
                    <a:ext uri="{9D8B030D-6E8A-4147-A177-3AD203B41FA5}">
                      <a16:colId xmlns:a16="http://schemas.microsoft.com/office/drawing/2014/main" val="1410605042"/>
                    </a:ext>
                  </a:extLst>
                </a:gridCol>
                <a:gridCol w="472725">
                  <a:extLst>
                    <a:ext uri="{9D8B030D-6E8A-4147-A177-3AD203B41FA5}">
                      <a16:colId xmlns:a16="http://schemas.microsoft.com/office/drawing/2014/main" val="2601061690"/>
                    </a:ext>
                  </a:extLst>
                </a:gridCol>
                <a:gridCol w="502141">
                  <a:extLst>
                    <a:ext uri="{9D8B030D-6E8A-4147-A177-3AD203B41FA5}">
                      <a16:colId xmlns:a16="http://schemas.microsoft.com/office/drawing/2014/main" val="2032596440"/>
                    </a:ext>
                  </a:extLst>
                </a:gridCol>
                <a:gridCol w="473241">
                  <a:extLst>
                    <a:ext uri="{9D8B030D-6E8A-4147-A177-3AD203B41FA5}">
                      <a16:colId xmlns:a16="http://schemas.microsoft.com/office/drawing/2014/main" val="4070078375"/>
                    </a:ext>
                  </a:extLst>
                </a:gridCol>
                <a:gridCol w="474273">
                  <a:extLst>
                    <a:ext uri="{9D8B030D-6E8A-4147-A177-3AD203B41FA5}">
                      <a16:colId xmlns:a16="http://schemas.microsoft.com/office/drawing/2014/main" val="3846058626"/>
                    </a:ext>
                  </a:extLst>
                </a:gridCol>
                <a:gridCol w="665221">
                  <a:extLst>
                    <a:ext uri="{9D8B030D-6E8A-4147-A177-3AD203B41FA5}">
                      <a16:colId xmlns:a16="http://schemas.microsoft.com/office/drawing/2014/main" val="3103382104"/>
                    </a:ext>
                  </a:extLst>
                </a:gridCol>
                <a:gridCol w="524333">
                  <a:extLst>
                    <a:ext uri="{9D8B030D-6E8A-4147-A177-3AD203B41FA5}">
                      <a16:colId xmlns:a16="http://schemas.microsoft.com/office/drawing/2014/main" val="3170691381"/>
                    </a:ext>
                  </a:extLst>
                </a:gridCol>
                <a:gridCol w="628580">
                  <a:extLst>
                    <a:ext uri="{9D8B030D-6E8A-4147-A177-3AD203B41FA5}">
                      <a16:colId xmlns:a16="http://schemas.microsoft.com/office/drawing/2014/main" val="4003753108"/>
                    </a:ext>
                  </a:extLst>
                </a:gridCol>
              </a:tblGrid>
              <a:tr h="2477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Sigla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 dirty="0">
                          <a:solidFill>
                            <a:srgbClr val="33374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Tareas</a:t>
                      </a:r>
                      <a:endParaRPr lang="es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Tareas Planeadas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Tareas Pendientes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Tareas Cumplidas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B8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Cumplidas a tiempo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Tareas Extemporáneas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Tareas Incumplidas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Cumplimiento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527006"/>
                  </a:ext>
                </a:extLst>
              </a:tr>
              <a:tr h="1238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SAF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88.24%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859260"/>
                  </a:ext>
                </a:extLst>
              </a:tr>
              <a:tr h="1238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OCRI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90.00%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805833"/>
                  </a:ext>
                </a:extLst>
              </a:tr>
              <a:tr h="1238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DGPES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93.42%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476767"/>
                  </a:ext>
                </a:extLst>
              </a:tr>
              <a:tr h="1238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OAP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93.62%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977807"/>
                  </a:ext>
                </a:extLst>
              </a:tr>
              <a:tr h="1238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STH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97.37%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769091"/>
                  </a:ext>
                </a:extLst>
              </a:tr>
              <a:tr h="1238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DDF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92.31%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593305"/>
                  </a:ext>
                </a:extLst>
              </a:tr>
              <a:tr h="1238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OCID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159179"/>
                  </a:ext>
                </a:extLst>
              </a:tr>
              <a:tr h="1238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BID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433671"/>
                  </a:ext>
                </a:extLst>
              </a:tr>
              <a:tr h="1238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DRL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17471"/>
                  </a:ext>
                </a:extLst>
              </a:tr>
              <a:tr h="1238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OTIC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362073"/>
                  </a:ext>
                </a:extLst>
              </a:tr>
              <a:tr h="1238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OCID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107042"/>
                  </a:ext>
                </a:extLst>
              </a:tr>
              <a:tr h="1238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GITC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36249"/>
                  </a:ext>
                </a:extLst>
              </a:tr>
              <a:tr h="1238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DMFT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265722"/>
                  </a:ext>
                </a:extLst>
              </a:tr>
              <a:tr h="1238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OAJ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121515"/>
                  </a:ext>
                </a:extLst>
              </a:tr>
              <a:tr h="1238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DPEO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392844"/>
                  </a:ext>
                </a:extLst>
              </a:tr>
              <a:tr h="1238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IVC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33374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330175"/>
                  </a:ext>
                </a:extLst>
              </a:tr>
              <a:tr h="1486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00" b="1">
                          <a:solidFill>
                            <a:srgbClr val="33374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504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00" b="1">
                          <a:solidFill>
                            <a:srgbClr val="33374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495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00" b="1">
                          <a:solidFill>
                            <a:srgbClr val="33374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00" b="1">
                          <a:solidFill>
                            <a:srgbClr val="33374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477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00" b="1">
                          <a:solidFill>
                            <a:srgbClr val="33374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340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00" b="1">
                          <a:solidFill>
                            <a:srgbClr val="33374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137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000" b="1">
                          <a:solidFill>
                            <a:srgbClr val="33374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s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25" marR="36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34674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BC0B5BC1-B336-41A9-AC57-3DC1F5F7D2A7}"/>
              </a:ext>
            </a:extLst>
          </p:cNvPr>
          <p:cNvSpPr txBox="1"/>
          <p:nvPr/>
        </p:nvSpPr>
        <p:spPr>
          <a:xfrm>
            <a:off x="4443192" y="3226322"/>
            <a:ext cx="30941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900" dirty="0"/>
              <a:t>Fuente: </a:t>
            </a:r>
            <a:r>
              <a:rPr lang="es-US" sz="900" u="sng" dirty="0">
                <a:hlinkClick r:id="rId6"/>
              </a:rPr>
              <a:t>https://sve.mintrabajo.gov.co</a:t>
            </a:r>
            <a:r>
              <a:rPr lang="es-US" sz="900" dirty="0"/>
              <a:t> – corte 30 sept de 2021</a:t>
            </a:r>
          </a:p>
        </p:txBody>
      </p:sp>
    </p:spTree>
    <p:extLst>
      <p:ext uri="{BB962C8B-B14F-4D97-AF65-F5344CB8AC3E}">
        <p14:creationId xmlns:p14="http://schemas.microsoft.com/office/powerpoint/2010/main" val="17056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LIDES-PPT-MINTRABAJ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4759"/>
            <a:ext cx="7562850" cy="358933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" y="1505"/>
            <a:ext cx="7562850" cy="491783"/>
          </a:xfrm>
          <a:prstGeom prst="rect">
            <a:avLst/>
          </a:prstGeom>
          <a:solidFill>
            <a:srgbClr val="174F3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n 4" descr="LOGO MINTRABAJO ALT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3" y="95036"/>
            <a:ext cx="1390494" cy="30471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33453" y="118588"/>
            <a:ext cx="5829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>
                <a:solidFill>
                  <a:schemeClr val="bg1"/>
                </a:solidFill>
                <a:latin typeface="Verdana"/>
                <a:cs typeface="Verdana"/>
              </a:rPr>
              <a:t>Observaciones Resultados Generales por Dependencias NC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D8ECBB-CFFA-474E-A4EF-E55F01220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2240" y="2110513"/>
            <a:ext cx="1114697" cy="585216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E44A945-CF8F-A544-954C-3573DE1CDC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1351281"/>
              </p:ext>
            </p:extLst>
          </p:nvPr>
        </p:nvGraphicFramePr>
        <p:xfrm>
          <a:off x="112025" y="506653"/>
          <a:ext cx="5144030" cy="28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9" name="Grupo 8">
            <a:extLst>
              <a:ext uri="{FF2B5EF4-FFF2-40B4-BE49-F238E27FC236}">
                <a16:creationId xmlns:a16="http://schemas.microsoft.com/office/drawing/2014/main" id="{4879A0B1-3CED-4C44-8CF8-EE0C1343633F}"/>
              </a:ext>
            </a:extLst>
          </p:cNvPr>
          <p:cNvGrpSpPr/>
          <p:nvPr/>
        </p:nvGrpSpPr>
        <p:grpSpPr>
          <a:xfrm>
            <a:off x="5272644" y="912803"/>
            <a:ext cx="2232051" cy="485330"/>
            <a:chOff x="661331" y="2611104"/>
            <a:chExt cx="2683321" cy="485330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43C11A3C-2F06-4343-AB78-B1777785B437}"/>
                </a:ext>
              </a:extLst>
            </p:cNvPr>
            <p:cNvGrpSpPr/>
            <p:nvPr/>
          </p:nvGrpSpPr>
          <p:grpSpPr>
            <a:xfrm>
              <a:off x="926612" y="2611104"/>
              <a:ext cx="2418040" cy="485330"/>
              <a:chOff x="343083" y="693191"/>
              <a:chExt cx="2418040" cy="485330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47D0568A-BE13-9042-9778-D5C690F7E9C5}"/>
                  </a:ext>
                </a:extLst>
              </p:cNvPr>
              <p:cNvSpPr/>
              <p:nvPr/>
            </p:nvSpPr>
            <p:spPr>
              <a:xfrm>
                <a:off x="343083" y="693191"/>
                <a:ext cx="2418039" cy="485330"/>
              </a:xfrm>
              <a:prstGeom prst="rect">
                <a:avLst/>
              </a:prstGeom>
            </p:spPr>
            <p:style>
              <a:lnRef idx="2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908DD921-755D-C04B-8A82-7958F6506C31}"/>
                  </a:ext>
                </a:extLst>
              </p:cNvPr>
              <p:cNvSpPr txBox="1"/>
              <p:nvPr/>
            </p:nvSpPr>
            <p:spPr>
              <a:xfrm>
                <a:off x="541245" y="693191"/>
                <a:ext cx="2219878" cy="4853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4008" rIns="64008" bIns="64008" numCol="1" spcCol="1270" anchor="ctr" anchorCtr="0">
                <a:noAutofit/>
              </a:bodyPr>
              <a:lstStyle/>
              <a:p>
                <a:pPr marL="0" lvl="0" indent="0" algn="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+mj-lt"/>
                  <a:buNone/>
                </a:pPr>
                <a:r>
                  <a:rPr lang="es-ES" sz="800" b="1" i="0" kern="120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Tareas Incumplidas</a:t>
                </a:r>
                <a:r>
                  <a:rPr lang="es-ES" sz="800" b="0" i="0" kern="120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: Corresponden a las tareas que no han sido finalizadas e incluyen estados como: en desarrollo, en aprobación, nuevas y otros</a:t>
                </a:r>
                <a:endParaRPr lang="es-MX" sz="800" b="0" i="0" kern="120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7DB95B87-3D58-514D-A398-6282117C6692}"/>
                </a:ext>
              </a:extLst>
            </p:cNvPr>
            <p:cNvGrpSpPr/>
            <p:nvPr/>
          </p:nvGrpSpPr>
          <p:grpSpPr>
            <a:xfrm>
              <a:off x="661331" y="2625494"/>
              <a:ext cx="547135" cy="456550"/>
              <a:chOff x="167770" y="578656"/>
              <a:chExt cx="691194" cy="584989"/>
            </a:xfrm>
          </p:grpSpPr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63E674F1-C772-3545-97AF-FAEA0B737802}"/>
                  </a:ext>
                </a:extLst>
              </p:cNvPr>
              <p:cNvSpPr/>
              <p:nvPr/>
            </p:nvSpPr>
            <p:spPr>
              <a:xfrm>
                <a:off x="167770" y="578656"/>
                <a:ext cx="691194" cy="584989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Elipse 6">
                <a:extLst>
                  <a:ext uri="{FF2B5EF4-FFF2-40B4-BE49-F238E27FC236}">
                    <a16:creationId xmlns:a16="http://schemas.microsoft.com/office/drawing/2014/main" id="{1F97DA9A-604B-6949-8716-4255DCE795CC}"/>
                  </a:ext>
                </a:extLst>
              </p:cNvPr>
              <p:cNvSpPr txBox="1"/>
              <p:nvPr/>
            </p:nvSpPr>
            <p:spPr>
              <a:xfrm>
                <a:off x="230894" y="682346"/>
                <a:ext cx="628070" cy="41364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800" b="0" i="0" kern="120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Tipos de Tareas</a:t>
                </a:r>
              </a:p>
            </p:txBody>
          </p:sp>
        </p:grp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A99BB41-71CA-E643-BA63-25D272DAC7A8}"/>
              </a:ext>
            </a:extLst>
          </p:cNvPr>
          <p:cNvSpPr txBox="1"/>
          <p:nvPr/>
        </p:nvSpPr>
        <p:spPr>
          <a:xfrm>
            <a:off x="5334990" y="2810235"/>
            <a:ext cx="22278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900" dirty="0"/>
              <a:t>Informe III Trimestre 2021 - corte 30 sept de 2021 </a:t>
            </a:r>
          </a:p>
          <a:p>
            <a:r>
              <a:rPr lang="es-US" sz="900" dirty="0"/>
              <a:t>Fuente: </a:t>
            </a:r>
            <a:r>
              <a:rPr lang="es-US" sz="900" dirty="0">
                <a:hlinkClick r:id="rId11"/>
              </a:rPr>
              <a:t>https://sve.mintrabajo.gov.co</a:t>
            </a:r>
            <a:r>
              <a:rPr lang="es-US" sz="900" dirty="0"/>
              <a:t> 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AD15A43-286B-5248-92BF-4E39EC142252}"/>
              </a:ext>
            </a:extLst>
          </p:cNvPr>
          <p:cNvGrpSpPr/>
          <p:nvPr/>
        </p:nvGrpSpPr>
        <p:grpSpPr>
          <a:xfrm>
            <a:off x="5293426" y="1511658"/>
            <a:ext cx="2232051" cy="485330"/>
            <a:chOff x="661331" y="2611104"/>
            <a:chExt cx="2683321" cy="485330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6D054A5A-36E5-9648-B9C7-E7FDAC4BC983}"/>
                </a:ext>
              </a:extLst>
            </p:cNvPr>
            <p:cNvGrpSpPr/>
            <p:nvPr/>
          </p:nvGrpSpPr>
          <p:grpSpPr>
            <a:xfrm>
              <a:off x="926612" y="2611104"/>
              <a:ext cx="2418040" cy="485330"/>
              <a:chOff x="343083" y="693191"/>
              <a:chExt cx="2418040" cy="485330"/>
            </a:xfrm>
          </p:grpSpPr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47155CB6-2F31-9841-8C33-51C3B98BFA89}"/>
                  </a:ext>
                </a:extLst>
              </p:cNvPr>
              <p:cNvSpPr/>
              <p:nvPr/>
            </p:nvSpPr>
            <p:spPr>
              <a:xfrm>
                <a:off x="343083" y="693191"/>
                <a:ext cx="2418039" cy="48533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38C71074-4D3A-1946-A969-2E84EF81E020}"/>
                  </a:ext>
                </a:extLst>
              </p:cNvPr>
              <p:cNvSpPr txBox="1"/>
              <p:nvPr/>
            </p:nvSpPr>
            <p:spPr>
              <a:xfrm>
                <a:off x="541245" y="693191"/>
                <a:ext cx="2219878" cy="48533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4008" rIns="64008" bIns="64008" numCol="1" spcCol="1270" anchor="ctr" anchorCtr="0">
                <a:noAutofit/>
              </a:bodyPr>
              <a:lstStyle/>
              <a:p>
                <a:pPr lvl="0" algn="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800" b="1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Tareas Extemporáneas: </a:t>
                </a:r>
                <a:r>
                  <a:rPr lang="es-ES" sz="80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Corresponde a las tareas que han sido finalizadas fuera del periodo de programación</a:t>
                </a: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ADC27E1F-1EAF-CF42-9BD5-864462171173}"/>
                </a:ext>
              </a:extLst>
            </p:cNvPr>
            <p:cNvGrpSpPr/>
            <p:nvPr/>
          </p:nvGrpSpPr>
          <p:grpSpPr>
            <a:xfrm>
              <a:off x="661331" y="2625494"/>
              <a:ext cx="547135" cy="456550"/>
              <a:chOff x="167770" y="578656"/>
              <a:chExt cx="691194" cy="584989"/>
            </a:xfrm>
          </p:grpSpPr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A6269DE8-E2AB-2945-BA7C-BCD4E86AAFE7}"/>
                  </a:ext>
                </a:extLst>
              </p:cNvPr>
              <p:cNvSpPr/>
              <p:nvPr/>
            </p:nvSpPr>
            <p:spPr>
              <a:xfrm>
                <a:off x="167770" y="578656"/>
                <a:ext cx="691194" cy="58498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Elipse 6">
                <a:extLst>
                  <a:ext uri="{FF2B5EF4-FFF2-40B4-BE49-F238E27FC236}">
                    <a16:creationId xmlns:a16="http://schemas.microsoft.com/office/drawing/2014/main" id="{AF884807-CED5-9D45-89F6-28649859415D}"/>
                  </a:ext>
                </a:extLst>
              </p:cNvPr>
              <p:cNvSpPr txBox="1"/>
              <p:nvPr/>
            </p:nvSpPr>
            <p:spPr>
              <a:xfrm>
                <a:off x="230894" y="682346"/>
                <a:ext cx="628070" cy="41364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800" b="0" i="0" kern="120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Tipos de Tareas</a:t>
                </a:r>
              </a:p>
            </p:txBody>
          </p:sp>
        </p:grp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11DE8ACF-AB62-E340-827E-7713B9D19967}"/>
              </a:ext>
            </a:extLst>
          </p:cNvPr>
          <p:cNvSpPr txBox="1"/>
          <p:nvPr/>
        </p:nvSpPr>
        <p:spPr>
          <a:xfrm>
            <a:off x="5913175" y="557861"/>
            <a:ext cx="1213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>
                <a:solidFill>
                  <a:srgbClr val="008080"/>
                </a:solidFill>
              </a:rPr>
              <a:t>Estado SVE</a:t>
            </a:r>
          </a:p>
        </p:txBody>
      </p:sp>
    </p:spTree>
    <p:extLst>
      <p:ext uri="{BB962C8B-B14F-4D97-AF65-F5344CB8AC3E}">
        <p14:creationId xmlns:p14="http://schemas.microsoft.com/office/powerpoint/2010/main" val="3301031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LIDES-PPT-MINTRABAJ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24114"/>
            <a:ext cx="7562850" cy="358933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" y="1505"/>
            <a:ext cx="7562850" cy="491783"/>
          </a:xfrm>
          <a:prstGeom prst="rect">
            <a:avLst/>
          </a:prstGeom>
          <a:solidFill>
            <a:srgbClr val="174F3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LOGO MINTRABAJO ALT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3" y="95036"/>
            <a:ext cx="1390494" cy="30471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37327" y="64759"/>
            <a:ext cx="582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>
                <a:solidFill>
                  <a:schemeClr val="bg1"/>
                </a:solidFill>
                <a:latin typeface="Verdana"/>
                <a:cs typeface="Verdana"/>
              </a:rPr>
              <a:t>Resultados Generales Direcciones Territoriales 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84509481-B95E-7E4B-88F9-9F3FFFA3048C}"/>
              </a:ext>
            </a:extLst>
          </p:cNvPr>
          <p:cNvGrpSpPr/>
          <p:nvPr/>
        </p:nvGrpSpPr>
        <p:grpSpPr>
          <a:xfrm>
            <a:off x="212686" y="661077"/>
            <a:ext cx="3226205" cy="1808651"/>
            <a:chOff x="159538" y="722243"/>
            <a:chExt cx="3226205" cy="1808651"/>
          </a:xfrm>
        </p:grpSpPr>
        <p:graphicFrame>
          <p:nvGraphicFramePr>
            <p:cNvPr id="12" name="Diagrama 11">
              <a:extLst>
                <a:ext uri="{FF2B5EF4-FFF2-40B4-BE49-F238E27FC236}">
                  <a16:creationId xmlns:a16="http://schemas.microsoft.com/office/drawing/2014/main" id="{369B40F6-F841-AE4E-888A-33182E757D7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63656"/>
                </p:ext>
              </p:extLst>
            </p:nvPr>
          </p:nvGraphicFramePr>
          <p:xfrm>
            <a:off x="159538" y="722243"/>
            <a:ext cx="3135865" cy="180865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13" name="Rectángulo redondeado 12">
              <a:extLst>
                <a:ext uri="{FF2B5EF4-FFF2-40B4-BE49-F238E27FC236}">
                  <a16:creationId xmlns:a16="http://schemas.microsoft.com/office/drawing/2014/main" id="{85A14F93-75E2-AD4E-9BB0-B9D037EBCB8E}"/>
                </a:ext>
              </a:extLst>
            </p:cNvPr>
            <p:cNvSpPr/>
            <p:nvPr/>
          </p:nvSpPr>
          <p:spPr>
            <a:xfrm>
              <a:off x="785930" y="2116063"/>
              <a:ext cx="2434740" cy="325340"/>
            </a:xfrm>
            <a:prstGeom prst="roundRect">
              <a:avLst>
                <a:gd name="adj" fmla="val 10500"/>
              </a:avLst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</p: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0C7B0C5D-7E46-534A-8D3F-8E2A16E0B7FE}"/>
                </a:ext>
              </a:extLst>
            </p:cNvPr>
            <p:cNvGrpSpPr/>
            <p:nvPr/>
          </p:nvGrpSpPr>
          <p:grpSpPr>
            <a:xfrm>
              <a:off x="2275685" y="2151452"/>
              <a:ext cx="822960" cy="247728"/>
              <a:chOff x="866232" y="895282"/>
              <a:chExt cx="612038" cy="727982"/>
            </a:xfrm>
          </p:grpSpPr>
          <p:sp>
            <p:nvSpPr>
              <p:cNvPr id="17" name="Rectángulo redondeado 16">
                <a:extLst>
                  <a:ext uri="{FF2B5EF4-FFF2-40B4-BE49-F238E27FC236}">
                    <a16:creationId xmlns:a16="http://schemas.microsoft.com/office/drawing/2014/main" id="{06085537-BB0C-C24D-967D-D19EBEF1D2B6}"/>
                  </a:ext>
                </a:extLst>
              </p:cNvPr>
              <p:cNvSpPr/>
              <p:nvPr/>
            </p:nvSpPr>
            <p:spPr>
              <a:xfrm>
                <a:off x="866232" y="895282"/>
                <a:ext cx="612038" cy="727982"/>
              </a:xfrm>
              <a:prstGeom prst="roundRect">
                <a:avLst>
                  <a:gd name="adj" fmla="val 10500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45E6AEFE-967B-BA44-A575-CA11BF231BB7}"/>
                  </a:ext>
                </a:extLst>
              </p:cNvPr>
              <p:cNvSpPr txBox="1"/>
              <p:nvPr/>
            </p:nvSpPr>
            <p:spPr>
              <a:xfrm>
                <a:off x="885054" y="914104"/>
                <a:ext cx="574394" cy="6903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1400" kern="1200" dirty="0"/>
                  <a:t>17</a:t>
                </a:r>
                <a:r>
                  <a:rPr lang="es-MX" sz="1400" dirty="0"/>
                  <a:t>5</a:t>
                </a:r>
                <a:endParaRPr lang="es-MX" sz="1400" kern="1200" dirty="0"/>
              </a:p>
            </p:txBody>
          </p:sp>
        </p:grp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F9F19F3D-C0BA-E844-85DB-3B4FF5D87F2B}"/>
                </a:ext>
              </a:extLst>
            </p:cNvPr>
            <p:cNvSpPr txBox="1"/>
            <p:nvPr/>
          </p:nvSpPr>
          <p:spPr>
            <a:xfrm>
              <a:off x="801992" y="2123542"/>
              <a:ext cx="13728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>
                  <a:solidFill>
                    <a:schemeClr val="accent2">
                      <a:lumMod val="75000"/>
                    </a:schemeClr>
                  </a:solidFill>
                </a:rPr>
                <a:t>Tareas Incumplidas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575A2DB6-AF31-DF4B-B948-E3529C6EE91D}"/>
                </a:ext>
              </a:extLst>
            </p:cNvPr>
            <p:cNvSpPr txBox="1"/>
            <p:nvPr/>
          </p:nvSpPr>
          <p:spPr>
            <a:xfrm>
              <a:off x="2954215" y="1614974"/>
              <a:ext cx="431528" cy="261610"/>
            </a:xfrm>
            <a:prstGeom prst="rect">
              <a:avLst/>
            </a:prstGeom>
            <a:ln w="9525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s-ES_tradnl" sz="1100" b="1" dirty="0">
                  <a:ln/>
                  <a:solidFill>
                    <a:srgbClr val="FFC000"/>
                  </a:solidFill>
                </a:rPr>
                <a:t>22%</a:t>
              </a:r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7070338-522F-2E47-8C86-33D2FE686F34}"/>
              </a:ext>
            </a:extLst>
          </p:cNvPr>
          <p:cNvSpPr txBox="1"/>
          <p:nvPr/>
        </p:nvSpPr>
        <p:spPr>
          <a:xfrm>
            <a:off x="756236" y="2592337"/>
            <a:ext cx="30251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50" dirty="0">
                <a:solidFill>
                  <a:srgbClr val="005493"/>
                </a:solidFill>
              </a:rPr>
              <a:t>Promedio de Cumplimiento por Dirección Territorial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42D8800-AD76-F848-848B-621D538DC4C8}"/>
              </a:ext>
            </a:extLst>
          </p:cNvPr>
          <p:cNvSpPr/>
          <p:nvPr/>
        </p:nvSpPr>
        <p:spPr>
          <a:xfrm>
            <a:off x="3515377" y="615897"/>
            <a:ext cx="27692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solidFill>
                  <a:srgbClr val="0052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Cumplimiento Segmentado por rangos %</a:t>
            </a:r>
            <a:endParaRPr lang="es-US" sz="1100" b="1" i="1" dirty="0">
              <a:solidFill>
                <a:srgbClr val="0052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AB363927-A7C5-594D-91F4-CA9949A5718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38" t="28037" r="6196" b="28087"/>
          <a:stretch/>
        </p:blipFill>
        <p:spPr>
          <a:xfrm>
            <a:off x="6345314" y="623527"/>
            <a:ext cx="701970" cy="246945"/>
          </a:xfrm>
          <a:prstGeom prst="rect">
            <a:avLst/>
          </a:prstGeom>
        </p:spPr>
      </p:pic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39C4E3C6-BEA4-5647-AA14-FFA232BF38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7618275"/>
              </p:ext>
            </p:extLst>
          </p:nvPr>
        </p:nvGraphicFramePr>
        <p:xfrm>
          <a:off x="3705471" y="1000711"/>
          <a:ext cx="3644693" cy="1153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4100" name="Picture 4" descr="Scheme administration page (test)">
            <a:extLst>
              <a:ext uri="{FF2B5EF4-FFF2-40B4-BE49-F238E27FC236}">
                <a16:creationId xmlns:a16="http://schemas.microsoft.com/office/drawing/2014/main" id="{C165D411-CA11-AC43-BBAE-8BFD0F760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97"/>
          <a:stretch/>
        </p:blipFill>
        <p:spPr bwMode="auto">
          <a:xfrm>
            <a:off x="274490" y="2472060"/>
            <a:ext cx="564588" cy="53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4A49EED3-F201-494B-A52E-C1687EEC54B3}"/>
              </a:ext>
            </a:extLst>
          </p:cNvPr>
          <p:cNvSpPr txBox="1"/>
          <p:nvPr/>
        </p:nvSpPr>
        <p:spPr>
          <a:xfrm>
            <a:off x="4443192" y="3226322"/>
            <a:ext cx="30941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900" dirty="0"/>
              <a:t>Fuente: </a:t>
            </a:r>
            <a:r>
              <a:rPr lang="es-US" sz="900" u="sng" dirty="0">
                <a:hlinkClick r:id="rId17"/>
              </a:rPr>
              <a:t>https://sve.mintrabajo.gov.co</a:t>
            </a:r>
            <a:r>
              <a:rPr lang="es-US" sz="900" dirty="0"/>
              <a:t> – corte 30 sept de 2021</a:t>
            </a:r>
          </a:p>
        </p:txBody>
      </p:sp>
    </p:spTree>
    <p:extLst>
      <p:ext uri="{BB962C8B-B14F-4D97-AF65-F5344CB8AC3E}">
        <p14:creationId xmlns:p14="http://schemas.microsoft.com/office/powerpoint/2010/main" val="368165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LIDES-PPT-MINTRABAJ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24114"/>
            <a:ext cx="7562850" cy="358933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" y="1505"/>
            <a:ext cx="7562850" cy="491783"/>
          </a:xfrm>
          <a:prstGeom prst="rect">
            <a:avLst/>
          </a:prstGeom>
          <a:solidFill>
            <a:srgbClr val="174F3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LOGO MINTRABAJO ALT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3" y="95036"/>
            <a:ext cx="1390494" cy="30471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37327" y="64759"/>
            <a:ext cx="582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>
                <a:solidFill>
                  <a:schemeClr val="bg1"/>
                </a:solidFill>
                <a:latin typeface="Verdana"/>
                <a:cs typeface="Verdana"/>
              </a:rPr>
              <a:t>Resultados Generales por Dependencias DT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9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872434"/>
              </p:ext>
            </p:extLst>
          </p:nvPr>
        </p:nvGraphicFramePr>
        <p:xfrm>
          <a:off x="-3" y="503280"/>
          <a:ext cx="7562851" cy="3097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34977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LIDES-PPT-MINTRABAJ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24114"/>
            <a:ext cx="7562850" cy="358933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" y="1505"/>
            <a:ext cx="7562850" cy="491783"/>
          </a:xfrm>
          <a:prstGeom prst="rect">
            <a:avLst/>
          </a:prstGeom>
          <a:solidFill>
            <a:srgbClr val="174F3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n 4" descr="LOGO MINTRABAJO ALT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3" y="95036"/>
            <a:ext cx="1390494" cy="30471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33451" y="117660"/>
            <a:ext cx="5829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s-ES" sz="1400">
                <a:solidFill>
                  <a:schemeClr val="bg1"/>
                </a:solidFill>
                <a:latin typeface="Verdana"/>
                <a:cs typeface="Verdana"/>
              </a:rPr>
              <a:t>Observaciones </a:t>
            </a: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Resultados Generales Direcciones Territoriales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71BC1DB-B0E3-664A-A3D4-DAD040C6B8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3831191"/>
              </p:ext>
            </p:extLst>
          </p:nvPr>
        </p:nvGraphicFramePr>
        <p:xfrm>
          <a:off x="90683" y="548046"/>
          <a:ext cx="7159376" cy="2424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4625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LIDES-PPT-MINTRABAJ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24114"/>
            <a:ext cx="7562850" cy="358933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" y="1505"/>
            <a:ext cx="7562850" cy="491783"/>
          </a:xfrm>
          <a:prstGeom prst="rect">
            <a:avLst/>
          </a:prstGeom>
          <a:solidFill>
            <a:srgbClr val="174F3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n 4" descr="LOGO MINTRABAJO ALT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3" y="95036"/>
            <a:ext cx="1390494" cy="30471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37327" y="64759"/>
            <a:ext cx="582939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defRPr/>
            </a:pPr>
            <a:r>
              <a:rPr lang="es-ES" sz="1600">
                <a:solidFill>
                  <a:schemeClr val="bg1"/>
                </a:solidFill>
                <a:latin typeface="Verdana"/>
                <a:cs typeface="Verdana"/>
              </a:rPr>
              <a:t>Recomendaciones Generales </a:t>
            </a:r>
            <a:endParaRPr lang="es-ES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1946FA9-A8CB-9E49-AEBA-4E57B99884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5593394"/>
              </p:ext>
            </p:extLst>
          </p:nvPr>
        </p:nvGraphicFramePr>
        <p:xfrm>
          <a:off x="952375" y="736161"/>
          <a:ext cx="5918159" cy="2644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964053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3E8DBC76F0E0B40A534BE1FB79A8E04" ma:contentTypeVersion="14" ma:contentTypeDescription="Crear nuevo documento." ma:contentTypeScope="" ma:versionID="9c4a517b45ffd858819c29339aa7f790">
  <xsd:schema xmlns:xsd="http://www.w3.org/2001/XMLSchema" xmlns:xs="http://www.w3.org/2001/XMLSchema" xmlns:p="http://schemas.microsoft.com/office/2006/metadata/properties" xmlns:ns3="b99ea795-2e2d-43ac-affa-92a19a67e11f" xmlns:ns4="df25d76e-9931-4d20-88d8-6663f295dc3d" targetNamespace="http://schemas.microsoft.com/office/2006/metadata/properties" ma:root="true" ma:fieldsID="32ee186ba880e35d82050ca8f208ab29" ns3:_="" ns4:_="">
    <xsd:import namespace="b99ea795-2e2d-43ac-affa-92a19a67e11f"/>
    <xsd:import namespace="df25d76e-9931-4d20-88d8-6663f295dc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9ea795-2e2d-43ac-affa-92a19a67e1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25d76e-9931-4d20-88d8-6663f295dc3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3F1BAF-622E-406C-9FE4-065BBCADD1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9ea795-2e2d-43ac-affa-92a19a67e11f"/>
    <ds:schemaRef ds:uri="df25d76e-9931-4d20-88d8-6663f295dc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EB999E-09DC-48BE-9538-0CE11EB266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50DB4B-40B9-44C7-8A6D-36DE14C627AC}">
  <ds:schemaRefs>
    <ds:schemaRef ds:uri="http://schemas.microsoft.com/office/2006/metadata/properties"/>
    <ds:schemaRef ds:uri="b99ea795-2e2d-43ac-affa-92a19a67e11f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df25d76e-9931-4d20-88d8-6663f295dc3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70</TotalTime>
  <Words>1169</Words>
  <Application>Microsoft Office PowerPoint</Application>
  <PresentationFormat>Personalizado</PresentationFormat>
  <Paragraphs>295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Times New Roman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Isaacs</dc:creator>
  <cp:lastModifiedBy>German Insuasty Mora</cp:lastModifiedBy>
  <cp:revision>11</cp:revision>
  <dcterms:created xsi:type="dcterms:W3CDTF">2019-07-23T20:36:49Z</dcterms:created>
  <dcterms:modified xsi:type="dcterms:W3CDTF">2021-12-03T19:34:33Z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0x010100A3E8DBC76F0E0B40A534BE1FB79A8E04</vt:lpwstr>
  </property>
</Properties>
</file>