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7" r:id="rId2"/>
    <p:sldId id="256" r:id="rId3"/>
    <p:sldId id="452" r:id="rId4"/>
    <p:sldId id="453" r:id="rId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ECC056-D7A3-4344-A1F0-6B88306C2512}" type="datetimeFigureOut">
              <a:rPr lang="es-CO" smtClean="0"/>
              <a:t>26/07/2021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1567E-5475-4066-AB1F-6404EEDA8EA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40009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90715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7185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615853-FCB7-4623-B5FD-302842478E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17C227F-7EAF-4D36-97C2-63D5AD935A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BF0418-263C-467F-B04C-3C1C202CC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4ACF-DB24-44B1-90ED-BA9CDCF37BE3}" type="datetimeFigureOut">
              <a:rPr lang="es-CO" smtClean="0"/>
              <a:t>26/07/2021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237DEF-6B0B-409D-ADDF-85F25E4F1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01052B-0020-4BAE-A251-D462F51A7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2237-1C17-41D0-BAD0-301D4DE786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0725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5A4C9D-C07E-4B0F-973D-CA29B9325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3795AF9-1088-4244-9913-E2AEE83060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502EEA-27D0-4F63-A985-510D9FDC2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4ACF-DB24-44B1-90ED-BA9CDCF37BE3}" type="datetimeFigureOut">
              <a:rPr lang="es-CO" smtClean="0"/>
              <a:t>26/07/2021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E26400-1CBC-4D91-8CBA-68850ADA5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0179DA-97B5-40A4-943C-43F2D7C93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2237-1C17-41D0-BAD0-301D4DE786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2389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590DC55-797D-4EDF-AC20-A6E9BD849D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8CAB093-C0ED-4F7D-877E-29978F24BE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5474A4-C5C3-46D3-9382-CF5D7ED58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4ACF-DB24-44B1-90ED-BA9CDCF37BE3}" type="datetimeFigureOut">
              <a:rPr lang="es-CO" smtClean="0"/>
              <a:t>26/07/2021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2DD394-1B9C-46BA-A305-E31E2228E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971C4B-C5B4-439E-99B9-DF1E2D550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2237-1C17-41D0-BAD0-301D4DE786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18942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">
  <p:cSld name="Título y texto">
    <p:bg>
      <p:bgPr>
        <a:solidFill>
          <a:srgbClr val="2D6DF3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5024967" y="2310700"/>
            <a:ext cx="6336800" cy="8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40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5014834" y="3404467"/>
            <a:ext cx="6346933" cy="17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609585" lvl="0" indent="-304792" algn="l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2000">
                <a:solidFill>
                  <a:srgbClr val="FFFFFF"/>
                </a:solidFill>
              </a:defRPr>
            </a:lvl1pPr>
            <a:lvl2pPr marL="1219170" lvl="1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2pPr>
            <a:lvl3pPr marL="1828754" lvl="2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3pPr>
            <a:lvl4pPr marL="2438339" lvl="3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4pPr>
            <a:lvl5pPr marL="3047924" lvl="4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5pPr>
            <a:lvl6pPr marL="3657509" lvl="5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6pPr>
            <a:lvl7pPr marL="4267093" lvl="6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7pPr>
            <a:lvl8pPr marL="4876678" lvl="7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8pPr>
            <a:lvl9pPr marL="5486263" lvl="8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02183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410568-3645-430C-A1DC-DABB0F9D8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ADB9615-35A2-447F-A2AD-690E813D4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E12D65E-3970-4E6A-97B7-F2502EBFF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4ACF-DB24-44B1-90ED-BA9CDCF37BE3}" type="datetimeFigureOut">
              <a:rPr lang="es-CO" smtClean="0"/>
              <a:t>26/07/2021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34CE03-8AE9-4609-B1D1-E1913B55D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E4BA33-4D1A-43AA-BB74-C6085CD62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2237-1C17-41D0-BAD0-301D4DE786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475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F4FE63-FB1A-408B-A2F5-3F7C0D131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B21AD7-94CE-406F-9599-4E299D435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481407-A8EE-4B14-B1F2-6CEE6CE0C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4ACF-DB24-44B1-90ED-BA9CDCF37BE3}" type="datetimeFigureOut">
              <a:rPr lang="es-CO" smtClean="0"/>
              <a:t>26/07/2021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73B909-2135-4778-94A4-DDD7D007E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930645-2815-41B4-9691-9393AE944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2237-1C17-41D0-BAD0-301D4DE786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76686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EE7688-3A42-4436-821F-B10448EB0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214FF6-01B5-4F1E-9CA0-1898391601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6E9556-548A-4929-9E0B-BCCD82E06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FD5CBF0-46C5-4886-8DF1-2891E3F90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4ACF-DB24-44B1-90ED-BA9CDCF37BE3}" type="datetimeFigureOut">
              <a:rPr lang="es-CO" smtClean="0"/>
              <a:t>26/07/2021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E191D10-01CF-4DDB-8650-60E105A8A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F1F2AE1-A394-4841-800F-84B6F997B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2237-1C17-41D0-BAD0-301D4DE786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65015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066AE7-37F4-436D-A7A3-135D271EA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B53BDA0-228D-4DCB-A310-E80DFB6DD0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2EA98CB-C132-4A89-9A7B-EEFAF66636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9DF6E0B-9974-4CFA-BAA6-EE8C3C95AD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15084CF-F3D1-49A1-8199-DE79EAF954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316C105-FB29-46E7-B211-F0707F80A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4ACF-DB24-44B1-90ED-BA9CDCF37BE3}" type="datetimeFigureOut">
              <a:rPr lang="es-CO" smtClean="0"/>
              <a:t>26/07/2021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1AAAB63-6D87-43C1-B148-4CFCB6548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C9E328A-A239-4973-A77A-C885EE167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2237-1C17-41D0-BAD0-301D4DE786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0010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BE7DAC-247A-4379-86A0-B5CC0A2F1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E53A3EE-7624-4BC8-AE5C-A6C9018F4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4ACF-DB24-44B1-90ED-BA9CDCF37BE3}" type="datetimeFigureOut">
              <a:rPr lang="es-CO" smtClean="0"/>
              <a:t>26/07/2021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A7489BA-261C-4810-817F-97FA029E6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77D8EED-56F8-489E-B93F-841BAE312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2237-1C17-41D0-BAD0-301D4DE786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6005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EB4B9E3-2DBD-47E8-80E7-E4C90BF84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4ACF-DB24-44B1-90ED-BA9CDCF37BE3}" type="datetimeFigureOut">
              <a:rPr lang="es-CO" smtClean="0"/>
              <a:t>26/07/2021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05C1756-00FC-49C9-AD05-7A6022EF2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A1AC31C-EC3E-449C-935B-B3D2D919E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2237-1C17-41D0-BAD0-301D4DE786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80456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494DB0-15E7-4775-87C2-B3DF21C00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9F5D23-AAA3-4F05-BCB0-E1938CCBB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1F90E49-FC3D-4A84-82C0-03A76A9D57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9814D1E-0B88-4295-9BE1-817623D6C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4ACF-DB24-44B1-90ED-BA9CDCF37BE3}" type="datetimeFigureOut">
              <a:rPr lang="es-CO" smtClean="0"/>
              <a:t>26/07/2021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FD78838-1DB1-41FB-8693-DD9EF7801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F8CB96-7A7C-488F-A8F5-5EAAE09EF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2237-1C17-41D0-BAD0-301D4DE786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19972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3E030F-93B4-406D-8DC5-6F9B6F8A1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DAF8911-AD07-414E-B85B-719480DBD5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B8190CB-CAFB-4CCB-B38B-A01E63ECA5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FD7224F-280A-4ED4-9980-99240CDCC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4ACF-DB24-44B1-90ED-BA9CDCF37BE3}" type="datetimeFigureOut">
              <a:rPr lang="es-CO" smtClean="0"/>
              <a:t>26/07/2021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CDA57DA-D9BC-4A71-B87E-BF868B6BC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81F8E72-EA3F-4FAB-B3B4-E8AEAFE47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2237-1C17-41D0-BAD0-301D4DE786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0969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36BC1B4-A266-4AEF-AC43-3C8401222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72404A9-AE08-48A7-83D1-D9CAE234DB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5B24D2-671E-410F-A909-46F0F8AE97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54ACF-DB24-44B1-90ED-BA9CDCF37BE3}" type="datetimeFigureOut">
              <a:rPr lang="es-CO" smtClean="0"/>
              <a:t>26/07/2021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2F9F7F-BDBD-41A8-B359-3B2687E360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E5B9C1-8D83-4480-AB25-034733F245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22237-1C17-41D0-BAD0-301D4DE786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076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>
            <a:spLocks noGrp="1"/>
          </p:cNvSpPr>
          <p:nvPr>
            <p:ph type="subTitle" idx="4294967295"/>
          </p:nvPr>
        </p:nvSpPr>
        <p:spPr>
          <a:xfrm>
            <a:off x="4604084" y="4793996"/>
            <a:ext cx="6169933" cy="1771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Autofit/>
          </a:bodyPr>
          <a:lstStyle>
            <a:defPPr>
              <a:defRPr lang="es-CO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lnSpc>
                <a:spcPct val="114999"/>
              </a:lnSpc>
              <a:spcBef>
                <a:spcPts val="1067"/>
              </a:spcBef>
              <a:buClr>
                <a:srgbClr val="0054BC"/>
              </a:buClr>
              <a:buSzPts val="2100"/>
              <a:buNone/>
            </a:pPr>
            <a:endParaRPr lang="es-ES" sz="2000" dirty="0">
              <a:solidFill>
                <a:srgbClr val="FFFFFF"/>
              </a:solidFill>
              <a:latin typeface="Work Sans SemiBold"/>
              <a:sym typeface="Work Sans SemiBold"/>
            </a:endParaRPr>
          </a:p>
          <a:p>
            <a:pPr indent="0">
              <a:lnSpc>
                <a:spcPct val="114999"/>
              </a:lnSpc>
              <a:spcBef>
                <a:spcPts val="1067"/>
              </a:spcBef>
              <a:buClr>
                <a:srgbClr val="0054BC"/>
              </a:buClr>
              <a:buSzPts val="2100"/>
              <a:buNone/>
            </a:pPr>
            <a:endParaRPr lang="es-ES" sz="2000" dirty="0">
              <a:solidFill>
                <a:srgbClr val="FFFFFF"/>
              </a:solidFill>
              <a:latin typeface="Work Sans SemiBold"/>
              <a:sym typeface="Work Sans SemiBold"/>
            </a:endParaRPr>
          </a:p>
          <a:p>
            <a:pPr indent="0">
              <a:lnSpc>
                <a:spcPct val="114999"/>
              </a:lnSpc>
              <a:buNone/>
            </a:pPr>
            <a:r>
              <a:rPr lang="es-ES" sz="2000" dirty="0">
                <a:solidFill>
                  <a:srgbClr val="FFFFFF"/>
                </a:solidFill>
                <a:latin typeface="Work Sans SemiBold"/>
                <a:sym typeface="Work Sans SemiBold"/>
              </a:rPr>
              <a:t>                                             Bogotá, 26 julio 2021</a:t>
            </a:r>
            <a:endParaRPr lang="en-US" dirty="0">
              <a:cs typeface="Calibri"/>
            </a:endParaRPr>
          </a:p>
        </p:txBody>
      </p:sp>
      <p:sp>
        <p:nvSpPr>
          <p:cNvPr id="127" name="Google Shape;127;p20"/>
          <p:cNvSpPr txBox="1">
            <a:spLocks noGrp="1"/>
          </p:cNvSpPr>
          <p:nvPr>
            <p:ph type="title"/>
          </p:nvPr>
        </p:nvSpPr>
        <p:spPr>
          <a:xfrm>
            <a:off x="2759244" y="1028985"/>
            <a:ext cx="8608433" cy="229731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Autofit/>
          </a:bodyPr>
          <a:lstStyle>
            <a:defPPr>
              <a:defRPr lang="es-CO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r>
              <a:rPr lang="es-CO" sz="4267" b="1" dirty="0">
                <a:solidFill>
                  <a:schemeClr val="bg1"/>
                </a:solidFill>
              </a:rPr>
              <a:t>SISTEMA DE AFILIACIÓN TRANSACCIONAL – SAT - SF</a:t>
            </a:r>
            <a:endParaRPr lang="es-CO" sz="4267" b="1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4" name="Google Shape;127;p20">
            <a:extLst>
              <a:ext uri="{FF2B5EF4-FFF2-40B4-BE49-F238E27FC236}">
                <a16:creationId xmlns:a16="http://schemas.microsoft.com/office/drawing/2014/main" id="{4F68ABB2-702C-4C31-BB6A-B439FD4F8AAA}"/>
              </a:ext>
            </a:extLst>
          </p:cNvPr>
          <p:cNvSpPr txBox="1">
            <a:spLocks/>
          </p:cNvSpPr>
          <p:nvPr/>
        </p:nvSpPr>
        <p:spPr>
          <a:xfrm>
            <a:off x="4429016" y="3326297"/>
            <a:ext cx="6673513" cy="193287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Autofit/>
          </a:bodyPr>
          <a:lstStyle>
            <a:defPPr>
              <a:defRPr lang="es-CO"/>
            </a:defPPr>
            <a:lvl1pPr marL="0"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Work Sans Light"/>
              </a:defRPr>
            </a:lvl1pPr>
            <a:lvl2pPr marL="342900" lvl="1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lvl="2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lvl="3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lvl="4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lvl="5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lvl="6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lvl="7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lvl="8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r>
              <a:rPr lang="es-CO" sz="3200" dirty="0">
                <a:solidFill>
                  <a:schemeClr val="bg1"/>
                </a:solidFill>
              </a:rPr>
              <a:t>Cronograma incorporación de rezago y entrada en producción WS CCF</a:t>
            </a:r>
            <a:endParaRPr lang="es-CO" sz="3200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04404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1A7FBB3F-D43C-4484-82B0-A7F86C7F8F17}"/>
              </a:ext>
            </a:extLst>
          </p:cNvPr>
          <p:cNvSpPr txBox="1">
            <a:spLocks/>
          </p:cNvSpPr>
          <p:nvPr/>
        </p:nvSpPr>
        <p:spPr>
          <a:xfrm>
            <a:off x="231317" y="490330"/>
            <a:ext cx="11529259" cy="500022"/>
          </a:xfrm>
          <a:prstGeom prst="rect">
            <a:avLst/>
          </a:prstGeom>
          <a:solidFill>
            <a:srgbClr val="EB3678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2933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Listado de WS </a:t>
            </a:r>
            <a:r>
              <a:rPr lang="es-MX" sz="2933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Subsidido</a:t>
            </a:r>
            <a:r>
              <a:rPr lang="es-MX" sz="2933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Familiar Etapa No. 1</a:t>
            </a:r>
            <a:endParaRPr lang="en-US" sz="2933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536EF81-9B8F-4A7A-82D8-5E9381C08C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1809" y="1388894"/>
            <a:ext cx="8594863" cy="4813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964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ítulo 1">
            <a:extLst>
              <a:ext uri="{FF2B5EF4-FFF2-40B4-BE49-F238E27FC236}">
                <a16:creationId xmlns:a16="http://schemas.microsoft.com/office/drawing/2014/main" id="{F6BA30B4-1686-AE4E-96E8-78FD0CA30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316" y="462426"/>
            <a:ext cx="11801657" cy="461665"/>
          </a:xfrm>
          <a:solidFill>
            <a:srgbClr val="EB3678"/>
          </a:solidFill>
        </p:spPr>
        <p:txBody>
          <a:bodyPr>
            <a:normAutofit fontScale="90000"/>
          </a:bodyPr>
          <a:lstStyle/>
          <a:p>
            <a:r>
              <a:rPr lang="es-MX" sz="2933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Cronograma de entrada a producción WS </a:t>
            </a:r>
            <a:r>
              <a:rPr lang="es-MX" sz="2933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Subsidido</a:t>
            </a:r>
            <a:r>
              <a:rPr lang="es-MX" sz="2933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Familiar Etapa No. 1 (Julio 26/2021)</a:t>
            </a:r>
            <a:endParaRPr lang="en-US" sz="2933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7ABDE6B-86DE-4C5A-8624-A3D97FD5E23A}"/>
              </a:ext>
            </a:extLst>
          </p:cNvPr>
          <p:cNvSpPr txBox="1"/>
          <p:nvPr/>
        </p:nvSpPr>
        <p:spPr>
          <a:xfrm>
            <a:off x="569844" y="1170972"/>
            <a:ext cx="4353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/>
              <a:t>Subsidio Familiar - Incorporación</a:t>
            </a:r>
            <a:endParaRPr lang="es-CO" sz="2400" b="1" dirty="0"/>
          </a:p>
        </p:txBody>
      </p:sp>
      <p:cxnSp>
        <p:nvCxnSpPr>
          <p:cNvPr id="48" name="Conector recto de flecha 47">
            <a:extLst>
              <a:ext uri="{FF2B5EF4-FFF2-40B4-BE49-F238E27FC236}">
                <a16:creationId xmlns:a16="http://schemas.microsoft.com/office/drawing/2014/main" id="{89CF891F-2BDB-4193-9D28-82A75B13C074}"/>
              </a:ext>
            </a:extLst>
          </p:cNvPr>
          <p:cNvCxnSpPr>
            <a:cxnSpLocks/>
          </p:cNvCxnSpPr>
          <p:nvPr/>
        </p:nvCxnSpPr>
        <p:spPr>
          <a:xfrm>
            <a:off x="569844" y="3602603"/>
            <a:ext cx="10866781" cy="0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Elipse 49">
            <a:extLst>
              <a:ext uri="{FF2B5EF4-FFF2-40B4-BE49-F238E27FC236}">
                <a16:creationId xmlns:a16="http://schemas.microsoft.com/office/drawing/2014/main" id="{5818CE6E-CCAC-467F-8A30-5B35657A7968}"/>
              </a:ext>
            </a:extLst>
          </p:cNvPr>
          <p:cNvSpPr/>
          <p:nvPr/>
        </p:nvSpPr>
        <p:spPr>
          <a:xfrm>
            <a:off x="988615" y="3536344"/>
            <a:ext cx="198783" cy="15900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2400" dirty="0">
              <a:solidFill>
                <a:srgbClr val="92D050"/>
              </a:solidFill>
            </a:endParaRPr>
          </a:p>
        </p:txBody>
      </p:sp>
      <p:cxnSp>
        <p:nvCxnSpPr>
          <p:cNvPr id="53" name="Conector recto de flecha 52">
            <a:extLst>
              <a:ext uri="{FF2B5EF4-FFF2-40B4-BE49-F238E27FC236}">
                <a16:creationId xmlns:a16="http://schemas.microsoft.com/office/drawing/2014/main" id="{9F1CFEC3-5D51-4CEA-9882-6B3BF09BF384}"/>
              </a:ext>
            </a:extLst>
          </p:cNvPr>
          <p:cNvCxnSpPr>
            <a:cxnSpLocks/>
          </p:cNvCxnSpPr>
          <p:nvPr/>
        </p:nvCxnSpPr>
        <p:spPr>
          <a:xfrm>
            <a:off x="620644" y="6381363"/>
            <a:ext cx="10866781" cy="0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CuadroTexto 53">
            <a:extLst>
              <a:ext uri="{FF2B5EF4-FFF2-40B4-BE49-F238E27FC236}">
                <a16:creationId xmlns:a16="http://schemas.microsoft.com/office/drawing/2014/main" id="{E3ADA534-BACA-43E7-A0C2-E4424A56CB21}"/>
              </a:ext>
            </a:extLst>
          </p:cNvPr>
          <p:cNvSpPr txBox="1"/>
          <p:nvPr/>
        </p:nvSpPr>
        <p:spPr>
          <a:xfrm>
            <a:off x="604744" y="4019169"/>
            <a:ext cx="4345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/>
              <a:t>Subsidio Familiar – Web </a:t>
            </a:r>
            <a:r>
              <a:rPr lang="es-MX" sz="2400" b="1" dirty="0" err="1"/>
              <a:t>Services</a:t>
            </a:r>
            <a:endParaRPr lang="es-CO" sz="2400" b="1" dirty="0"/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6CF511A8-3D7F-4B6C-9B1D-BBB131E96417}"/>
              </a:ext>
            </a:extLst>
          </p:cNvPr>
          <p:cNvSpPr txBox="1"/>
          <p:nvPr/>
        </p:nvSpPr>
        <p:spPr>
          <a:xfrm>
            <a:off x="4876363" y="4804447"/>
            <a:ext cx="1022459" cy="1323054"/>
          </a:xfrm>
          <a:prstGeom prst="rect">
            <a:avLst/>
          </a:prstGeom>
          <a:noFill/>
          <a:scene3d>
            <a:camera prst="orthographicFront">
              <a:rot lat="1200000" lon="20999997" rev="36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s-MX" sz="1333" dirty="0"/>
              <a:t>Pruebas</a:t>
            </a:r>
          </a:p>
          <a:p>
            <a:r>
              <a:rPr lang="es-MX" sz="1333" dirty="0"/>
              <a:t>individuales</a:t>
            </a:r>
          </a:p>
          <a:p>
            <a:r>
              <a:rPr lang="es-MX" sz="1333" dirty="0"/>
              <a:t>e integrales </a:t>
            </a:r>
          </a:p>
          <a:p>
            <a:r>
              <a:rPr lang="es-MX" sz="1333" dirty="0"/>
              <a:t>entre CCF</a:t>
            </a:r>
          </a:p>
          <a:p>
            <a:r>
              <a:rPr lang="es-MX" sz="1333" dirty="0"/>
              <a:t>19/07/2021</a:t>
            </a:r>
          </a:p>
          <a:p>
            <a:r>
              <a:rPr lang="es-MX" sz="1333" dirty="0"/>
              <a:t>30/07/2021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780F17C9-BA4E-4598-BBB8-F4DD24FDC571}"/>
              </a:ext>
            </a:extLst>
          </p:cNvPr>
          <p:cNvSpPr txBox="1"/>
          <p:nvPr/>
        </p:nvSpPr>
        <p:spPr>
          <a:xfrm>
            <a:off x="2989914" y="5068163"/>
            <a:ext cx="1013419" cy="1117935"/>
          </a:xfrm>
          <a:prstGeom prst="rect">
            <a:avLst/>
          </a:prstGeom>
          <a:noFill/>
          <a:scene3d>
            <a:camera prst="orthographicFront">
              <a:rot lat="1200000" lon="20999997" rev="36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s-MX" sz="1333" dirty="0"/>
              <a:t>Pruebas</a:t>
            </a:r>
          </a:p>
          <a:p>
            <a:r>
              <a:rPr lang="es-MX" sz="1333" dirty="0"/>
              <a:t>Individuales</a:t>
            </a:r>
          </a:p>
          <a:p>
            <a:r>
              <a:rPr lang="es-MX" sz="1333" dirty="0"/>
              <a:t>WS CCF</a:t>
            </a:r>
          </a:p>
          <a:p>
            <a:r>
              <a:rPr lang="es-MX" sz="1333" dirty="0"/>
              <a:t>Hasta </a:t>
            </a:r>
          </a:p>
          <a:p>
            <a:r>
              <a:rPr lang="es-MX" sz="1333" dirty="0"/>
              <a:t>16/07/2021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25F26665-B83A-4FC1-A0AD-A2A218A064BD}"/>
              </a:ext>
            </a:extLst>
          </p:cNvPr>
          <p:cNvSpPr txBox="1"/>
          <p:nvPr/>
        </p:nvSpPr>
        <p:spPr>
          <a:xfrm>
            <a:off x="8018892" y="4852595"/>
            <a:ext cx="1008609" cy="912814"/>
          </a:xfrm>
          <a:prstGeom prst="rect">
            <a:avLst/>
          </a:prstGeom>
          <a:noFill/>
          <a:scene3d>
            <a:camera prst="orthographicFront">
              <a:rot lat="1200000" lon="20999997" rev="36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s-MX" sz="1333" dirty="0"/>
              <a:t>Puesta en</a:t>
            </a:r>
          </a:p>
          <a:p>
            <a:r>
              <a:rPr lang="es-MX" sz="1333" dirty="0"/>
              <a:t>Producción</a:t>
            </a:r>
          </a:p>
          <a:p>
            <a:r>
              <a:rPr lang="es-MX" sz="1333" dirty="0"/>
              <a:t>WS CCF</a:t>
            </a:r>
          </a:p>
          <a:p>
            <a:r>
              <a:rPr lang="es-MX" sz="1333" dirty="0"/>
              <a:t>06/08/2021</a:t>
            </a:r>
          </a:p>
        </p:txBody>
      </p:sp>
      <p:sp>
        <p:nvSpPr>
          <p:cNvPr id="59" name="Elipse 58">
            <a:extLst>
              <a:ext uri="{FF2B5EF4-FFF2-40B4-BE49-F238E27FC236}">
                <a16:creationId xmlns:a16="http://schemas.microsoft.com/office/drawing/2014/main" id="{6AA94D4F-EB2A-46F6-B849-42460547E801}"/>
              </a:ext>
            </a:extLst>
          </p:cNvPr>
          <p:cNvSpPr/>
          <p:nvPr/>
        </p:nvSpPr>
        <p:spPr>
          <a:xfrm>
            <a:off x="8429042" y="3500564"/>
            <a:ext cx="198783" cy="15900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2400" dirty="0">
              <a:solidFill>
                <a:srgbClr val="92D050"/>
              </a:solidFill>
            </a:endParaRP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E5F6EF97-67F4-4984-B232-81ABB536689F}"/>
              </a:ext>
            </a:extLst>
          </p:cNvPr>
          <p:cNvSpPr txBox="1"/>
          <p:nvPr/>
        </p:nvSpPr>
        <p:spPr>
          <a:xfrm>
            <a:off x="657987" y="2582499"/>
            <a:ext cx="1008609" cy="707694"/>
          </a:xfrm>
          <a:prstGeom prst="rect">
            <a:avLst/>
          </a:prstGeom>
          <a:noFill/>
          <a:scene3d>
            <a:camera prst="orthographicFront">
              <a:rot lat="1200000" lon="20999997" rev="36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s-MX" sz="1333" dirty="0"/>
              <a:t>Definitiva</a:t>
            </a:r>
          </a:p>
          <a:p>
            <a:r>
              <a:rPr lang="es-MX" sz="1333" dirty="0"/>
              <a:t>15/06/2021</a:t>
            </a:r>
          </a:p>
          <a:p>
            <a:r>
              <a:rPr lang="es-MX" sz="1333" dirty="0"/>
              <a:t>21/06/2021</a:t>
            </a:r>
            <a:endParaRPr lang="es-MX" sz="2400" dirty="0"/>
          </a:p>
        </p:txBody>
      </p:sp>
      <p:sp>
        <p:nvSpPr>
          <p:cNvPr id="68" name="Elipse 67">
            <a:extLst>
              <a:ext uri="{FF2B5EF4-FFF2-40B4-BE49-F238E27FC236}">
                <a16:creationId xmlns:a16="http://schemas.microsoft.com/office/drawing/2014/main" id="{3AB33F2D-B82E-48B1-81DF-44797FC847EB}"/>
              </a:ext>
            </a:extLst>
          </p:cNvPr>
          <p:cNvSpPr/>
          <p:nvPr/>
        </p:nvSpPr>
        <p:spPr>
          <a:xfrm>
            <a:off x="10052971" y="2875717"/>
            <a:ext cx="198783" cy="15900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2400" dirty="0">
              <a:solidFill>
                <a:srgbClr val="92D050"/>
              </a:solidFill>
            </a:endParaRPr>
          </a:p>
        </p:txBody>
      </p:sp>
      <p:sp>
        <p:nvSpPr>
          <p:cNvPr id="69" name="Elipse 68">
            <a:extLst>
              <a:ext uri="{FF2B5EF4-FFF2-40B4-BE49-F238E27FC236}">
                <a16:creationId xmlns:a16="http://schemas.microsoft.com/office/drawing/2014/main" id="{42AC69C9-620F-4ED1-A3DC-4217E5C51F9B}"/>
              </a:ext>
            </a:extLst>
          </p:cNvPr>
          <p:cNvSpPr/>
          <p:nvPr/>
        </p:nvSpPr>
        <p:spPr>
          <a:xfrm>
            <a:off x="10068125" y="2163207"/>
            <a:ext cx="198783" cy="15900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2400" dirty="0">
              <a:solidFill>
                <a:srgbClr val="92D050"/>
              </a:solidFill>
            </a:endParaRPr>
          </a:p>
        </p:txBody>
      </p:sp>
      <p:sp>
        <p:nvSpPr>
          <p:cNvPr id="70" name="CuadroTexto 69">
            <a:extLst>
              <a:ext uri="{FF2B5EF4-FFF2-40B4-BE49-F238E27FC236}">
                <a16:creationId xmlns:a16="http://schemas.microsoft.com/office/drawing/2014/main" id="{C64D0AB0-D7A1-4B33-9E4A-06AD7986BA4A}"/>
              </a:ext>
            </a:extLst>
          </p:cNvPr>
          <p:cNvSpPr txBox="1"/>
          <p:nvPr/>
        </p:nvSpPr>
        <p:spPr>
          <a:xfrm>
            <a:off x="10218973" y="2798844"/>
            <a:ext cx="848309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33" dirty="0"/>
              <a:t>Cumplido</a:t>
            </a:r>
            <a:endParaRPr lang="es-CO" sz="1333" dirty="0"/>
          </a:p>
        </p:txBody>
      </p:sp>
      <p:sp>
        <p:nvSpPr>
          <p:cNvPr id="71" name="CuadroTexto 70">
            <a:extLst>
              <a:ext uri="{FF2B5EF4-FFF2-40B4-BE49-F238E27FC236}">
                <a16:creationId xmlns:a16="http://schemas.microsoft.com/office/drawing/2014/main" id="{DD22C7D0-2E52-448D-AFCB-D4682F4D9684}"/>
              </a:ext>
            </a:extLst>
          </p:cNvPr>
          <p:cNvSpPr txBox="1"/>
          <p:nvPr/>
        </p:nvSpPr>
        <p:spPr>
          <a:xfrm>
            <a:off x="10224052" y="2103547"/>
            <a:ext cx="1229952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33" dirty="0"/>
              <a:t>En cronograma</a:t>
            </a:r>
            <a:endParaRPr lang="es-CO" sz="1333" dirty="0"/>
          </a:p>
        </p:txBody>
      </p:sp>
      <p:sp>
        <p:nvSpPr>
          <p:cNvPr id="74" name="Elipse 73">
            <a:extLst>
              <a:ext uri="{FF2B5EF4-FFF2-40B4-BE49-F238E27FC236}">
                <a16:creationId xmlns:a16="http://schemas.microsoft.com/office/drawing/2014/main" id="{7E477496-B375-4F7D-81C8-3AEECCA7CB7C}"/>
              </a:ext>
            </a:extLst>
          </p:cNvPr>
          <p:cNvSpPr/>
          <p:nvPr/>
        </p:nvSpPr>
        <p:spPr>
          <a:xfrm>
            <a:off x="10072545" y="2498927"/>
            <a:ext cx="198783" cy="15900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2400" dirty="0">
              <a:solidFill>
                <a:srgbClr val="92D050"/>
              </a:solidFill>
            </a:endParaRPr>
          </a:p>
        </p:txBody>
      </p:sp>
      <p:sp>
        <p:nvSpPr>
          <p:cNvPr id="75" name="CuadroTexto 74">
            <a:extLst>
              <a:ext uri="{FF2B5EF4-FFF2-40B4-BE49-F238E27FC236}">
                <a16:creationId xmlns:a16="http://schemas.microsoft.com/office/drawing/2014/main" id="{7828CAEB-82B3-4F7F-A784-5934221DC43A}"/>
              </a:ext>
            </a:extLst>
          </p:cNvPr>
          <p:cNvSpPr txBox="1"/>
          <p:nvPr/>
        </p:nvSpPr>
        <p:spPr>
          <a:xfrm>
            <a:off x="10230678" y="2398641"/>
            <a:ext cx="1156233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33" dirty="0"/>
              <a:t>En proceso</a:t>
            </a:r>
            <a:endParaRPr lang="es-CO" sz="1333" dirty="0"/>
          </a:p>
        </p:txBody>
      </p:sp>
      <p:cxnSp>
        <p:nvCxnSpPr>
          <p:cNvPr id="77" name="Conector recto 76">
            <a:extLst>
              <a:ext uri="{FF2B5EF4-FFF2-40B4-BE49-F238E27FC236}">
                <a16:creationId xmlns:a16="http://schemas.microsoft.com/office/drawing/2014/main" id="{44F999A0-AE31-49E0-B4F7-0ABB37657A79}"/>
              </a:ext>
            </a:extLst>
          </p:cNvPr>
          <p:cNvCxnSpPr>
            <a:cxnSpLocks/>
          </p:cNvCxnSpPr>
          <p:nvPr/>
        </p:nvCxnSpPr>
        <p:spPr>
          <a:xfrm>
            <a:off x="5090230" y="2275413"/>
            <a:ext cx="0" cy="4165143"/>
          </a:xfrm>
          <a:prstGeom prst="line">
            <a:avLst/>
          </a:prstGeom>
          <a:ln w="381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CuadroTexto 77">
            <a:extLst>
              <a:ext uri="{FF2B5EF4-FFF2-40B4-BE49-F238E27FC236}">
                <a16:creationId xmlns:a16="http://schemas.microsoft.com/office/drawing/2014/main" id="{A2F2A0FD-741C-4437-8329-F1DEED664658}"/>
              </a:ext>
            </a:extLst>
          </p:cNvPr>
          <p:cNvSpPr txBox="1"/>
          <p:nvPr/>
        </p:nvSpPr>
        <p:spPr>
          <a:xfrm>
            <a:off x="4333465" y="1555975"/>
            <a:ext cx="1535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/>
              <a:t>HOY</a:t>
            </a:r>
          </a:p>
          <a:p>
            <a:pPr algn="ctr"/>
            <a:r>
              <a:rPr lang="es-MX" sz="1600" b="1" dirty="0"/>
              <a:t>Julio 26 2021</a:t>
            </a:r>
            <a:endParaRPr lang="es-CO" sz="1600" b="1" dirty="0"/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2B0181C1-55A4-44ED-8348-653B859B4779}"/>
              </a:ext>
            </a:extLst>
          </p:cNvPr>
          <p:cNvSpPr txBox="1"/>
          <p:nvPr/>
        </p:nvSpPr>
        <p:spPr>
          <a:xfrm>
            <a:off x="8112730" y="2349307"/>
            <a:ext cx="1251625" cy="912814"/>
          </a:xfrm>
          <a:prstGeom prst="rect">
            <a:avLst/>
          </a:prstGeom>
          <a:noFill/>
          <a:scene3d>
            <a:camera prst="orthographicFront">
              <a:rot lat="1200000" lon="20999997" rev="36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s-MX" sz="1333" dirty="0"/>
              <a:t>Incorporación</a:t>
            </a:r>
          </a:p>
          <a:p>
            <a:r>
              <a:rPr lang="es-MX" sz="1333" dirty="0"/>
              <a:t>Rezago y glosas</a:t>
            </a:r>
          </a:p>
          <a:p>
            <a:r>
              <a:rPr lang="es-MX" sz="1333" dirty="0"/>
              <a:t>A partir </a:t>
            </a:r>
          </a:p>
          <a:p>
            <a:r>
              <a:rPr lang="es-MX" sz="1333" dirty="0"/>
              <a:t>06/08/2021</a:t>
            </a:r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4AA9E010-74E0-420A-A5E6-B12774688294}"/>
              </a:ext>
            </a:extLst>
          </p:cNvPr>
          <p:cNvSpPr/>
          <p:nvPr/>
        </p:nvSpPr>
        <p:spPr>
          <a:xfrm>
            <a:off x="6896205" y="3544740"/>
            <a:ext cx="198783" cy="15900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2400" dirty="0">
              <a:solidFill>
                <a:srgbClr val="92D050"/>
              </a:solidFill>
            </a:endParaRP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596985BA-12B6-4B35-8E19-CBA8293CA8B5}"/>
              </a:ext>
            </a:extLst>
          </p:cNvPr>
          <p:cNvSpPr txBox="1"/>
          <p:nvPr/>
        </p:nvSpPr>
        <p:spPr>
          <a:xfrm>
            <a:off x="5824516" y="1850146"/>
            <a:ext cx="1841723" cy="1117935"/>
          </a:xfrm>
          <a:prstGeom prst="rect">
            <a:avLst/>
          </a:prstGeom>
          <a:noFill/>
          <a:scene3d>
            <a:camera prst="orthographicFront">
              <a:rot lat="1200000" lon="20999997" rev="36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s-MX" sz="1333" dirty="0"/>
              <a:t>Reporte del rezago</a:t>
            </a:r>
          </a:p>
          <a:p>
            <a:r>
              <a:rPr lang="es-MX" sz="1333" dirty="0"/>
              <a:t>al MSPS de</a:t>
            </a:r>
          </a:p>
          <a:p>
            <a:r>
              <a:rPr lang="es-MX" sz="1333" dirty="0"/>
              <a:t>cantidad empleadores y</a:t>
            </a:r>
          </a:p>
          <a:p>
            <a:r>
              <a:rPr lang="es-MX" sz="1333" dirty="0"/>
              <a:t>trabajadores</a:t>
            </a:r>
          </a:p>
          <a:p>
            <a:r>
              <a:rPr lang="es-MX" sz="1333" dirty="0"/>
              <a:t>02/08/2021</a:t>
            </a:r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EE36CCD3-0BBF-44FA-A144-F2B3812998DF}"/>
              </a:ext>
            </a:extLst>
          </p:cNvPr>
          <p:cNvSpPr/>
          <p:nvPr/>
        </p:nvSpPr>
        <p:spPr>
          <a:xfrm>
            <a:off x="5350115" y="6292352"/>
            <a:ext cx="198783" cy="15900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2400" dirty="0">
              <a:solidFill>
                <a:srgbClr val="92D050"/>
              </a:solidFill>
            </a:endParaRPr>
          </a:p>
        </p:txBody>
      </p:sp>
      <p:sp>
        <p:nvSpPr>
          <p:cNvPr id="45" name="Elipse 44">
            <a:extLst>
              <a:ext uri="{FF2B5EF4-FFF2-40B4-BE49-F238E27FC236}">
                <a16:creationId xmlns:a16="http://schemas.microsoft.com/office/drawing/2014/main" id="{F25FD629-FBB9-43AC-BDB3-EF8013721606}"/>
              </a:ext>
            </a:extLst>
          </p:cNvPr>
          <p:cNvSpPr/>
          <p:nvPr/>
        </p:nvSpPr>
        <p:spPr>
          <a:xfrm>
            <a:off x="8561562" y="6310024"/>
            <a:ext cx="198783" cy="15900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2400" dirty="0">
              <a:solidFill>
                <a:srgbClr val="92D050"/>
              </a:solidFill>
            </a:endParaRPr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E8F464F8-8793-429C-A8C3-128C7250BFB1}"/>
              </a:ext>
            </a:extLst>
          </p:cNvPr>
          <p:cNvSpPr/>
          <p:nvPr/>
        </p:nvSpPr>
        <p:spPr>
          <a:xfrm>
            <a:off x="3329163" y="6298980"/>
            <a:ext cx="198783" cy="15900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2400" dirty="0">
              <a:solidFill>
                <a:srgbClr val="92D050"/>
              </a:solidFill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6BA7C918-B46F-4DF6-8C04-72787BF307CB}"/>
              </a:ext>
            </a:extLst>
          </p:cNvPr>
          <p:cNvSpPr txBox="1"/>
          <p:nvPr/>
        </p:nvSpPr>
        <p:spPr>
          <a:xfrm>
            <a:off x="6406990" y="4546029"/>
            <a:ext cx="1172822" cy="1323054"/>
          </a:xfrm>
          <a:prstGeom prst="rect">
            <a:avLst/>
          </a:prstGeom>
          <a:noFill/>
          <a:scene3d>
            <a:camera prst="orthographicFront">
              <a:rot lat="1200000" lon="20999997" rev="36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s-MX" sz="1333" dirty="0"/>
              <a:t>Alistamiento y</a:t>
            </a:r>
          </a:p>
          <a:p>
            <a:r>
              <a:rPr lang="es-MX" sz="1333" dirty="0"/>
              <a:t>configuración</a:t>
            </a:r>
          </a:p>
          <a:p>
            <a:r>
              <a:rPr lang="es-MX" sz="1333" dirty="0"/>
              <a:t>Ambientes</a:t>
            </a:r>
          </a:p>
          <a:p>
            <a:r>
              <a:rPr lang="es-MX" sz="1333" dirty="0"/>
              <a:t>Productivos</a:t>
            </a:r>
          </a:p>
          <a:p>
            <a:r>
              <a:rPr lang="es-MX" sz="1333" dirty="0"/>
              <a:t>02/08/2021</a:t>
            </a:r>
          </a:p>
          <a:p>
            <a:r>
              <a:rPr lang="es-MX" sz="1333" dirty="0"/>
              <a:t>05/08/2021</a:t>
            </a:r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B14AF189-C6F6-48A0-BD04-7450FC461C7B}"/>
              </a:ext>
            </a:extLst>
          </p:cNvPr>
          <p:cNvSpPr/>
          <p:nvPr/>
        </p:nvSpPr>
        <p:spPr>
          <a:xfrm>
            <a:off x="6840985" y="6298980"/>
            <a:ext cx="198783" cy="15900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2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842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6CEA1F86-CCFA-4256-A526-C8616B5B0678}"/>
              </a:ext>
            </a:extLst>
          </p:cNvPr>
          <p:cNvSpPr txBox="1">
            <a:spLocks/>
          </p:cNvSpPr>
          <p:nvPr/>
        </p:nvSpPr>
        <p:spPr>
          <a:xfrm>
            <a:off x="231317" y="488930"/>
            <a:ext cx="11529259" cy="461665"/>
          </a:xfrm>
          <a:prstGeom prst="rect">
            <a:avLst/>
          </a:prstGeom>
          <a:solidFill>
            <a:srgbClr val="EB3678"/>
          </a:solidFill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Cronograma de incorporación del rezago </a:t>
            </a:r>
            <a:r>
              <a:rPr lang="es-MX" sz="2600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Subsidido</a:t>
            </a:r>
            <a:r>
              <a:rPr lang="es-MX" sz="2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Familiar Etapa No. 1 (Julio 26/2021)</a:t>
            </a:r>
            <a:endParaRPr lang="en-US" sz="26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C598CF2F-CBEB-4196-97D4-3083ED4DC7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409" y="1214436"/>
            <a:ext cx="10058400" cy="517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2340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174</Words>
  <Application>Microsoft Office PowerPoint</Application>
  <PresentationFormat>Panorámica</PresentationFormat>
  <Paragraphs>48</Paragraphs>
  <Slides>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Work Sans Light</vt:lpstr>
      <vt:lpstr>Work Sans SemiBold</vt:lpstr>
      <vt:lpstr>Tema de Office</vt:lpstr>
      <vt:lpstr>SISTEMA DE AFILIACIÓN TRANSACCIONAL – SAT - SF</vt:lpstr>
      <vt:lpstr>Presentación de PowerPoint</vt:lpstr>
      <vt:lpstr>Cronograma de entrada a producción WS Subsidido Familiar Etapa No. 1 (Julio 26/2021)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Adriana Del Pilar Pulido Sanchez</dc:creator>
  <cp:lastModifiedBy>Adriana Del Pilar Pulido Sanchez</cp:lastModifiedBy>
  <cp:revision>18</cp:revision>
  <dcterms:created xsi:type="dcterms:W3CDTF">2021-06-25T23:39:08Z</dcterms:created>
  <dcterms:modified xsi:type="dcterms:W3CDTF">2021-07-26T15:22:17Z</dcterms:modified>
</cp:coreProperties>
</file>