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62" r:id="rId5"/>
  </p:sldMasterIdLst>
  <p:notesMasterIdLst>
    <p:notesMasterId r:id="rId13"/>
  </p:notesMasterIdLst>
  <p:handoutMasterIdLst>
    <p:handoutMasterId r:id="rId14"/>
  </p:handoutMasterIdLst>
  <p:sldIdLst>
    <p:sldId id="258" r:id="rId6"/>
    <p:sldId id="277" r:id="rId7"/>
    <p:sldId id="460" r:id="rId8"/>
    <p:sldId id="452" r:id="rId9"/>
    <p:sldId id="458" r:id="rId10"/>
    <p:sldId id="459" r:id="rId11"/>
    <p:sldId id="271" r:id="rId12"/>
  </p:sldIdLst>
  <p:sldSz cx="9144000" cy="5143500" type="screen16x9"/>
  <p:notesSz cx="6858000" cy="9144000"/>
  <p:embeddedFontLst>
    <p:embeddedFont>
      <p:font typeface="Work Sans" panose="020B0604020202020204" charset="0"/>
      <p:regular r:id="rId15"/>
      <p:bold r:id="rId16"/>
    </p:embeddedFont>
    <p:embeddedFont>
      <p:font typeface="Work Sans Light" panose="020B0604020202020204" charset="0"/>
      <p:regular r:id="rId17"/>
      <p:bold r:id="rId18"/>
    </p:embeddedFont>
    <p:embeddedFont>
      <p:font typeface="Work Sans SemiBold" panose="020B0604020202020204" charset="0"/>
      <p:regular r:id="rId19"/>
      <p:bold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85" autoAdjust="0"/>
    <p:restoredTop sz="83794" autoAdjust="0"/>
  </p:normalViewPr>
  <p:slideViewPr>
    <p:cSldViewPr snapToGrid="0">
      <p:cViewPr varScale="1">
        <p:scale>
          <a:sx n="80" d="100"/>
          <a:sy n="80" d="100"/>
        </p:scale>
        <p:origin x="954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font" Target="fonts/font3.fntdata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font" Target="fonts/font5.fntdata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2EAAA-6E08-4D66-A1C6-773193783B84}" type="datetimeFigureOut">
              <a:rPr lang="es-CO" smtClean="0"/>
              <a:t>1/07/2021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1CEC4-5412-43B8-B8DE-5465832A28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4561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6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2088516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495ef59f35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495ef59f35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53091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0715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27346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62809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0710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">
  <p:cSld name="Título complejo">
    <p:bg>
      <p:bgPr>
        <a:solidFill>
          <a:srgbClr val="2D6DF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3768725" y="1733025"/>
            <a:ext cx="47526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3761125" y="2553350"/>
            <a:ext cx="4760200" cy="13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500">
                <a:solidFill>
                  <a:srgbClr val="FFFFFF"/>
                </a:solidFill>
              </a:defRPr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 o destacado">
  <p:cSld name="VERTICAL_TITLE_AND_VERTICAL_TEXT_1">
    <p:bg>
      <p:bgPr>
        <a:solidFill>
          <a:srgbClr val="0856E8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 txBox="1">
            <a:spLocks noGrp="1"/>
          </p:cNvSpPr>
          <p:nvPr>
            <p:ph type="title"/>
          </p:nvPr>
        </p:nvSpPr>
        <p:spPr>
          <a:xfrm>
            <a:off x="3854150" y="887300"/>
            <a:ext cx="4025100" cy="367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Work Sans SemiBold"/>
              <a:buNone/>
              <a:defRPr sz="3500">
                <a:solidFill>
                  <a:srgbClr val="FFFFFF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bg>
      <p:bgPr>
        <a:solidFill>
          <a:srgbClr val="DCEAFB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3"/>
          <p:cNvSpPr txBox="1">
            <a:spLocks noGrp="1"/>
          </p:cNvSpPr>
          <p:nvPr>
            <p:ph type="body" idx="1"/>
          </p:nvPr>
        </p:nvSpPr>
        <p:spPr>
          <a:xfrm>
            <a:off x="6336125" y="2553348"/>
            <a:ext cx="2352000" cy="20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984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body" idx="2"/>
          </p:nvPr>
        </p:nvSpPr>
        <p:spPr>
          <a:xfrm>
            <a:off x="3768725" y="2553348"/>
            <a:ext cx="2352000" cy="20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984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title"/>
          </p:nvPr>
        </p:nvSpPr>
        <p:spPr>
          <a:xfrm>
            <a:off x="3768725" y="1733023"/>
            <a:ext cx="43077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000"/>
              <a:buFont typeface="Work Sans Light"/>
              <a:buNone/>
              <a:defRPr sz="30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100"/>
              <a:buNone/>
              <a:defRPr>
                <a:solidFill>
                  <a:srgbClr val="0054BC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100"/>
              <a:buNone/>
              <a:defRPr>
                <a:solidFill>
                  <a:srgbClr val="0054BC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100"/>
              <a:buNone/>
              <a:defRPr>
                <a:solidFill>
                  <a:srgbClr val="0054BC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100"/>
              <a:buNone/>
              <a:defRPr>
                <a:solidFill>
                  <a:srgbClr val="0054BC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100"/>
              <a:buNone/>
              <a:defRPr>
                <a:solidFill>
                  <a:srgbClr val="0054BC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100"/>
              <a:buNone/>
              <a:defRPr>
                <a:solidFill>
                  <a:srgbClr val="0054BC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100"/>
              <a:buNone/>
              <a:defRPr>
                <a:solidFill>
                  <a:srgbClr val="0054BC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100"/>
              <a:buNone/>
              <a:defRPr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6" name="Google Shape;49;p8"/>
          <p:cNvSpPr txBox="1"/>
          <p:nvPr userDrawn="1"/>
        </p:nvSpPr>
        <p:spPr>
          <a:xfrm>
            <a:off x="367468" y="98782"/>
            <a:ext cx="2136835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600" b="0" i="0" u="none" strike="noStrike" cap="none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Ministerio</a:t>
            </a:r>
            <a:r>
              <a:rPr lang="es-CO" sz="600" b="0" i="0" u="none" strike="noStrike" cap="none" baseline="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 de Salud y Protección Social de Colombia</a:t>
            </a:r>
            <a:endParaRPr sz="600" b="0" i="0" u="none" strike="noStrike" cap="none">
              <a:solidFill>
                <a:srgbClr val="0066CD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bg>
      <p:bgPr>
        <a:solidFill>
          <a:srgbClr val="DCEAFB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/>
        </p:nvSpPr>
        <p:spPr>
          <a:xfrm>
            <a:off x="1644575" y="4802700"/>
            <a:ext cx="45771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el</a:t>
            </a:r>
            <a:r>
              <a:rPr lang="es-CO" sz="600" b="0" i="0" u="none" strike="noStrike" cap="none" baseline="0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 Ministerio de Salud y Protección Social.</a:t>
            </a:r>
            <a:endParaRPr sz="6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4" name="Google Shape;49;p8"/>
          <p:cNvSpPr txBox="1"/>
          <p:nvPr userDrawn="1"/>
        </p:nvSpPr>
        <p:spPr>
          <a:xfrm>
            <a:off x="367468" y="98782"/>
            <a:ext cx="2136835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600" b="0" i="0" u="none" strike="noStrike" cap="none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Ministerio</a:t>
            </a:r>
            <a:r>
              <a:rPr lang="es-CO" sz="600" b="0" i="0" u="none" strike="noStrike" cap="none" baseline="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 de Salud y Protección Social de Colombia</a:t>
            </a:r>
            <a:endParaRPr sz="600" b="0" i="0" u="none" strike="noStrike" cap="none">
              <a:solidFill>
                <a:srgbClr val="0066CD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fras">
  <p:cSld name="CUSTOM">
    <p:bg>
      <p:bgPr>
        <a:solidFill>
          <a:srgbClr val="DCEAFB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body" idx="1"/>
          </p:nvPr>
        </p:nvSpPr>
        <p:spPr>
          <a:xfrm>
            <a:off x="6349213" y="1947449"/>
            <a:ext cx="2265000" cy="12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685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1pPr>
            <a:lvl2pPr marL="914400" lvl="1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2pPr>
            <a:lvl3pPr marL="1371600" lvl="2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3pPr>
            <a:lvl4pPr marL="1828800" lvl="3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4pPr>
            <a:lvl5pPr marL="2286000" lvl="4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5pPr>
            <a:lvl6pPr marL="2743200" lvl="5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6pPr>
            <a:lvl7pPr marL="3200400" lvl="6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7pPr>
            <a:lvl8pPr marL="3657600" lvl="7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8pPr>
            <a:lvl9pPr marL="4114800" lvl="8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body" idx="2"/>
          </p:nvPr>
        </p:nvSpPr>
        <p:spPr>
          <a:xfrm>
            <a:off x="6583513" y="3258848"/>
            <a:ext cx="18831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98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3"/>
          </p:nvPr>
        </p:nvSpPr>
        <p:spPr>
          <a:xfrm>
            <a:off x="834575" y="1947449"/>
            <a:ext cx="2265000" cy="12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685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1pPr>
            <a:lvl2pPr marL="914400" lvl="1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2pPr>
            <a:lvl3pPr marL="1371600" lvl="2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3pPr>
            <a:lvl4pPr marL="1828800" lvl="3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4pPr>
            <a:lvl5pPr marL="2286000" lvl="4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5pPr>
            <a:lvl6pPr marL="2743200" lvl="5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6pPr>
            <a:lvl7pPr marL="3200400" lvl="6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7pPr>
            <a:lvl8pPr marL="3657600" lvl="7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8pPr>
            <a:lvl9pPr marL="4114800" lvl="8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619226" y="647000"/>
            <a:ext cx="78474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15"/>
          <p:cNvSpPr txBox="1">
            <a:spLocks noGrp="1"/>
          </p:cNvSpPr>
          <p:nvPr>
            <p:ph type="body" idx="4"/>
          </p:nvPr>
        </p:nvSpPr>
        <p:spPr>
          <a:xfrm>
            <a:off x="3591888" y="1947449"/>
            <a:ext cx="2265000" cy="12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685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1pPr>
            <a:lvl2pPr marL="914400" lvl="1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2pPr>
            <a:lvl3pPr marL="1371600" lvl="2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3pPr>
            <a:lvl4pPr marL="1828800" lvl="3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4pPr>
            <a:lvl5pPr marL="2286000" lvl="4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5pPr>
            <a:lvl6pPr marL="2743200" lvl="5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6pPr>
            <a:lvl7pPr marL="3200400" lvl="6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7pPr>
            <a:lvl8pPr marL="3657600" lvl="7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8pPr>
            <a:lvl9pPr marL="4114800" lvl="8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body" idx="5"/>
          </p:nvPr>
        </p:nvSpPr>
        <p:spPr>
          <a:xfrm>
            <a:off x="3782838" y="3258848"/>
            <a:ext cx="18831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98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6"/>
          </p:nvPr>
        </p:nvSpPr>
        <p:spPr>
          <a:xfrm>
            <a:off x="1025513" y="3258848"/>
            <a:ext cx="18831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98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10" name="Google Shape;49;p8"/>
          <p:cNvSpPr txBox="1"/>
          <p:nvPr userDrawn="1"/>
        </p:nvSpPr>
        <p:spPr>
          <a:xfrm>
            <a:off x="367468" y="98782"/>
            <a:ext cx="2136835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600" b="0" i="0" u="none" strike="noStrike" cap="none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Ministerio</a:t>
            </a:r>
            <a:r>
              <a:rPr lang="es-CO" sz="600" b="0" i="0" u="none" strike="noStrike" cap="none" baseline="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 de Salud y Protección Social de Colombia</a:t>
            </a:r>
            <a:endParaRPr sz="600" b="0" i="0" u="none" strike="noStrike" cap="none">
              <a:solidFill>
                <a:srgbClr val="0066CD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preserve="1">
  <p:cSld name="1_Diapositiva de título">
    <p:bg>
      <p:bgPr>
        <a:solidFill>
          <a:srgbClr val="2D6DF3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3" name="Google Shape;13;p2"/>
          <p:cNvSpPr txBox="1"/>
          <p:nvPr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4" name="Google Shape;14;p2"/>
          <p:cNvSpPr/>
          <p:nvPr/>
        </p:nvSpPr>
        <p:spPr>
          <a:xfrm>
            <a:off x="6482817" y="0"/>
            <a:ext cx="26661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2"/>
          <p:cNvSpPr txBox="1"/>
          <p:nvPr/>
        </p:nvSpPr>
        <p:spPr>
          <a:xfrm>
            <a:off x="1098468" y="4856142"/>
            <a:ext cx="4292929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la Presidencia de la República.</a:t>
            </a:r>
            <a:endParaRPr sz="600" b="0" i="0" u="none" strike="noStrike" cap="none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5225" y="2113025"/>
            <a:ext cx="4230633" cy="91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793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" userDrawn="1">
  <p:cSld name="Diapositiva de título 1 1">
    <p:bg>
      <p:bgPr>
        <a:solidFill>
          <a:srgbClr val="F42F63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5" name="Google Shape;25;p4"/>
          <p:cNvSpPr txBox="1"/>
          <p:nvPr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6" name="Google Shape;26;p4"/>
          <p:cNvSpPr/>
          <p:nvPr/>
        </p:nvSpPr>
        <p:spPr>
          <a:xfrm>
            <a:off x="6482817" y="0"/>
            <a:ext cx="26661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5225" y="2113025"/>
            <a:ext cx="4230633" cy="917450"/>
          </a:xfrm>
          <a:prstGeom prst="rect">
            <a:avLst/>
          </a:prstGeom>
        </p:spPr>
      </p:pic>
      <p:sp>
        <p:nvSpPr>
          <p:cNvPr id="4" name="Marcador de contenido 3"/>
          <p:cNvSpPr>
            <a:spLocks noGrp="1"/>
          </p:cNvSpPr>
          <p:nvPr>
            <p:ph sz="quarter" idx="10"/>
          </p:nvPr>
        </p:nvSpPr>
        <p:spPr>
          <a:xfrm>
            <a:off x="6170613" y="2257425"/>
            <a:ext cx="914400" cy="9144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9543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D5917C-888B-5F44-8419-5C17C06C8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FECA23-7400-2C43-82B9-ABA1F1B49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3E4F88-623B-434E-BEEA-6B756117D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90B8448-CD74-FF4C-8D28-12F3ED31FD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EC23524-CC83-584E-919C-708D2B0B7C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ECF07D9-D75B-C347-B2CC-7B556B55F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98B95-5FCA-9545-B82C-DA671109DC67}" type="datetimeFigureOut">
              <a:rPr lang="es-CO" smtClean="0"/>
              <a:t>1/07/2021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7AF0381-1009-7C43-8445-47B680EBB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D73EEA8-B931-0744-9DB5-C665F3166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55F1A-F8A9-0346-9E6A-43AF9A00E46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2006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8" r:id="rId2"/>
    <p:sldLayoutId id="2147483659" r:id="rId3"/>
    <p:sldLayoutId id="2147483660" r:id="rId4"/>
    <p:sldLayoutId id="2147483661" r:id="rId5"/>
    <p:sldLayoutId id="2147483663" r:id="rId6"/>
    <p:sldLayoutId id="2147483664" r:id="rId7"/>
    <p:sldLayoutId id="2147483666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2712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>
            <a:spLocks noGrp="1"/>
          </p:cNvSpPr>
          <p:nvPr>
            <p:ph type="subTitle" idx="4294967295"/>
          </p:nvPr>
        </p:nvSpPr>
        <p:spPr>
          <a:xfrm>
            <a:off x="3793939" y="3595497"/>
            <a:ext cx="5127000" cy="1328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75" tIns="34275" rIns="68575" bIns="34275" rtlCol="0" anchor="t" anchorCtr="0">
            <a:noAutofit/>
          </a:bodyPr>
          <a:lstStyle>
            <a:defPPr>
              <a:defRPr lang="es-CO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999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</a:pPr>
            <a:endParaRPr lang="es-ES" sz="1500" dirty="0">
              <a:solidFill>
                <a:srgbClr val="FFFFFF"/>
              </a:solidFill>
              <a:latin typeface="Work Sans SemiBold"/>
              <a:sym typeface="Work Sans SemiBold"/>
            </a:endParaRPr>
          </a:p>
          <a:p>
            <a:pPr marL="0" indent="0">
              <a:lnSpc>
                <a:spcPct val="114999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</a:pPr>
            <a:endParaRPr lang="es-ES" sz="1500" dirty="0">
              <a:solidFill>
                <a:srgbClr val="FFFFFF"/>
              </a:solidFill>
              <a:latin typeface="Work Sans SemiBold"/>
              <a:sym typeface="Work Sans SemiBold"/>
            </a:endParaRPr>
          </a:p>
          <a:p>
            <a:pPr indent="0">
              <a:lnSpc>
                <a:spcPct val="114999"/>
              </a:lnSpc>
              <a:buNone/>
            </a:pPr>
            <a:r>
              <a:rPr lang="es-ES" sz="1500" dirty="0">
                <a:solidFill>
                  <a:srgbClr val="FFFFFF"/>
                </a:solidFill>
                <a:latin typeface="Work Sans SemiBold"/>
                <a:sym typeface="Work Sans SemiBold"/>
              </a:rPr>
              <a:t>                                             Bogotá, 28 junio 2021</a:t>
            </a:r>
            <a:endParaRPr lang="en-US" dirty="0">
              <a:cs typeface="Calibri"/>
            </a:endParaRPr>
          </a:p>
        </p:txBody>
      </p:sp>
      <p:sp>
        <p:nvSpPr>
          <p:cNvPr id="127" name="Google Shape;127;p20"/>
          <p:cNvSpPr txBox="1">
            <a:spLocks noGrp="1"/>
          </p:cNvSpPr>
          <p:nvPr>
            <p:ph type="title"/>
          </p:nvPr>
        </p:nvSpPr>
        <p:spPr>
          <a:xfrm>
            <a:off x="2165684" y="1144717"/>
            <a:ext cx="6348041" cy="212787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75" tIns="34275" rIns="68575" bIns="34275" rtlCol="0" anchor="ctr" anchorCtr="0">
            <a:noAutofit/>
          </a:bodyPr>
          <a:lstStyle>
            <a:defPPr>
              <a:defRPr lang="es-CO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es-CO" sz="3200" b="1" dirty="0">
                <a:solidFill>
                  <a:schemeClr val="bg1"/>
                </a:solidFill>
              </a:rPr>
              <a:t>SISTEMA DE AFILIACIÓN TRANSACCIONAL - SAT</a:t>
            </a:r>
            <a:endParaRPr lang="es-CO" sz="3200" b="1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4" name="Google Shape;127;p20">
            <a:extLst>
              <a:ext uri="{FF2B5EF4-FFF2-40B4-BE49-F238E27FC236}">
                <a16:creationId xmlns:a16="http://schemas.microsoft.com/office/drawing/2014/main" id="{DC577234-99CF-4C42-B5F1-DAF90DDF33D8}"/>
              </a:ext>
            </a:extLst>
          </p:cNvPr>
          <p:cNvSpPr txBox="1">
            <a:spLocks/>
          </p:cNvSpPr>
          <p:nvPr/>
        </p:nvSpPr>
        <p:spPr>
          <a:xfrm>
            <a:off x="2165684" y="2988127"/>
            <a:ext cx="6500441" cy="95421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75" tIns="34275" rIns="68575" bIns="34275" rtlCol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CO"/>
            </a:defPPr>
            <a:lvl1pPr marL="0" marR="0"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135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Work Sans Light"/>
              </a:defRPr>
            </a:lvl1pPr>
            <a:lvl2pPr marL="342900" marR="0" lvl="1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35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L="685800" marR="0" lvl="2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35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L="1028700" marR="0" lvl="3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35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L="1371600" marR="0" lvl="4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35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L="1714500" marR="0" lvl="5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35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L="2057400" marR="0" lvl="6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35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L="2400300" marR="0" lvl="7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35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L="2743200" marR="0" lvl="8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350" b="0" i="0" u="none" strike="noStrike" kern="1200" cap="none">
                <a:solidFill>
                  <a:schemeClr val="tx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>
              <a:lnSpc>
                <a:spcPct val="115000"/>
              </a:lnSpc>
            </a:pPr>
            <a:r>
              <a:rPr lang="es-MX" sz="2400" b="1" dirty="0">
                <a:solidFill>
                  <a:schemeClr val="bg1"/>
                </a:solidFill>
                <a:cs typeface="Arial"/>
              </a:rPr>
              <a:t>Cronograma del proyecto de Resolución modificatoria de la Resolución 351/2021</a:t>
            </a:r>
            <a:endParaRPr lang="es-CO" sz="2400" b="1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4404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8F56E9A-AF39-4F5A-9D96-20D686CB4296}"/>
              </a:ext>
            </a:extLst>
          </p:cNvPr>
          <p:cNvSpPr txBox="1"/>
          <p:nvPr/>
        </p:nvSpPr>
        <p:spPr>
          <a:xfrm>
            <a:off x="537502" y="466152"/>
            <a:ext cx="8097539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					</a:t>
            </a:r>
            <a:endParaRPr lang="es-CO" sz="1600" b="1" i="1" dirty="0">
              <a:solidFill>
                <a:srgbClr val="FF0000"/>
              </a:solidFill>
            </a:endParaRPr>
          </a:p>
          <a:p>
            <a:r>
              <a:rPr lang="es-MX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                                                           ALCANCE ETAPA No 1</a:t>
            </a:r>
          </a:p>
          <a:p>
            <a:endParaRPr lang="es-MX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MX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s-CO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Cronograma para el cargue de información. El SAT adelantará dos pruebas piloto de cargue de la información que reposa en el Registro Único de Afiliados - RUAF, con el fin de incorporar la información de afiliación, de acuerdo con lo previsto en el artículo 3 de esta resolución, así:</a:t>
            </a:r>
            <a:endParaRPr lang="es-CO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s-MX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MX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MX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MX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MX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MX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MX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MX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MX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MX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MX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MX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MX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MX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MX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MX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MX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2F4C263-BC4C-46B7-A6D7-B22645F78C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3358" y="3002880"/>
            <a:ext cx="7517714" cy="153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803221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4F704C82-6C8E-48C3-A026-4FDE598CE8F4}"/>
              </a:ext>
            </a:extLst>
          </p:cNvPr>
          <p:cNvSpPr/>
          <p:nvPr/>
        </p:nvSpPr>
        <p:spPr>
          <a:xfrm>
            <a:off x="191182" y="3689940"/>
            <a:ext cx="8483861" cy="13513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endParaRPr lang="es-MX" altLang="es-CO" sz="1600" dirty="0"/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endParaRPr lang="es-MX" altLang="es-CO" sz="2000" dirty="0"/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endParaRPr lang="es-ES" altLang="es-CO" sz="1800" dirty="0"/>
          </a:p>
        </p:txBody>
      </p:sp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id="{054C65C8-59D9-4C4A-9607-DA7D4BE263E1}"/>
              </a:ext>
            </a:extLst>
          </p:cNvPr>
          <p:cNvCxnSpPr>
            <a:cxnSpLocks/>
          </p:cNvCxnSpPr>
          <p:nvPr/>
        </p:nvCxnSpPr>
        <p:spPr>
          <a:xfrm>
            <a:off x="110493" y="2728752"/>
            <a:ext cx="8800752" cy="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B7ABDE6B-86DE-4C5A-8624-A3D97FD5E23A}"/>
              </a:ext>
            </a:extLst>
          </p:cNvPr>
          <p:cNvSpPr txBox="1"/>
          <p:nvPr/>
        </p:nvSpPr>
        <p:spPr>
          <a:xfrm>
            <a:off x="427384" y="938389"/>
            <a:ext cx="3082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800" b="1" dirty="0"/>
              <a:t>Pensiones - Incorporación</a:t>
            </a:r>
            <a:endParaRPr lang="es-CO" sz="1800" b="1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DC89432-FEF5-4DD5-8B8F-5C39CCD7FD21}"/>
              </a:ext>
            </a:extLst>
          </p:cNvPr>
          <p:cNvSpPr txBox="1"/>
          <p:nvPr/>
        </p:nvSpPr>
        <p:spPr>
          <a:xfrm>
            <a:off x="457174" y="1794743"/>
            <a:ext cx="819455" cy="553998"/>
          </a:xfrm>
          <a:prstGeom prst="rect">
            <a:avLst/>
          </a:prstGeom>
          <a:noFill/>
          <a:scene3d>
            <a:camera prst="orthographicFront">
              <a:rot lat="1200000" lon="20999997" rev="36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s-MX" sz="1000" dirty="0"/>
              <a:t>Piloto I</a:t>
            </a:r>
          </a:p>
          <a:p>
            <a:r>
              <a:rPr lang="es-MX" sz="1000" dirty="0"/>
              <a:t>14/07/2021</a:t>
            </a:r>
          </a:p>
          <a:p>
            <a:r>
              <a:rPr lang="es-MX" sz="1000" dirty="0"/>
              <a:t>16/07/2021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8D84F140-E509-43AC-8273-2DFABBE8753A}"/>
              </a:ext>
            </a:extLst>
          </p:cNvPr>
          <p:cNvSpPr/>
          <p:nvPr/>
        </p:nvSpPr>
        <p:spPr>
          <a:xfrm>
            <a:off x="575301" y="2620957"/>
            <a:ext cx="149087" cy="1192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800" dirty="0">
              <a:solidFill>
                <a:srgbClr val="92D050"/>
              </a:solidFill>
            </a:endParaRPr>
          </a:p>
        </p:txBody>
      </p: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ABE0DB09-F932-4C8A-B643-2BAEE1E83F98}"/>
              </a:ext>
            </a:extLst>
          </p:cNvPr>
          <p:cNvCxnSpPr>
            <a:cxnSpLocks/>
          </p:cNvCxnSpPr>
          <p:nvPr/>
        </p:nvCxnSpPr>
        <p:spPr>
          <a:xfrm>
            <a:off x="190930" y="4829574"/>
            <a:ext cx="8953070" cy="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530F2C7-EB3D-472D-944D-9346F0EA3A5F}"/>
              </a:ext>
            </a:extLst>
          </p:cNvPr>
          <p:cNvSpPr txBox="1"/>
          <p:nvPr/>
        </p:nvSpPr>
        <p:spPr>
          <a:xfrm>
            <a:off x="338407" y="2849072"/>
            <a:ext cx="3095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800" b="1" dirty="0"/>
              <a:t>Pensiones – Web </a:t>
            </a:r>
            <a:r>
              <a:rPr lang="es-MX" sz="1800" b="1" dirty="0" err="1"/>
              <a:t>Services</a:t>
            </a:r>
            <a:endParaRPr lang="es-CO" sz="1800" b="1" dirty="0"/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EAEF64B3-6253-407C-9524-9B5E6F7306AD}"/>
              </a:ext>
            </a:extLst>
          </p:cNvPr>
          <p:cNvSpPr/>
          <p:nvPr/>
        </p:nvSpPr>
        <p:spPr>
          <a:xfrm>
            <a:off x="4028780" y="4744783"/>
            <a:ext cx="149087" cy="1192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800" dirty="0">
              <a:solidFill>
                <a:srgbClr val="92D050"/>
              </a:solidFill>
            </a:endParaRP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5C6FC4E3-E79B-4461-985C-75583A4852E1}"/>
              </a:ext>
            </a:extLst>
          </p:cNvPr>
          <p:cNvSpPr/>
          <p:nvPr/>
        </p:nvSpPr>
        <p:spPr>
          <a:xfrm>
            <a:off x="4742136" y="4747765"/>
            <a:ext cx="149087" cy="1192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800" dirty="0">
              <a:solidFill>
                <a:srgbClr val="92D050"/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D29130F5-3066-4384-93EF-C4D42FD3C49F}"/>
              </a:ext>
            </a:extLst>
          </p:cNvPr>
          <p:cNvSpPr txBox="1"/>
          <p:nvPr/>
        </p:nvSpPr>
        <p:spPr>
          <a:xfrm>
            <a:off x="3606013" y="3732542"/>
            <a:ext cx="922047" cy="707886"/>
          </a:xfrm>
          <a:prstGeom prst="rect">
            <a:avLst/>
          </a:prstGeom>
          <a:noFill/>
          <a:scene3d>
            <a:camera prst="orthographicFront">
              <a:rot lat="1200000" lon="20999997" rev="36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s-MX" sz="1000" dirty="0"/>
              <a:t>Pruebas</a:t>
            </a:r>
          </a:p>
          <a:p>
            <a:r>
              <a:rPr lang="es-MX" sz="1000" dirty="0"/>
              <a:t>Conectividad</a:t>
            </a:r>
          </a:p>
          <a:p>
            <a:r>
              <a:rPr lang="es-MX" sz="1000" dirty="0"/>
              <a:t>11/08/2021</a:t>
            </a:r>
          </a:p>
          <a:p>
            <a:r>
              <a:rPr lang="es-MX" sz="1000" dirty="0"/>
              <a:t>13/08/2021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94682E83-60EE-4BB2-9D59-B5469E7366B8}"/>
              </a:ext>
            </a:extLst>
          </p:cNvPr>
          <p:cNvSpPr txBox="1"/>
          <p:nvPr/>
        </p:nvSpPr>
        <p:spPr>
          <a:xfrm>
            <a:off x="4387195" y="3781244"/>
            <a:ext cx="901209" cy="707886"/>
          </a:xfrm>
          <a:prstGeom prst="rect">
            <a:avLst/>
          </a:prstGeom>
          <a:noFill/>
          <a:scene3d>
            <a:camera prst="orthographicFront">
              <a:rot lat="1200000" lon="20999997" rev="36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s-MX" sz="1000" dirty="0"/>
              <a:t>Pruebas WS</a:t>
            </a:r>
          </a:p>
          <a:p>
            <a:r>
              <a:rPr lang="es-MX" sz="1000" dirty="0"/>
              <a:t>con AFP</a:t>
            </a:r>
          </a:p>
          <a:p>
            <a:r>
              <a:rPr lang="es-MX" sz="1000" dirty="0"/>
              <a:t>17/08/2021</a:t>
            </a:r>
          </a:p>
          <a:p>
            <a:r>
              <a:rPr lang="es-MX" sz="1000" dirty="0"/>
              <a:t>31/08/2021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07C813F3-6792-4066-BD4A-AF713102D713}"/>
              </a:ext>
            </a:extLst>
          </p:cNvPr>
          <p:cNvSpPr txBox="1"/>
          <p:nvPr/>
        </p:nvSpPr>
        <p:spPr>
          <a:xfrm>
            <a:off x="7107476" y="3669263"/>
            <a:ext cx="1415772" cy="553998"/>
          </a:xfrm>
          <a:prstGeom prst="rect">
            <a:avLst/>
          </a:prstGeom>
          <a:noFill/>
          <a:scene3d>
            <a:camera prst="orthographicFront">
              <a:rot lat="1200000" lon="20999997" rev="36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s-MX" sz="1000" dirty="0"/>
              <a:t>Puesta en producción</a:t>
            </a:r>
          </a:p>
          <a:p>
            <a:r>
              <a:rPr lang="es-MX" sz="1000" dirty="0"/>
              <a:t>WS con AFP</a:t>
            </a:r>
          </a:p>
          <a:p>
            <a:r>
              <a:rPr lang="es-MX" sz="1000" dirty="0"/>
              <a:t>15/09/2021</a:t>
            </a:r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BAC21FD3-B51B-4812-B947-352B244B87A7}"/>
              </a:ext>
            </a:extLst>
          </p:cNvPr>
          <p:cNvSpPr/>
          <p:nvPr/>
        </p:nvSpPr>
        <p:spPr>
          <a:xfrm>
            <a:off x="5479216" y="2675119"/>
            <a:ext cx="149087" cy="1192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800" dirty="0">
              <a:solidFill>
                <a:srgbClr val="92D050"/>
              </a:solidFill>
            </a:endParaRPr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AA8F6547-319F-456C-A12F-8342574DBFCD}"/>
              </a:ext>
            </a:extLst>
          </p:cNvPr>
          <p:cNvSpPr/>
          <p:nvPr/>
        </p:nvSpPr>
        <p:spPr>
          <a:xfrm>
            <a:off x="7562523" y="4757698"/>
            <a:ext cx="149087" cy="1192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800" dirty="0">
              <a:solidFill>
                <a:srgbClr val="92D050"/>
              </a:solidFill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76D35004-3707-4C2F-ABCF-219EFA977738}"/>
              </a:ext>
            </a:extLst>
          </p:cNvPr>
          <p:cNvSpPr txBox="1"/>
          <p:nvPr/>
        </p:nvSpPr>
        <p:spPr>
          <a:xfrm>
            <a:off x="5189714" y="3683675"/>
            <a:ext cx="1162498" cy="707886"/>
          </a:xfrm>
          <a:prstGeom prst="rect">
            <a:avLst/>
          </a:prstGeom>
          <a:noFill/>
          <a:scene3d>
            <a:camera prst="orthographicFront">
              <a:rot lat="1200000" lon="20999997" rev="36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s-MX" sz="1000" dirty="0"/>
              <a:t>Pruebas stress e</a:t>
            </a:r>
          </a:p>
          <a:p>
            <a:r>
              <a:rPr lang="es-MX" sz="1000" dirty="0"/>
              <a:t>integrales</a:t>
            </a:r>
          </a:p>
          <a:p>
            <a:r>
              <a:rPr lang="es-MX" sz="1000" dirty="0"/>
              <a:t>01/09/2021</a:t>
            </a:r>
          </a:p>
          <a:p>
            <a:r>
              <a:rPr lang="es-MX" sz="1000" dirty="0"/>
              <a:t>07/09/2021</a:t>
            </a:r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01A68FBB-314A-4622-B0F0-5466AA5B7895}"/>
              </a:ext>
            </a:extLst>
          </p:cNvPr>
          <p:cNvSpPr/>
          <p:nvPr/>
        </p:nvSpPr>
        <p:spPr>
          <a:xfrm>
            <a:off x="5568561" y="4740139"/>
            <a:ext cx="149087" cy="1192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800" dirty="0">
              <a:solidFill>
                <a:srgbClr val="92D050"/>
              </a:solidFill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9BE4CC6B-6634-4E61-8C29-173690A05201}"/>
              </a:ext>
            </a:extLst>
          </p:cNvPr>
          <p:cNvSpPr txBox="1"/>
          <p:nvPr/>
        </p:nvSpPr>
        <p:spPr>
          <a:xfrm>
            <a:off x="8041591" y="3718793"/>
            <a:ext cx="992579" cy="707886"/>
          </a:xfrm>
          <a:prstGeom prst="rect">
            <a:avLst/>
          </a:prstGeom>
          <a:noFill/>
          <a:scene3d>
            <a:camera prst="orthographicFront">
              <a:rot lat="1200000" lon="20999997" rev="36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s-MX" sz="1000" dirty="0"/>
              <a:t>Uso de WS</a:t>
            </a:r>
          </a:p>
          <a:p>
            <a:r>
              <a:rPr lang="es-MX" sz="1000" dirty="0"/>
              <a:t>Incorporación </a:t>
            </a:r>
          </a:p>
          <a:p>
            <a:r>
              <a:rPr lang="es-MX" sz="1000" dirty="0"/>
              <a:t>Rezago</a:t>
            </a:r>
          </a:p>
          <a:p>
            <a:r>
              <a:rPr lang="es-MX" sz="1000" dirty="0"/>
              <a:t>15/09/2021</a:t>
            </a:r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99E8D438-51CB-461D-91A3-AEF400C8DF8A}"/>
              </a:ext>
            </a:extLst>
          </p:cNvPr>
          <p:cNvSpPr/>
          <p:nvPr/>
        </p:nvSpPr>
        <p:spPr>
          <a:xfrm>
            <a:off x="8327174" y="4750078"/>
            <a:ext cx="149087" cy="1192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800" dirty="0">
              <a:solidFill>
                <a:srgbClr val="92D050"/>
              </a:solidFill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3F3F37F4-773A-461C-8FC8-6B42A4CC6AB8}"/>
              </a:ext>
            </a:extLst>
          </p:cNvPr>
          <p:cNvSpPr txBox="1"/>
          <p:nvPr/>
        </p:nvSpPr>
        <p:spPr>
          <a:xfrm>
            <a:off x="2669558" y="1880882"/>
            <a:ext cx="819455" cy="553998"/>
          </a:xfrm>
          <a:prstGeom prst="rect">
            <a:avLst/>
          </a:prstGeom>
          <a:noFill/>
          <a:scene3d>
            <a:camera prst="orthographicFront">
              <a:rot lat="1200000" lon="20999997" rev="36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s-MX" sz="1000" dirty="0"/>
              <a:t>Piloto II</a:t>
            </a:r>
          </a:p>
          <a:p>
            <a:r>
              <a:rPr lang="es-MX" sz="1000" dirty="0"/>
              <a:t>04/08/2021</a:t>
            </a:r>
          </a:p>
          <a:p>
            <a:r>
              <a:rPr lang="es-MX" sz="1000" dirty="0"/>
              <a:t>06/08/2021</a:t>
            </a:r>
            <a:endParaRPr lang="es-MX" sz="1800" dirty="0"/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9106021B-0C28-4ABA-A528-0D050FD199EC}"/>
              </a:ext>
            </a:extLst>
          </p:cNvPr>
          <p:cNvSpPr txBox="1"/>
          <p:nvPr/>
        </p:nvSpPr>
        <p:spPr>
          <a:xfrm>
            <a:off x="5318609" y="1964702"/>
            <a:ext cx="819455" cy="553998"/>
          </a:xfrm>
          <a:prstGeom prst="rect">
            <a:avLst/>
          </a:prstGeom>
          <a:noFill/>
          <a:scene3d>
            <a:camera prst="orthographicFront">
              <a:rot lat="1200000" lon="20999997" rev="36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s-MX" sz="1000" dirty="0"/>
              <a:t>Definitiva</a:t>
            </a:r>
          </a:p>
          <a:p>
            <a:r>
              <a:rPr lang="es-MX" sz="1000" dirty="0"/>
              <a:t>01/09/2021</a:t>
            </a:r>
          </a:p>
          <a:p>
            <a:r>
              <a:rPr lang="es-MX" sz="1000" dirty="0"/>
              <a:t>03/09/2021</a:t>
            </a:r>
            <a:endParaRPr lang="es-MX" sz="1800" dirty="0"/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DDDE001A-D6B0-4913-A3EC-FAA0B1714CED}"/>
              </a:ext>
            </a:extLst>
          </p:cNvPr>
          <p:cNvSpPr/>
          <p:nvPr/>
        </p:nvSpPr>
        <p:spPr>
          <a:xfrm>
            <a:off x="2969157" y="2669126"/>
            <a:ext cx="149087" cy="1192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800" dirty="0">
              <a:solidFill>
                <a:srgbClr val="92D050"/>
              </a:solidFill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CC7F661B-2031-45A7-8889-0210ACBDEDE2}"/>
              </a:ext>
            </a:extLst>
          </p:cNvPr>
          <p:cNvSpPr txBox="1"/>
          <p:nvPr/>
        </p:nvSpPr>
        <p:spPr>
          <a:xfrm>
            <a:off x="478366" y="3813179"/>
            <a:ext cx="984565" cy="553998"/>
          </a:xfrm>
          <a:prstGeom prst="rect">
            <a:avLst/>
          </a:prstGeom>
          <a:noFill/>
          <a:scene3d>
            <a:camera prst="orthographicFront">
              <a:rot lat="1200000" lon="20999997" rev="36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s-MX" sz="1000" dirty="0"/>
              <a:t>Expedición de</a:t>
            </a:r>
          </a:p>
          <a:p>
            <a:r>
              <a:rPr lang="es-MX" sz="1000" dirty="0"/>
              <a:t>Resolución</a:t>
            </a:r>
          </a:p>
          <a:p>
            <a:r>
              <a:rPr lang="es-MX" sz="1000" dirty="0"/>
              <a:t>22/07/2021</a:t>
            </a: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8EA4FEDE-52FF-41D3-B046-0CD16CCE1B02}"/>
              </a:ext>
            </a:extLst>
          </p:cNvPr>
          <p:cNvSpPr/>
          <p:nvPr/>
        </p:nvSpPr>
        <p:spPr>
          <a:xfrm>
            <a:off x="774868" y="4752898"/>
            <a:ext cx="149087" cy="1192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800" dirty="0">
              <a:solidFill>
                <a:srgbClr val="92D050"/>
              </a:solidFill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423B5175-F5B9-4FFE-BB79-C1CF6C51334B}"/>
              </a:ext>
            </a:extLst>
          </p:cNvPr>
          <p:cNvSpPr txBox="1"/>
          <p:nvPr/>
        </p:nvSpPr>
        <p:spPr>
          <a:xfrm>
            <a:off x="2742909" y="3687701"/>
            <a:ext cx="1114408" cy="707886"/>
          </a:xfrm>
          <a:prstGeom prst="rect">
            <a:avLst/>
          </a:prstGeom>
          <a:noFill/>
          <a:scene3d>
            <a:camera prst="orthographicFront">
              <a:rot lat="1200000" lon="20999997" rev="36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s-MX" sz="1000" dirty="0"/>
              <a:t>Requerimientos,</a:t>
            </a:r>
          </a:p>
          <a:p>
            <a:r>
              <a:rPr lang="es-MX" sz="1000" dirty="0"/>
              <a:t>Desarrollo,</a:t>
            </a:r>
          </a:p>
          <a:p>
            <a:r>
              <a:rPr lang="es-MX" sz="1000" dirty="0"/>
              <a:t>Pruebas Ajustes</a:t>
            </a:r>
          </a:p>
          <a:p>
            <a:r>
              <a:rPr lang="es-MX" sz="1000" dirty="0"/>
              <a:t>A 13/08/2021</a:t>
            </a:r>
          </a:p>
        </p:txBody>
      </p:sp>
      <p:sp>
        <p:nvSpPr>
          <p:cNvPr id="45" name="Elipse 44">
            <a:extLst>
              <a:ext uri="{FF2B5EF4-FFF2-40B4-BE49-F238E27FC236}">
                <a16:creationId xmlns:a16="http://schemas.microsoft.com/office/drawing/2014/main" id="{FB3179C3-83F3-4DAE-AD23-3D2926A22E63}"/>
              </a:ext>
            </a:extLst>
          </p:cNvPr>
          <p:cNvSpPr/>
          <p:nvPr/>
        </p:nvSpPr>
        <p:spPr>
          <a:xfrm>
            <a:off x="3083753" y="4729876"/>
            <a:ext cx="149087" cy="1192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800" dirty="0">
              <a:solidFill>
                <a:srgbClr val="92D050"/>
              </a:solidFill>
            </a:endParaRP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22E73E10-9A00-49C1-8B58-0E0F34A4C443}"/>
              </a:ext>
            </a:extLst>
          </p:cNvPr>
          <p:cNvSpPr txBox="1"/>
          <p:nvPr/>
        </p:nvSpPr>
        <p:spPr>
          <a:xfrm>
            <a:off x="6138905" y="3698584"/>
            <a:ext cx="1253869" cy="707886"/>
          </a:xfrm>
          <a:prstGeom prst="rect">
            <a:avLst/>
          </a:prstGeom>
          <a:noFill/>
          <a:scene3d>
            <a:camera prst="orthographicFront">
              <a:rot lat="1200000" lon="20999997" rev="36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s-MX" sz="1000" dirty="0"/>
              <a:t>Alistamiento para </a:t>
            </a:r>
          </a:p>
          <a:p>
            <a:r>
              <a:rPr lang="es-MX" sz="1000" dirty="0"/>
              <a:t>Paso a Producción</a:t>
            </a:r>
          </a:p>
          <a:p>
            <a:r>
              <a:rPr lang="es-MX" sz="1000" dirty="0"/>
              <a:t>08/09/2021</a:t>
            </a:r>
          </a:p>
          <a:p>
            <a:r>
              <a:rPr lang="es-MX" sz="1000" dirty="0"/>
              <a:t>15/09/2021</a:t>
            </a:r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B573D85B-A4E6-4EF4-B4CE-E925BB4FA87C}"/>
              </a:ext>
            </a:extLst>
          </p:cNvPr>
          <p:cNvSpPr/>
          <p:nvPr/>
        </p:nvSpPr>
        <p:spPr>
          <a:xfrm>
            <a:off x="6448177" y="4774927"/>
            <a:ext cx="149087" cy="1192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800" dirty="0">
              <a:solidFill>
                <a:srgbClr val="92D050"/>
              </a:solidFill>
            </a:endParaRPr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3B7753D7-E91F-4AA9-84E5-A5F74978EB09}"/>
              </a:ext>
            </a:extLst>
          </p:cNvPr>
          <p:cNvSpPr/>
          <p:nvPr/>
        </p:nvSpPr>
        <p:spPr>
          <a:xfrm>
            <a:off x="7611917" y="1639436"/>
            <a:ext cx="149087" cy="11925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rgbClr val="92D050"/>
              </a:solidFill>
            </a:endParaRPr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AE5BBECB-60F5-474C-9595-FC2E5526B9F2}"/>
              </a:ext>
            </a:extLst>
          </p:cNvPr>
          <p:cNvSpPr/>
          <p:nvPr/>
        </p:nvSpPr>
        <p:spPr>
          <a:xfrm>
            <a:off x="7623282" y="1032861"/>
            <a:ext cx="149087" cy="1192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rgbClr val="92D050"/>
              </a:solidFill>
            </a:endParaRP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9C3A8E63-84A9-4EC6-9B1B-92339660673D}"/>
              </a:ext>
            </a:extLst>
          </p:cNvPr>
          <p:cNvSpPr txBox="1"/>
          <p:nvPr/>
        </p:nvSpPr>
        <p:spPr>
          <a:xfrm>
            <a:off x="7736418" y="1581781"/>
            <a:ext cx="7248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/>
              <a:t>Cumplido</a:t>
            </a:r>
            <a:endParaRPr lang="es-CO" sz="1000" dirty="0"/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247C9B9C-B002-4D7E-B04D-11986B827EB8}"/>
              </a:ext>
            </a:extLst>
          </p:cNvPr>
          <p:cNvSpPr txBox="1"/>
          <p:nvPr/>
        </p:nvSpPr>
        <p:spPr>
          <a:xfrm>
            <a:off x="7736910" y="964062"/>
            <a:ext cx="10567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/>
              <a:t>En cronograma</a:t>
            </a:r>
            <a:endParaRPr lang="es-CO" sz="1000" dirty="0"/>
          </a:p>
        </p:txBody>
      </p:sp>
      <p:sp>
        <p:nvSpPr>
          <p:cNvPr id="51" name="Elipse 50">
            <a:extLst>
              <a:ext uri="{FF2B5EF4-FFF2-40B4-BE49-F238E27FC236}">
                <a16:creationId xmlns:a16="http://schemas.microsoft.com/office/drawing/2014/main" id="{0EC96FB6-62D3-46FC-B453-E301DFD8E729}"/>
              </a:ext>
            </a:extLst>
          </p:cNvPr>
          <p:cNvSpPr/>
          <p:nvPr/>
        </p:nvSpPr>
        <p:spPr>
          <a:xfrm>
            <a:off x="7626597" y="1356843"/>
            <a:ext cx="149087" cy="1192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rgbClr val="92D050"/>
              </a:solidFill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4923C81B-78CD-424B-8ED7-09CC12AA590C}"/>
              </a:ext>
            </a:extLst>
          </p:cNvPr>
          <p:cNvSpPr txBox="1"/>
          <p:nvPr/>
        </p:nvSpPr>
        <p:spPr>
          <a:xfrm>
            <a:off x="7745197" y="1281628"/>
            <a:ext cx="8671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En proceso</a:t>
            </a:r>
            <a:endParaRPr lang="es-CO" sz="1000" dirty="0"/>
          </a:p>
        </p:txBody>
      </p: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92C16512-5CE2-48C0-9F6D-C1CD29056E0E}"/>
              </a:ext>
            </a:extLst>
          </p:cNvPr>
          <p:cNvCxnSpPr>
            <a:cxnSpLocks/>
          </p:cNvCxnSpPr>
          <p:nvPr/>
        </p:nvCxnSpPr>
        <p:spPr>
          <a:xfrm flipH="1">
            <a:off x="251084" y="1629686"/>
            <a:ext cx="8120" cy="3188152"/>
          </a:xfrm>
          <a:prstGeom prst="line">
            <a:avLst/>
          </a:prstGeom>
          <a:ln w="381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1F10B224-E960-49E2-A4DC-1F1D3B2C5916}"/>
              </a:ext>
            </a:extLst>
          </p:cNvPr>
          <p:cNvSpPr txBox="1"/>
          <p:nvPr/>
        </p:nvSpPr>
        <p:spPr>
          <a:xfrm>
            <a:off x="5000813" y="325300"/>
            <a:ext cx="3758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CRONOGRAMA ETAPA No 1 y 2</a:t>
            </a:r>
            <a:endParaRPr lang="es-CO" sz="1800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54FCED3-8777-47BE-9B2F-690CC82431EC}"/>
              </a:ext>
            </a:extLst>
          </p:cNvPr>
          <p:cNvSpPr txBox="1"/>
          <p:nvPr/>
        </p:nvSpPr>
        <p:spPr>
          <a:xfrm>
            <a:off x="40243" y="1323305"/>
            <a:ext cx="4619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/>
              <a:t>HOY</a:t>
            </a:r>
            <a:endParaRPr lang="es-CO" sz="1000" dirty="0"/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C5AC46D3-3A02-4970-B67F-54D5F6674912}"/>
              </a:ext>
            </a:extLst>
          </p:cNvPr>
          <p:cNvSpPr txBox="1"/>
          <p:nvPr/>
        </p:nvSpPr>
        <p:spPr>
          <a:xfrm>
            <a:off x="1791254" y="1844786"/>
            <a:ext cx="819455" cy="553998"/>
          </a:xfrm>
          <a:prstGeom prst="rect">
            <a:avLst/>
          </a:prstGeom>
          <a:noFill/>
          <a:scene3d>
            <a:camera prst="orthographicFront">
              <a:rot lat="1200000" lon="20999997" rev="36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s-MX" sz="1000" dirty="0" err="1"/>
              <a:t>Entega</a:t>
            </a:r>
            <a:r>
              <a:rPr lang="es-MX" sz="1000" dirty="0"/>
              <a:t> de </a:t>
            </a:r>
          </a:p>
          <a:p>
            <a:r>
              <a:rPr lang="es-MX" sz="1000" dirty="0"/>
              <a:t>resultados</a:t>
            </a:r>
          </a:p>
          <a:p>
            <a:r>
              <a:rPr lang="es-MX" sz="1000" dirty="0"/>
              <a:t>22/07/2021</a:t>
            </a:r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DE219110-661F-4C76-A66A-B100E13867AD}"/>
              </a:ext>
            </a:extLst>
          </p:cNvPr>
          <p:cNvSpPr/>
          <p:nvPr/>
        </p:nvSpPr>
        <p:spPr>
          <a:xfrm>
            <a:off x="2014647" y="2665110"/>
            <a:ext cx="149087" cy="1192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800" dirty="0">
              <a:solidFill>
                <a:srgbClr val="92D050"/>
              </a:solidFill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1C683007-F2D9-422A-9A92-1B55B63FDEEE}"/>
              </a:ext>
            </a:extLst>
          </p:cNvPr>
          <p:cNvSpPr txBox="1"/>
          <p:nvPr/>
        </p:nvSpPr>
        <p:spPr>
          <a:xfrm>
            <a:off x="3942998" y="1996782"/>
            <a:ext cx="841897" cy="553998"/>
          </a:xfrm>
          <a:prstGeom prst="rect">
            <a:avLst/>
          </a:prstGeom>
          <a:noFill/>
          <a:scene3d>
            <a:camera prst="orthographicFront">
              <a:rot lat="1200000" lon="20999997" rev="36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s-MX" sz="1000" dirty="0"/>
              <a:t>Entrega de </a:t>
            </a:r>
          </a:p>
          <a:p>
            <a:r>
              <a:rPr lang="es-MX" sz="1000" dirty="0"/>
              <a:t>resultados</a:t>
            </a:r>
          </a:p>
          <a:p>
            <a:r>
              <a:rPr lang="es-MX" sz="1000" dirty="0"/>
              <a:t>13/08/2021</a:t>
            </a:r>
          </a:p>
        </p:txBody>
      </p:sp>
      <p:sp>
        <p:nvSpPr>
          <p:cNvPr id="54" name="Elipse 53">
            <a:extLst>
              <a:ext uri="{FF2B5EF4-FFF2-40B4-BE49-F238E27FC236}">
                <a16:creationId xmlns:a16="http://schemas.microsoft.com/office/drawing/2014/main" id="{BF8FB372-E8B9-4D54-82C2-CCA7F486C833}"/>
              </a:ext>
            </a:extLst>
          </p:cNvPr>
          <p:cNvSpPr/>
          <p:nvPr/>
        </p:nvSpPr>
        <p:spPr>
          <a:xfrm>
            <a:off x="4187831" y="2647043"/>
            <a:ext cx="149087" cy="1192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8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131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8F56E9A-AF39-4F5A-9D96-20D686CB4296}"/>
              </a:ext>
            </a:extLst>
          </p:cNvPr>
          <p:cNvSpPr txBox="1"/>
          <p:nvPr/>
        </p:nvSpPr>
        <p:spPr>
          <a:xfrm>
            <a:off x="554756" y="233239"/>
            <a:ext cx="71627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			</a:t>
            </a:r>
            <a:endParaRPr lang="es-MX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s-MX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                                          ALCANCE ETAPA No 2</a:t>
            </a:r>
          </a:p>
          <a:p>
            <a:endParaRPr lang="es-MX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MX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s-MX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Uso de los servicios web para reportar el rezago no incorporado y de las nuevas novedades procesadas por la AP</a:t>
            </a:r>
          </a:p>
          <a:p>
            <a:pPr lvl="1"/>
            <a:endParaRPr lang="es-MX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1450" lvl="1" indent="-171450">
              <a:buFont typeface="Wingdings" panose="05000000000000000000" pitchFamily="2" charset="2"/>
              <a:buChar char="Ø"/>
            </a:pPr>
            <a:r>
              <a:rPr lang="es-MX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Reporte de las afiliaciones y traslados que se realicen directamente ante las AP</a:t>
            </a:r>
          </a:p>
          <a:p>
            <a:pPr marL="171450" lvl="1" indent="-171450">
              <a:buFont typeface="Wingdings" panose="05000000000000000000" pitchFamily="2" charset="2"/>
              <a:buChar char="Ø"/>
            </a:pPr>
            <a:r>
              <a:rPr lang="es-MX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Reporte de retracto de la selección de administradora del Sistema General de Pensiones</a:t>
            </a:r>
          </a:p>
          <a:p>
            <a:pPr marL="171450" lvl="1" indent="-171450">
              <a:buFont typeface="Wingdings" panose="05000000000000000000" pitchFamily="2" charset="2"/>
              <a:buChar char="Ø"/>
            </a:pPr>
            <a:r>
              <a:rPr lang="es-MX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Inicio de relación laboral</a:t>
            </a:r>
          </a:p>
          <a:p>
            <a:pPr marL="171450" lvl="1" indent="-171450">
              <a:buFont typeface="Wingdings" panose="05000000000000000000" pitchFamily="2" charset="2"/>
              <a:buChar char="Ø"/>
            </a:pPr>
            <a:r>
              <a:rPr lang="es-MX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Terminación de relación laboral</a:t>
            </a:r>
          </a:p>
          <a:p>
            <a:pPr marL="171450" lvl="1" indent="-171450">
              <a:buFont typeface="Wingdings" panose="05000000000000000000" pitchFamily="2" charset="2"/>
              <a:buChar char="Ø"/>
            </a:pPr>
            <a:r>
              <a:rPr lang="es-MX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Inicio como trabajador independiente</a:t>
            </a:r>
          </a:p>
          <a:p>
            <a:pPr marL="171450" lvl="1" indent="-171450">
              <a:buFont typeface="Wingdings" panose="05000000000000000000" pitchFamily="2" charset="2"/>
              <a:buChar char="Ø"/>
            </a:pPr>
            <a:r>
              <a:rPr lang="es-MX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Terminación como trabajador independiente</a:t>
            </a:r>
          </a:p>
          <a:p>
            <a:pPr marL="171450" lvl="1" indent="-171450">
              <a:buFont typeface="Wingdings" panose="05000000000000000000" pitchFamily="2" charset="2"/>
              <a:buChar char="Ø"/>
            </a:pPr>
            <a:r>
              <a:rPr lang="es-MX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Reporte de correcciones de información previamente reportada al SAT</a:t>
            </a:r>
            <a:endParaRPr lang="es-MX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23535083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8F56E9A-AF39-4F5A-9D96-20D686CB4296}"/>
              </a:ext>
            </a:extLst>
          </p:cNvPr>
          <p:cNvSpPr txBox="1"/>
          <p:nvPr/>
        </p:nvSpPr>
        <p:spPr>
          <a:xfrm>
            <a:off x="554756" y="164231"/>
            <a:ext cx="819220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			</a:t>
            </a:r>
            <a:endParaRPr lang="es-CO" sz="1600" b="1" i="1" dirty="0">
              <a:solidFill>
                <a:srgbClr val="FF0000"/>
              </a:solidFill>
            </a:endParaRPr>
          </a:p>
          <a:p>
            <a:r>
              <a:rPr lang="es-MX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                                           ALCANCE ETAPA No 3</a:t>
            </a:r>
          </a:p>
          <a:p>
            <a:endParaRPr lang="es-MX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MX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es-MX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Funcionalidades dispuestas en el SAT para que los afiliados y empleadores reporten las novedades, las cuales serán informadas por el SAT a las AFP y sobre las cuales estas últimas darán respuesta.  Los servicios web dispuestos para reportar el resultado de estas funcionalidades son los siguientes:</a:t>
            </a:r>
          </a:p>
          <a:p>
            <a:pPr lvl="1"/>
            <a:endParaRPr lang="es-MX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1450" lvl="1" indent="-171450">
              <a:buFont typeface="Wingdings" panose="05000000000000000000" pitchFamily="2" charset="2"/>
              <a:buChar char="Ø"/>
            </a:pPr>
            <a:r>
              <a:rPr lang="es-MX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Solicitud de las afiliaciones y traslados / respuesta</a:t>
            </a:r>
          </a:p>
          <a:p>
            <a:pPr marL="171450" lvl="1" indent="-171450">
              <a:buFont typeface="Wingdings" panose="05000000000000000000" pitchFamily="2" charset="2"/>
              <a:buChar char="Ø"/>
            </a:pPr>
            <a:r>
              <a:rPr lang="es-MX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Reporte de detalle de los beneficiarios registrados por el solicitante </a:t>
            </a:r>
          </a:p>
          <a:p>
            <a:pPr marL="171450" lvl="1" indent="-171450">
              <a:buFont typeface="Wingdings" panose="05000000000000000000" pitchFamily="2" charset="2"/>
              <a:buChar char="Ø"/>
            </a:pPr>
            <a:r>
              <a:rPr lang="es-MX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Solicitud de retracto de la selección de administradora del Sistema General de Pensiones  / respuesta</a:t>
            </a:r>
          </a:p>
          <a:p>
            <a:pPr marL="171450" lvl="1" indent="-171450">
              <a:buFont typeface="Wingdings" panose="05000000000000000000" pitchFamily="2" charset="2"/>
              <a:buChar char="Ø"/>
            </a:pPr>
            <a:r>
              <a:rPr lang="es-MX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Inicio de relación laboral</a:t>
            </a:r>
          </a:p>
          <a:p>
            <a:pPr marL="171450" lvl="1" indent="-171450">
              <a:buFont typeface="Wingdings" panose="05000000000000000000" pitchFamily="2" charset="2"/>
              <a:buChar char="Ø"/>
            </a:pPr>
            <a:r>
              <a:rPr lang="es-MX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Terminación de relación laboral</a:t>
            </a:r>
          </a:p>
          <a:p>
            <a:pPr marL="171450" lvl="1" indent="-171450">
              <a:buFont typeface="Wingdings" panose="05000000000000000000" pitchFamily="2" charset="2"/>
              <a:buChar char="Ø"/>
            </a:pPr>
            <a:r>
              <a:rPr lang="es-MX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Inicio como trabajador independiente</a:t>
            </a:r>
          </a:p>
          <a:p>
            <a:pPr marL="171450" lvl="1" indent="-171450">
              <a:buFont typeface="Wingdings" panose="05000000000000000000" pitchFamily="2" charset="2"/>
              <a:buChar char="Ø"/>
            </a:pPr>
            <a:r>
              <a:rPr lang="es-MX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Terminación como trabajador independiente</a:t>
            </a:r>
          </a:p>
          <a:p>
            <a:pPr lvl="1"/>
            <a:endParaRPr lang="es-MX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MX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3398503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1"/>
          <p:cNvSpPr txBox="1">
            <a:spLocks noGrp="1"/>
          </p:cNvSpPr>
          <p:nvPr>
            <p:ph type="title"/>
          </p:nvPr>
        </p:nvSpPr>
        <p:spPr>
          <a:xfrm>
            <a:off x="2759235" y="732450"/>
            <a:ext cx="4025100" cy="367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Work Sans SemiBold"/>
              <a:buNone/>
            </a:pPr>
            <a:r>
              <a:rPr lang="es-ES" sz="5400" b="1" dirty="0">
                <a:latin typeface="+mj-lt"/>
              </a:rPr>
              <a:t>Gracias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idencia de Colomba">
  <a:themeElements>
    <a:clrScheme name="Presidencia">
      <a:dk1>
        <a:srgbClr val="073763"/>
      </a:dk1>
      <a:lt1>
        <a:srgbClr val="FFFFFF"/>
      </a:lt1>
      <a:dk2>
        <a:srgbClr val="3C78D8"/>
      </a:dk2>
      <a:lt2>
        <a:srgbClr val="A4C2F4"/>
      </a:lt2>
      <a:accent1>
        <a:srgbClr val="E4EDFE"/>
      </a:accent1>
      <a:accent2>
        <a:srgbClr val="B7CFFF"/>
      </a:accent2>
      <a:accent3>
        <a:srgbClr val="88ACF8"/>
      </a:accent3>
      <a:accent4>
        <a:srgbClr val="5B8BFF"/>
      </a:accent4>
      <a:accent5>
        <a:srgbClr val="6D98FF"/>
      </a:accent5>
      <a:accent6>
        <a:srgbClr val="2A54A7"/>
      </a:accent6>
      <a:hlink>
        <a:srgbClr val="F45721"/>
      </a:hlink>
      <a:folHlink>
        <a:srgbClr val="FFA06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residencia">
    <a:dk1>
      <a:srgbClr val="073763"/>
    </a:dk1>
    <a:lt1>
      <a:srgbClr val="FFFFFF"/>
    </a:lt1>
    <a:dk2>
      <a:srgbClr val="3C78D8"/>
    </a:dk2>
    <a:lt2>
      <a:srgbClr val="A4C2F4"/>
    </a:lt2>
    <a:accent1>
      <a:srgbClr val="E4EDFE"/>
    </a:accent1>
    <a:accent2>
      <a:srgbClr val="B7CFFF"/>
    </a:accent2>
    <a:accent3>
      <a:srgbClr val="88ACF8"/>
    </a:accent3>
    <a:accent4>
      <a:srgbClr val="5B8BFF"/>
    </a:accent4>
    <a:accent5>
      <a:srgbClr val="6D98FF"/>
    </a:accent5>
    <a:accent6>
      <a:srgbClr val="2A54A7"/>
    </a:accent6>
    <a:hlink>
      <a:srgbClr val="F45721"/>
    </a:hlink>
    <a:folHlink>
      <a:srgbClr val="FFA064"/>
    </a:folHlink>
  </a:clrScheme>
</a:themeOverride>
</file>

<file path=ppt/theme/themeOverride2.xml><?xml version="1.0" encoding="utf-8"?>
<a:themeOverride xmlns:a="http://schemas.openxmlformats.org/drawingml/2006/main">
  <a:clrScheme name="Presidencia">
    <a:dk1>
      <a:srgbClr val="073763"/>
    </a:dk1>
    <a:lt1>
      <a:srgbClr val="FFFFFF"/>
    </a:lt1>
    <a:dk2>
      <a:srgbClr val="3C78D8"/>
    </a:dk2>
    <a:lt2>
      <a:srgbClr val="A4C2F4"/>
    </a:lt2>
    <a:accent1>
      <a:srgbClr val="E4EDFE"/>
    </a:accent1>
    <a:accent2>
      <a:srgbClr val="B7CFFF"/>
    </a:accent2>
    <a:accent3>
      <a:srgbClr val="88ACF8"/>
    </a:accent3>
    <a:accent4>
      <a:srgbClr val="5B8BFF"/>
    </a:accent4>
    <a:accent5>
      <a:srgbClr val="6D98FF"/>
    </a:accent5>
    <a:accent6>
      <a:srgbClr val="2A54A7"/>
    </a:accent6>
    <a:hlink>
      <a:srgbClr val="F45721"/>
    </a:hlink>
    <a:folHlink>
      <a:srgbClr val="FFA064"/>
    </a:folHlink>
  </a:clrScheme>
</a:themeOverride>
</file>

<file path=ppt/theme/themeOverride3.xml><?xml version="1.0" encoding="utf-8"?>
<a:themeOverride xmlns:a="http://schemas.openxmlformats.org/drawingml/2006/main">
  <a:clrScheme name="Presidencia">
    <a:dk1>
      <a:srgbClr val="073763"/>
    </a:dk1>
    <a:lt1>
      <a:srgbClr val="FFFFFF"/>
    </a:lt1>
    <a:dk2>
      <a:srgbClr val="3C78D8"/>
    </a:dk2>
    <a:lt2>
      <a:srgbClr val="A4C2F4"/>
    </a:lt2>
    <a:accent1>
      <a:srgbClr val="E4EDFE"/>
    </a:accent1>
    <a:accent2>
      <a:srgbClr val="B7CFFF"/>
    </a:accent2>
    <a:accent3>
      <a:srgbClr val="88ACF8"/>
    </a:accent3>
    <a:accent4>
      <a:srgbClr val="5B8BFF"/>
    </a:accent4>
    <a:accent5>
      <a:srgbClr val="6D98FF"/>
    </a:accent5>
    <a:accent6>
      <a:srgbClr val="2A54A7"/>
    </a:accent6>
    <a:hlink>
      <a:srgbClr val="F45721"/>
    </a:hlink>
    <a:folHlink>
      <a:srgbClr val="FFA06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EBA341737EA7547BFF91A63EFF47A0F" ma:contentTypeVersion="2" ma:contentTypeDescription="Crear nuevo documento." ma:contentTypeScope="" ma:versionID="b56ce19b0e55cfc32539a84b7876ab32">
  <xsd:schema xmlns:xsd="http://www.w3.org/2001/XMLSchema" xmlns:xs="http://www.w3.org/2001/XMLSchema" xmlns:p="http://schemas.microsoft.com/office/2006/metadata/properties" xmlns:ns1="http://schemas.microsoft.com/sharepoint/v3" xmlns:ns2="bc7fa6d9-f289-453f-8d65-26d024cbc172" targetNamespace="http://schemas.microsoft.com/office/2006/metadata/properties" ma:root="true" ma:fieldsID="60704b87ff60a9884fde748d15839514" ns1:_="" ns2:_="">
    <xsd:import namespace="http://schemas.microsoft.com/sharepoint/v3"/>
    <xsd:import namespace="bc7fa6d9-f289-453f-8d65-26d024cbc17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12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7fa6d9-f289-453f-8d65-26d024cbc17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  <xsd:element name="SharedWithUsers" ma:index="13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StartDate xmlns="http://schemas.microsoft.com/sharepoint/v3" xsi:nil="true"/>
    <PublishingExpirationDate xmlns="http://schemas.microsoft.com/sharepoint/v3" xsi:nil="true"/>
    <_dlc_DocId xmlns="bc7fa6d9-f289-453f-8d65-26d024cbc172">SK56FQYSNTNA-274-2</_dlc_DocId>
    <_dlc_DocIdUrl xmlns="bc7fa6d9-f289-453f-8d65-26d024cbc172">
      <Url>https://intranet.minsalud.gov.co/comunicaciones/_layouts/15/DocIdRedir.aspx?ID=SK56FQYSNTNA-274-2</Url>
      <Description>SK56FQYSNTNA-274-2</Description>
    </_dlc_DocIdUrl>
  </documentManagement>
</p:properties>
</file>

<file path=customXml/itemProps1.xml><?xml version="1.0" encoding="utf-8"?>
<ds:datastoreItem xmlns:ds="http://schemas.openxmlformats.org/officeDocument/2006/customXml" ds:itemID="{5C01E321-FD6C-4985-AC55-7BE591663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c7fa6d9-f289-453f-8d65-26d024cbc1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74D005-FB1F-4C3C-A178-0D91C1C29161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71978E26-8BA3-4554-8757-971D3234B0C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D1EC0B1-A55C-4C21-995B-3B64D6FEB0E9}">
  <ds:schemaRefs>
    <ds:schemaRef ds:uri="http://purl.org/dc/elements/1.1/"/>
    <ds:schemaRef ds:uri="http://www.w3.org/XML/1998/namespace"/>
    <ds:schemaRef ds:uri="http://purl.org/dc/dcmitype/"/>
    <ds:schemaRef ds:uri="http://schemas.microsoft.com/office/2006/metadata/properties"/>
    <ds:schemaRef ds:uri="bc7fa6d9-f289-453f-8d65-26d024cbc172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sharepoint/v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4792</TotalTime>
  <Words>402</Words>
  <Application>Microsoft Office PowerPoint</Application>
  <PresentationFormat>Presentación en pantalla (16:9)</PresentationFormat>
  <Paragraphs>106</Paragraphs>
  <Slides>7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Work Sans Light</vt:lpstr>
      <vt:lpstr>Wingdings</vt:lpstr>
      <vt:lpstr>Work Sans SemiBold</vt:lpstr>
      <vt:lpstr>Work Sans</vt:lpstr>
      <vt:lpstr>Presidencia de Colomba</vt:lpstr>
      <vt:lpstr>Presentación de PowerPoint</vt:lpstr>
      <vt:lpstr>SISTEMA DE AFILIACIÓN TRANSACCIONAL - SAT</vt:lpstr>
      <vt:lpstr>Presentación de PowerPoint</vt:lpstr>
      <vt:lpstr>Presentación de PowerPoint</vt:lpstr>
      <vt:lpstr>Presentación de PowerPoint</vt:lpstr>
      <vt:lpstr>Presentación de PowerPoint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Yennifer Viviana Cano Isaza</dc:creator>
  <cp:lastModifiedBy>Adriana Del Pilar Pulido Sanchez</cp:lastModifiedBy>
  <cp:revision>715</cp:revision>
  <dcterms:modified xsi:type="dcterms:W3CDTF">2021-07-02T04:28:16Z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4eb91d03-973a-4a2d-822c-9cc7094d8d80</vt:lpwstr>
  </property>
  <property fmtid="{D5CDD505-2E9C-101B-9397-08002B2CF9AE}" pid="3" name="ContentTypeId">
    <vt:lpwstr>0x0101007EBA341737EA7547BFF91A63EFF47A0F</vt:lpwstr>
  </property>
</Properties>
</file>