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6" r:id="rId2"/>
    <p:sldId id="283" r:id="rId3"/>
    <p:sldId id="284" r:id="rId4"/>
    <p:sldId id="298" r:id="rId5"/>
    <p:sldId id="299" r:id="rId6"/>
    <p:sldId id="300" r:id="rId7"/>
    <p:sldId id="301" r:id="rId8"/>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Chacón" initials="C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1CD28D"/>
    <a:srgbClr val="73DC14"/>
    <a:srgbClr val="C927B2"/>
    <a:srgbClr val="15D9C6"/>
    <a:srgbClr val="FF66FF"/>
    <a:srgbClr val="FF9900"/>
    <a:srgbClr val="F9AD6F"/>
    <a:srgbClr val="CDFFE4"/>
    <a:srgbClr val="E1F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7" autoAdjust="0"/>
    <p:restoredTop sz="95126" autoAdjust="0"/>
  </p:normalViewPr>
  <p:slideViewPr>
    <p:cSldViewPr>
      <p:cViewPr>
        <p:scale>
          <a:sx n="124" d="100"/>
          <a:sy n="124" d="100"/>
        </p:scale>
        <p:origin x="372" y="90"/>
      </p:cViewPr>
      <p:guideLst>
        <p:guide orient="horz" pos="2880"/>
        <p:guide pos="216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3-26T11:07:56.108" idx="1">
    <p:pos x="10" y="10"/>
    <p:text/>
  </p:cm>
  <p:cm authorId="0" dt="2021-03-26T11:08:25.105" idx="2">
    <p:pos x="4731" y="144"/>
    <p:text>Pùblico lleva tilde en la 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F3B1468C-8BA5-4365-913A-681113922B73}" type="datetimeFigureOut">
              <a:rPr lang="en-US" smtClean="0"/>
              <a:pPr/>
              <a:t>3/26/2021</a:t>
            </a:fld>
            <a:endParaRPr lang="en-US"/>
          </a:p>
        </p:txBody>
      </p:sp>
      <p:sp>
        <p:nvSpPr>
          <p:cNvPr id="4" name="Marcador de imagen de diapositiva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B2F25B65-E5A6-4D4F-890E-B9A6AAD078AF}" type="slidenum">
              <a:rPr lang="en-US" smtClean="0"/>
              <a:pPr/>
              <a:t>‹Nº›</a:t>
            </a:fld>
            <a:endParaRPr lang="en-US"/>
          </a:p>
        </p:txBody>
      </p:sp>
    </p:spTree>
    <p:extLst>
      <p:ext uri="{BB962C8B-B14F-4D97-AF65-F5344CB8AC3E}">
        <p14:creationId xmlns:p14="http://schemas.microsoft.com/office/powerpoint/2010/main" val="77140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57004AD-10B3-4DFF-B774-EC5506A88398}" type="slidenum">
              <a:rPr lang="es-MX" smtClean="0"/>
              <a:pPr/>
              <a:t>1</a:t>
            </a:fld>
            <a:endParaRPr lang="es-MX"/>
          </a:p>
        </p:txBody>
      </p:sp>
    </p:spTree>
    <p:extLst>
      <p:ext uri="{BB962C8B-B14F-4D97-AF65-F5344CB8AC3E}">
        <p14:creationId xmlns:p14="http://schemas.microsoft.com/office/powerpoint/2010/main" val="165236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57004AD-10B3-4DFF-B774-EC5506A88398}" type="slidenum">
              <a:rPr lang="es-MX" smtClean="0"/>
              <a:pPr/>
              <a:t>2</a:t>
            </a:fld>
            <a:endParaRPr lang="es-MX"/>
          </a:p>
        </p:txBody>
      </p:sp>
    </p:spTree>
    <p:extLst>
      <p:ext uri="{BB962C8B-B14F-4D97-AF65-F5344CB8AC3E}">
        <p14:creationId xmlns:p14="http://schemas.microsoft.com/office/powerpoint/2010/main" val="321441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57004AD-10B3-4DFF-B774-EC5506A88398}" type="slidenum">
              <a:rPr lang="es-MX" smtClean="0"/>
              <a:pPr/>
              <a:t>3</a:t>
            </a:fld>
            <a:endParaRPr lang="es-MX"/>
          </a:p>
        </p:txBody>
      </p:sp>
    </p:spTree>
    <p:extLst>
      <p:ext uri="{BB962C8B-B14F-4D97-AF65-F5344CB8AC3E}">
        <p14:creationId xmlns:p14="http://schemas.microsoft.com/office/powerpoint/2010/main" val="187295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57004AD-10B3-4DFF-B774-EC5506A88398}" type="slidenum">
              <a:rPr lang="es-MX" smtClean="0"/>
              <a:pPr/>
              <a:t>5</a:t>
            </a:fld>
            <a:endParaRPr lang="es-MX"/>
          </a:p>
        </p:txBody>
      </p:sp>
    </p:spTree>
    <p:extLst>
      <p:ext uri="{BB962C8B-B14F-4D97-AF65-F5344CB8AC3E}">
        <p14:creationId xmlns:p14="http://schemas.microsoft.com/office/powerpoint/2010/main" val="201996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57004AD-10B3-4DFF-B774-EC5506A88398}" type="slidenum">
              <a:rPr lang="es-MX" smtClean="0"/>
              <a:pPr/>
              <a:t>6</a:t>
            </a:fld>
            <a:endParaRPr lang="es-MX"/>
          </a:p>
        </p:txBody>
      </p:sp>
    </p:spTree>
    <p:extLst>
      <p:ext uri="{BB962C8B-B14F-4D97-AF65-F5344CB8AC3E}">
        <p14:creationId xmlns:p14="http://schemas.microsoft.com/office/powerpoint/2010/main" val="14887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57004AD-10B3-4DFF-B774-EC5506A88398}" type="slidenum">
              <a:rPr lang="es-MX" smtClean="0"/>
              <a:pPr/>
              <a:t>7</a:t>
            </a:fld>
            <a:endParaRPr lang="es-MX"/>
          </a:p>
        </p:txBody>
      </p:sp>
    </p:spTree>
    <p:extLst>
      <p:ext uri="{BB962C8B-B14F-4D97-AF65-F5344CB8AC3E}">
        <p14:creationId xmlns:p14="http://schemas.microsoft.com/office/powerpoint/2010/main" val="320709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k object 16"/>
          <p:cNvSpPr/>
          <p:nvPr/>
        </p:nvSpPr>
        <p:spPr>
          <a:xfrm>
            <a:off x="313677" y="1415554"/>
            <a:ext cx="7150087" cy="834986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2701" y="1053691"/>
            <a:ext cx="7720965" cy="3378200"/>
          </a:xfrm>
          <a:custGeom>
            <a:avLst/>
            <a:gdLst/>
            <a:ahLst/>
            <a:cxnLst/>
            <a:rect l="l" t="t" r="r" b="b"/>
            <a:pathLst>
              <a:path w="7720965" h="3378200">
                <a:moveTo>
                  <a:pt x="7720609" y="0"/>
                </a:moveTo>
                <a:lnTo>
                  <a:pt x="16814" y="0"/>
                </a:lnTo>
                <a:lnTo>
                  <a:pt x="0" y="3378200"/>
                </a:lnTo>
                <a:lnTo>
                  <a:pt x="7720609" y="0"/>
                </a:lnTo>
                <a:close/>
              </a:path>
            </a:pathLst>
          </a:custGeom>
          <a:solidFill>
            <a:srgbClr val="F3FAFE"/>
          </a:solidFill>
        </p:spPr>
        <p:txBody>
          <a:bodyPr wrap="square" lIns="0" tIns="0" rIns="0" bIns="0" rtlCol="0"/>
          <a:lstStyle/>
          <a:p>
            <a:endParaRPr/>
          </a:p>
        </p:txBody>
      </p:sp>
      <p:sp>
        <p:nvSpPr>
          <p:cNvPr id="18" name="bk object 18"/>
          <p:cNvSpPr/>
          <p:nvPr/>
        </p:nvSpPr>
        <p:spPr>
          <a:xfrm>
            <a:off x="5117110" y="2857091"/>
            <a:ext cx="2640330" cy="1583690"/>
          </a:xfrm>
          <a:custGeom>
            <a:avLst/>
            <a:gdLst/>
            <a:ahLst/>
            <a:cxnLst/>
            <a:rect l="l" t="t" r="r" b="b"/>
            <a:pathLst>
              <a:path w="2640329" h="1583689">
                <a:moveTo>
                  <a:pt x="2639809" y="0"/>
                </a:moveTo>
                <a:lnTo>
                  <a:pt x="0" y="1583270"/>
                </a:lnTo>
                <a:lnTo>
                  <a:pt x="2634056" y="1583270"/>
                </a:lnTo>
                <a:lnTo>
                  <a:pt x="2639809" y="0"/>
                </a:lnTo>
                <a:close/>
              </a:path>
            </a:pathLst>
          </a:custGeom>
          <a:solidFill>
            <a:srgbClr val="F3FAFE"/>
          </a:solidFill>
        </p:spPr>
        <p:txBody>
          <a:bodyPr wrap="square" lIns="0" tIns="0" rIns="0" bIns="0" rtlCol="0"/>
          <a:lstStyle/>
          <a:p>
            <a:endParaRPr/>
          </a:p>
        </p:txBody>
      </p:sp>
      <p:sp>
        <p:nvSpPr>
          <p:cNvPr id="19" name="bk object 19"/>
          <p:cNvSpPr/>
          <p:nvPr/>
        </p:nvSpPr>
        <p:spPr>
          <a:xfrm>
            <a:off x="2946495" y="1402485"/>
            <a:ext cx="633095" cy="808355"/>
          </a:xfrm>
          <a:custGeom>
            <a:avLst/>
            <a:gdLst/>
            <a:ahLst/>
            <a:cxnLst/>
            <a:rect l="l" t="t" r="r" b="b"/>
            <a:pathLst>
              <a:path w="633095" h="808355">
                <a:moveTo>
                  <a:pt x="26873" y="578916"/>
                </a:moveTo>
                <a:lnTo>
                  <a:pt x="0" y="578916"/>
                </a:lnTo>
                <a:lnTo>
                  <a:pt x="0" y="802462"/>
                </a:lnTo>
                <a:lnTo>
                  <a:pt x="5384" y="807847"/>
                </a:lnTo>
                <a:lnTo>
                  <a:pt x="488721" y="807847"/>
                </a:lnTo>
                <a:lnTo>
                  <a:pt x="491426" y="806538"/>
                </a:lnTo>
                <a:lnTo>
                  <a:pt x="517078" y="780884"/>
                </a:lnTo>
                <a:lnTo>
                  <a:pt x="26873" y="780884"/>
                </a:lnTo>
                <a:lnTo>
                  <a:pt x="26873" y="578916"/>
                </a:lnTo>
                <a:close/>
              </a:path>
              <a:path w="633095" h="808355">
                <a:moveTo>
                  <a:pt x="632764" y="26962"/>
                </a:moveTo>
                <a:lnTo>
                  <a:pt x="605891" y="26962"/>
                </a:lnTo>
                <a:lnTo>
                  <a:pt x="605891" y="646252"/>
                </a:lnTo>
                <a:lnTo>
                  <a:pt x="476631" y="646252"/>
                </a:lnTo>
                <a:lnTo>
                  <a:pt x="471233" y="651637"/>
                </a:lnTo>
                <a:lnTo>
                  <a:pt x="471233" y="780884"/>
                </a:lnTo>
                <a:lnTo>
                  <a:pt x="517078" y="780884"/>
                </a:lnTo>
                <a:lnTo>
                  <a:pt x="535872" y="762088"/>
                </a:lnTo>
                <a:lnTo>
                  <a:pt x="498119" y="762088"/>
                </a:lnTo>
                <a:lnTo>
                  <a:pt x="498119" y="673201"/>
                </a:lnTo>
                <a:lnTo>
                  <a:pt x="624751" y="673201"/>
                </a:lnTo>
                <a:lnTo>
                  <a:pt x="628751" y="669201"/>
                </a:lnTo>
                <a:lnTo>
                  <a:pt x="630059" y="667816"/>
                </a:lnTo>
                <a:lnTo>
                  <a:pt x="630059" y="666508"/>
                </a:lnTo>
                <a:lnTo>
                  <a:pt x="631456" y="665124"/>
                </a:lnTo>
                <a:lnTo>
                  <a:pt x="631456" y="663790"/>
                </a:lnTo>
                <a:lnTo>
                  <a:pt x="632764" y="662419"/>
                </a:lnTo>
                <a:lnTo>
                  <a:pt x="632764" y="26962"/>
                </a:lnTo>
                <a:close/>
              </a:path>
              <a:path w="633095" h="808355">
                <a:moveTo>
                  <a:pt x="624751" y="673201"/>
                </a:moveTo>
                <a:lnTo>
                  <a:pt x="587019" y="673201"/>
                </a:lnTo>
                <a:lnTo>
                  <a:pt x="498119" y="762088"/>
                </a:lnTo>
                <a:lnTo>
                  <a:pt x="535872" y="762088"/>
                </a:lnTo>
                <a:lnTo>
                  <a:pt x="624751" y="673201"/>
                </a:lnTo>
                <a:close/>
              </a:path>
              <a:path w="633095" h="808355">
                <a:moveTo>
                  <a:pt x="627380" y="0"/>
                </a:moveTo>
                <a:lnTo>
                  <a:pt x="5384" y="0"/>
                </a:lnTo>
                <a:lnTo>
                  <a:pt x="0" y="5384"/>
                </a:lnTo>
                <a:lnTo>
                  <a:pt x="0" y="201955"/>
                </a:lnTo>
                <a:lnTo>
                  <a:pt x="26873" y="201955"/>
                </a:lnTo>
                <a:lnTo>
                  <a:pt x="26873" y="26962"/>
                </a:lnTo>
                <a:lnTo>
                  <a:pt x="632764" y="26962"/>
                </a:lnTo>
                <a:lnTo>
                  <a:pt x="632764" y="5384"/>
                </a:lnTo>
                <a:lnTo>
                  <a:pt x="627380" y="0"/>
                </a:lnTo>
                <a:close/>
              </a:path>
            </a:pathLst>
          </a:custGeom>
          <a:solidFill>
            <a:srgbClr val="2365AF"/>
          </a:solidFill>
        </p:spPr>
        <p:txBody>
          <a:bodyPr wrap="square" lIns="0" tIns="0" rIns="0" bIns="0" rtlCol="0"/>
          <a:lstStyle/>
          <a:p>
            <a:endParaRPr/>
          </a:p>
        </p:txBody>
      </p:sp>
      <p:sp>
        <p:nvSpPr>
          <p:cNvPr id="20" name="bk object 20"/>
          <p:cNvSpPr/>
          <p:nvPr/>
        </p:nvSpPr>
        <p:spPr>
          <a:xfrm>
            <a:off x="2865691" y="1617929"/>
            <a:ext cx="309880" cy="296545"/>
          </a:xfrm>
          <a:custGeom>
            <a:avLst/>
            <a:gdLst/>
            <a:ahLst/>
            <a:cxnLst/>
            <a:rect l="l" t="t" r="r" b="b"/>
            <a:pathLst>
              <a:path w="309880" h="296544">
                <a:moveTo>
                  <a:pt x="263893" y="0"/>
                </a:moveTo>
                <a:lnTo>
                  <a:pt x="166979" y="0"/>
                </a:lnTo>
                <a:lnTo>
                  <a:pt x="161607" y="5372"/>
                </a:lnTo>
                <a:lnTo>
                  <a:pt x="161607" y="94195"/>
                </a:lnTo>
                <a:lnTo>
                  <a:pt x="86182" y="94195"/>
                </a:lnTo>
                <a:lnTo>
                  <a:pt x="80797" y="99606"/>
                </a:lnTo>
                <a:lnTo>
                  <a:pt x="80797" y="161505"/>
                </a:lnTo>
                <a:lnTo>
                  <a:pt x="5372" y="161505"/>
                </a:lnTo>
                <a:lnTo>
                  <a:pt x="0" y="166916"/>
                </a:lnTo>
                <a:lnTo>
                  <a:pt x="0" y="290779"/>
                </a:lnTo>
                <a:lnTo>
                  <a:pt x="5372" y="296164"/>
                </a:lnTo>
                <a:lnTo>
                  <a:pt x="309638" y="296164"/>
                </a:lnTo>
                <a:lnTo>
                  <a:pt x="309638" y="269290"/>
                </a:lnTo>
                <a:lnTo>
                  <a:pt x="26962" y="269290"/>
                </a:lnTo>
                <a:lnTo>
                  <a:pt x="26962" y="188480"/>
                </a:lnTo>
                <a:lnTo>
                  <a:pt x="107670" y="188480"/>
                </a:lnTo>
                <a:lnTo>
                  <a:pt x="107670" y="121170"/>
                </a:lnTo>
                <a:lnTo>
                  <a:pt x="188480" y="121170"/>
                </a:lnTo>
                <a:lnTo>
                  <a:pt x="188480" y="26873"/>
                </a:lnTo>
                <a:lnTo>
                  <a:pt x="269278" y="26873"/>
                </a:lnTo>
                <a:lnTo>
                  <a:pt x="269278" y="5372"/>
                </a:lnTo>
                <a:lnTo>
                  <a:pt x="263893" y="0"/>
                </a:lnTo>
                <a:close/>
              </a:path>
              <a:path w="309880" h="296544">
                <a:moveTo>
                  <a:pt x="107670" y="188480"/>
                </a:moveTo>
                <a:lnTo>
                  <a:pt x="80810" y="188480"/>
                </a:lnTo>
                <a:lnTo>
                  <a:pt x="80810" y="269290"/>
                </a:lnTo>
                <a:lnTo>
                  <a:pt x="107670" y="269290"/>
                </a:lnTo>
                <a:lnTo>
                  <a:pt x="107670" y="188480"/>
                </a:lnTo>
                <a:close/>
              </a:path>
              <a:path w="309880" h="296544">
                <a:moveTo>
                  <a:pt x="188480" y="121170"/>
                </a:moveTo>
                <a:lnTo>
                  <a:pt x="161607" y="121170"/>
                </a:lnTo>
                <a:lnTo>
                  <a:pt x="161607" y="269290"/>
                </a:lnTo>
                <a:lnTo>
                  <a:pt x="309638" y="269290"/>
                </a:lnTo>
                <a:lnTo>
                  <a:pt x="188480" y="269278"/>
                </a:lnTo>
                <a:lnTo>
                  <a:pt x="188480" y="121170"/>
                </a:lnTo>
                <a:close/>
              </a:path>
              <a:path w="309880" h="296544">
                <a:moveTo>
                  <a:pt x="269278" y="26873"/>
                </a:moveTo>
                <a:lnTo>
                  <a:pt x="242315" y="26873"/>
                </a:lnTo>
                <a:lnTo>
                  <a:pt x="242315" y="269278"/>
                </a:lnTo>
                <a:lnTo>
                  <a:pt x="269278" y="269278"/>
                </a:lnTo>
                <a:lnTo>
                  <a:pt x="269278" y="26873"/>
                </a:lnTo>
                <a:close/>
              </a:path>
            </a:pathLst>
          </a:custGeom>
          <a:solidFill>
            <a:srgbClr val="2365AF"/>
          </a:solidFill>
        </p:spPr>
        <p:txBody>
          <a:bodyPr wrap="square" lIns="0" tIns="0" rIns="0" bIns="0" rtlCol="0"/>
          <a:lstStyle/>
          <a:p>
            <a:endParaRPr/>
          </a:p>
        </p:txBody>
      </p:sp>
      <p:sp>
        <p:nvSpPr>
          <p:cNvPr id="21" name="bk object 21"/>
          <p:cNvSpPr/>
          <p:nvPr/>
        </p:nvSpPr>
        <p:spPr>
          <a:xfrm>
            <a:off x="3188817" y="1483283"/>
            <a:ext cx="309880" cy="255904"/>
          </a:xfrm>
          <a:custGeom>
            <a:avLst/>
            <a:gdLst/>
            <a:ahLst/>
            <a:cxnLst/>
            <a:rect l="l" t="t" r="r" b="b"/>
            <a:pathLst>
              <a:path w="309879" h="255905">
                <a:moveTo>
                  <a:pt x="304317" y="0"/>
                </a:moveTo>
                <a:lnTo>
                  <a:pt x="5397" y="0"/>
                </a:lnTo>
                <a:lnTo>
                  <a:pt x="0" y="5384"/>
                </a:lnTo>
                <a:lnTo>
                  <a:pt x="0" y="250418"/>
                </a:lnTo>
                <a:lnTo>
                  <a:pt x="5397" y="255816"/>
                </a:lnTo>
                <a:lnTo>
                  <a:pt x="304317" y="255816"/>
                </a:lnTo>
                <a:lnTo>
                  <a:pt x="309727" y="250418"/>
                </a:lnTo>
                <a:lnTo>
                  <a:pt x="309727" y="228841"/>
                </a:lnTo>
                <a:lnTo>
                  <a:pt x="26949" y="228841"/>
                </a:lnTo>
                <a:lnTo>
                  <a:pt x="26949" y="107683"/>
                </a:lnTo>
                <a:lnTo>
                  <a:pt x="309727" y="107683"/>
                </a:lnTo>
                <a:lnTo>
                  <a:pt x="309727" y="80810"/>
                </a:lnTo>
                <a:lnTo>
                  <a:pt x="26949" y="80810"/>
                </a:lnTo>
                <a:lnTo>
                  <a:pt x="26949" y="26885"/>
                </a:lnTo>
                <a:lnTo>
                  <a:pt x="309727" y="26885"/>
                </a:lnTo>
                <a:lnTo>
                  <a:pt x="309727" y="5384"/>
                </a:lnTo>
                <a:lnTo>
                  <a:pt x="304317" y="0"/>
                </a:lnTo>
                <a:close/>
              </a:path>
              <a:path w="309879" h="255905">
                <a:moveTo>
                  <a:pt x="121145" y="107683"/>
                </a:moveTo>
                <a:lnTo>
                  <a:pt x="94272" y="107683"/>
                </a:lnTo>
                <a:lnTo>
                  <a:pt x="94272" y="228841"/>
                </a:lnTo>
                <a:lnTo>
                  <a:pt x="121145" y="228841"/>
                </a:lnTo>
                <a:lnTo>
                  <a:pt x="121145" y="107683"/>
                </a:lnTo>
                <a:close/>
              </a:path>
              <a:path w="309879" h="255905">
                <a:moveTo>
                  <a:pt x="309727" y="107683"/>
                </a:moveTo>
                <a:lnTo>
                  <a:pt x="282752" y="107683"/>
                </a:lnTo>
                <a:lnTo>
                  <a:pt x="282752" y="228841"/>
                </a:lnTo>
                <a:lnTo>
                  <a:pt x="309727" y="228841"/>
                </a:lnTo>
                <a:lnTo>
                  <a:pt x="309727" y="107683"/>
                </a:lnTo>
                <a:close/>
              </a:path>
              <a:path w="309879" h="255905">
                <a:moveTo>
                  <a:pt x="121145" y="26885"/>
                </a:moveTo>
                <a:lnTo>
                  <a:pt x="94284" y="26885"/>
                </a:lnTo>
                <a:lnTo>
                  <a:pt x="94284" y="80810"/>
                </a:lnTo>
                <a:lnTo>
                  <a:pt x="121145" y="80810"/>
                </a:lnTo>
                <a:lnTo>
                  <a:pt x="121145" y="26885"/>
                </a:lnTo>
                <a:close/>
              </a:path>
              <a:path w="309879" h="255905">
                <a:moveTo>
                  <a:pt x="309727" y="26885"/>
                </a:moveTo>
                <a:lnTo>
                  <a:pt x="282752" y="26885"/>
                </a:lnTo>
                <a:lnTo>
                  <a:pt x="282752" y="80810"/>
                </a:lnTo>
                <a:lnTo>
                  <a:pt x="309727" y="80810"/>
                </a:lnTo>
                <a:lnTo>
                  <a:pt x="309727" y="26885"/>
                </a:lnTo>
                <a:close/>
              </a:path>
            </a:pathLst>
          </a:custGeom>
          <a:solidFill>
            <a:srgbClr val="2365AF"/>
          </a:solidFill>
        </p:spPr>
        <p:txBody>
          <a:bodyPr wrap="square" lIns="0" tIns="0" rIns="0" bIns="0" rtlCol="0"/>
          <a:lstStyle/>
          <a:p>
            <a:endParaRPr/>
          </a:p>
        </p:txBody>
      </p:sp>
      <p:sp>
        <p:nvSpPr>
          <p:cNvPr id="22" name="bk object 22"/>
          <p:cNvSpPr/>
          <p:nvPr/>
        </p:nvSpPr>
        <p:spPr>
          <a:xfrm>
            <a:off x="3202279" y="1792916"/>
            <a:ext cx="283210" cy="0"/>
          </a:xfrm>
          <a:custGeom>
            <a:avLst/>
            <a:gdLst/>
            <a:ahLst/>
            <a:cxnLst/>
            <a:rect l="l" t="t" r="r" b="b"/>
            <a:pathLst>
              <a:path w="283210">
                <a:moveTo>
                  <a:pt x="0" y="0"/>
                </a:moveTo>
                <a:lnTo>
                  <a:pt x="282765" y="0"/>
                </a:lnTo>
              </a:path>
            </a:pathLst>
          </a:custGeom>
          <a:ln w="26962">
            <a:solidFill>
              <a:srgbClr val="2365AF"/>
            </a:solidFill>
          </a:ln>
        </p:spPr>
        <p:txBody>
          <a:bodyPr wrap="square" lIns="0" tIns="0" rIns="0" bIns="0" rtlCol="0"/>
          <a:lstStyle/>
          <a:p>
            <a:endParaRPr/>
          </a:p>
        </p:txBody>
      </p:sp>
      <p:sp>
        <p:nvSpPr>
          <p:cNvPr id="23" name="bk object 23"/>
          <p:cNvSpPr/>
          <p:nvPr/>
        </p:nvSpPr>
        <p:spPr>
          <a:xfrm>
            <a:off x="3202279" y="1860251"/>
            <a:ext cx="283210" cy="0"/>
          </a:xfrm>
          <a:custGeom>
            <a:avLst/>
            <a:gdLst/>
            <a:ahLst/>
            <a:cxnLst/>
            <a:rect l="l" t="t" r="r" b="b"/>
            <a:pathLst>
              <a:path w="283210">
                <a:moveTo>
                  <a:pt x="0" y="0"/>
                </a:moveTo>
                <a:lnTo>
                  <a:pt x="282765" y="0"/>
                </a:lnTo>
              </a:path>
            </a:pathLst>
          </a:custGeom>
          <a:ln w="26962">
            <a:solidFill>
              <a:srgbClr val="2365AF"/>
            </a:solidFill>
          </a:ln>
        </p:spPr>
        <p:txBody>
          <a:bodyPr wrap="square" lIns="0" tIns="0" rIns="0" bIns="0" rtlCol="0"/>
          <a:lstStyle/>
          <a:p>
            <a:endParaRPr/>
          </a:p>
        </p:txBody>
      </p:sp>
      <p:sp>
        <p:nvSpPr>
          <p:cNvPr id="24" name="bk object 24"/>
          <p:cNvSpPr/>
          <p:nvPr/>
        </p:nvSpPr>
        <p:spPr>
          <a:xfrm>
            <a:off x="3202279" y="1927567"/>
            <a:ext cx="283210" cy="0"/>
          </a:xfrm>
          <a:custGeom>
            <a:avLst/>
            <a:gdLst/>
            <a:ahLst/>
            <a:cxnLst/>
            <a:rect l="l" t="t" r="r" b="b"/>
            <a:pathLst>
              <a:path w="283210">
                <a:moveTo>
                  <a:pt x="0" y="0"/>
                </a:moveTo>
                <a:lnTo>
                  <a:pt x="282765" y="0"/>
                </a:lnTo>
              </a:path>
            </a:pathLst>
          </a:custGeom>
          <a:ln w="26949">
            <a:solidFill>
              <a:srgbClr val="2365AF"/>
            </a:solidFill>
          </a:ln>
        </p:spPr>
        <p:txBody>
          <a:bodyPr wrap="square" lIns="0" tIns="0" rIns="0" bIns="0" rtlCol="0"/>
          <a:lstStyle/>
          <a:p>
            <a:endParaRPr/>
          </a:p>
        </p:txBody>
      </p:sp>
      <p:sp>
        <p:nvSpPr>
          <p:cNvPr id="25" name="bk object 25"/>
          <p:cNvSpPr/>
          <p:nvPr/>
        </p:nvSpPr>
        <p:spPr>
          <a:xfrm>
            <a:off x="3013811" y="1483283"/>
            <a:ext cx="81280" cy="27305"/>
          </a:xfrm>
          <a:custGeom>
            <a:avLst/>
            <a:gdLst/>
            <a:ahLst/>
            <a:cxnLst/>
            <a:rect l="l" t="t" r="r" b="b"/>
            <a:pathLst>
              <a:path w="81280" h="27305">
                <a:moveTo>
                  <a:pt x="0" y="0"/>
                </a:moveTo>
                <a:lnTo>
                  <a:pt x="80810" y="0"/>
                </a:lnTo>
                <a:lnTo>
                  <a:pt x="80810" y="26898"/>
                </a:lnTo>
                <a:lnTo>
                  <a:pt x="0" y="26898"/>
                </a:lnTo>
                <a:lnTo>
                  <a:pt x="0" y="0"/>
                </a:lnTo>
                <a:close/>
              </a:path>
            </a:pathLst>
          </a:custGeom>
          <a:solidFill>
            <a:srgbClr val="2365AF"/>
          </a:solidFill>
        </p:spPr>
        <p:txBody>
          <a:bodyPr wrap="square" lIns="0" tIns="0" rIns="0" bIns="0" rtlCol="0"/>
          <a:lstStyle/>
          <a:p>
            <a:endParaRPr/>
          </a:p>
        </p:txBody>
      </p:sp>
      <p:sp>
        <p:nvSpPr>
          <p:cNvPr id="26" name="bk object 26"/>
          <p:cNvSpPr/>
          <p:nvPr/>
        </p:nvSpPr>
        <p:spPr>
          <a:xfrm>
            <a:off x="3013811" y="1564055"/>
            <a:ext cx="121285" cy="0"/>
          </a:xfrm>
          <a:custGeom>
            <a:avLst/>
            <a:gdLst/>
            <a:ahLst/>
            <a:cxnLst/>
            <a:rect l="l" t="t" r="r" b="b"/>
            <a:pathLst>
              <a:path w="121285">
                <a:moveTo>
                  <a:pt x="0" y="0"/>
                </a:moveTo>
                <a:lnTo>
                  <a:pt x="121170" y="0"/>
                </a:lnTo>
              </a:path>
            </a:pathLst>
          </a:custGeom>
          <a:ln w="26898">
            <a:solidFill>
              <a:srgbClr val="2365AF"/>
            </a:solidFill>
          </a:ln>
        </p:spPr>
        <p:txBody>
          <a:bodyPr wrap="square" lIns="0" tIns="0" rIns="0" bIns="0" rtlCol="0"/>
          <a:lstStyle/>
          <a:p>
            <a:endParaRPr/>
          </a:p>
        </p:txBody>
      </p:sp>
      <p:sp>
        <p:nvSpPr>
          <p:cNvPr id="27" name="bk object 27"/>
          <p:cNvSpPr/>
          <p:nvPr/>
        </p:nvSpPr>
        <p:spPr>
          <a:xfrm>
            <a:off x="3013811" y="1994897"/>
            <a:ext cx="94615" cy="0"/>
          </a:xfrm>
          <a:custGeom>
            <a:avLst/>
            <a:gdLst/>
            <a:ahLst/>
            <a:cxnLst/>
            <a:rect l="l" t="t" r="r" b="b"/>
            <a:pathLst>
              <a:path w="94614">
                <a:moveTo>
                  <a:pt x="0" y="0"/>
                </a:moveTo>
                <a:lnTo>
                  <a:pt x="94208" y="0"/>
                </a:lnTo>
              </a:path>
            </a:pathLst>
          </a:custGeom>
          <a:ln w="26962">
            <a:solidFill>
              <a:srgbClr val="2365AF"/>
            </a:solidFill>
          </a:ln>
        </p:spPr>
        <p:txBody>
          <a:bodyPr wrap="square" lIns="0" tIns="0" rIns="0" bIns="0" rtlCol="0"/>
          <a:lstStyle/>
          <a:p>
            <a:endParaRPr/>
          </a:p>
        </p:txBody>
      </p:sp>
      <p:sp>
        <p:nvSpPr>
          <p:cNvPr id="28" name="bk object 28"/>
          <p:cNvSpPr/>
          <p:nvPr/>
        </p:nvSpPr>
        <p:spPr>
          <a:xfrm>
            <a:off x="3148457" y="1994897"/>
            <a:ext cx="94615" cy="0"/>
          </a:xfrm>
          <a:custGeom>
            <a:avLst/>
            <a:gdLst/>
            <a:ahLst/>
            <a:cxnLst/>
            <a:rect l="l" t="t" r="r" b="b"/>
            <a:pathLst>
              <a:path w="94614">
                <a:moveTo>
                  <a:pt x="0" y="0"/>
                </a:moveTo>
                <a:lnTo>
                  <a:pt x="94195" y="0"/>
                </a:lnTo>
              </a:path>
            </a:pathLst>
          </a:custGeom>
          <a:ln w="26962">
            <a:solidFill>
              <a:srgbClr val="2365AF"/>
            </a:solidFill>
          </a:ln>
        </p:spPr>
        <p:txBody>
          <a:bodyPr wrap="square" lIns="0" tIns="0" rIns="0" bIns="0" rtlCol="0"/>
          <a:lstStyle/>
          <a:p>
            <a:endParaRPr/>
          </a:p>
        </p:txBody>
      </p:sp>
      <p:sp>
        <p:nvSpPr>
          <p:cNvPr id="29" name="bk object 29"/>
          <p:cNvSpPr/>
          <p:nvPr/>
        </p:nvSpPr>
        <p:spPr>
          <a:xfrm>
            <a:off x="3283102" y="1994897"/>
            <a:ext cx="94615" cy="0"/>
          </a:xfrm>
          <a:custGeom>
            <a:avLst/>
            <a:gdLst/>
            <a:ahLst/>
            <a:cxnLst/>
            <a:rect l="l" t="t" r="r" b="b"/>
            <a:pathLst>
              <a:path w="94614">
                <a:moveTo>
                  <a:pt x="0" y="0"/>
                </a:moveTo>
                <a:lnTo>
                  <a:pt x="94208" y="0"/>
                </a:lnTo>
              </a:path>
            </a:pathLst>
          </a:custGeom>
          <a:ln w="26962">
            <a:solidFill>
              <a:srgbClr val="2365AF"/>
            </a:solidFill>
          </a:ln>
        </p:spPr>
        <p:txBody>
          <a:bodyPr wrap="square" lIns="0" tIns="0" rIns="0" bIns="0" rtlCol="0"/>
          <a:lstStyle/>
          <a:p>
            <a:endParaRPr/>
          </a:p>
        </p:txBody>
      </p:sp>
      <p:sp>
        <p:nvSpPr>
          <p:cNvPr id="30" name="bk object 30"/>
          <p:cNvSpPr/>
          <p:nvPr/>
        </p:nvSpPr>
        <p:spPr>
          <a:xfrm>
            <a:off x="3013811" y="2062213"/>
            <a:ext cx="94615" cy="0"/>
          </a:xfrm>
          <a:custGeom>
            <a:avLst/>
            <a:gdLst/>
            <a:ahLst/>
            <a:cxnLst/>
            <a:rect l="l" t="t" r="r" b="b"/>
            <a:pathLst>
              <a:path w="94614">
                <a:moveTo>
                  <a:pt x="0" y="0"/>
                </a:moveTo>
                <a:lnTo>
                  <a:pt x="94208" y="0"/>
                </a:lnTo>
              </a:path>
            </a:pathLst>
          </a:custGeom>
          <a:ln w="26974">
            <a:solidFill>
              <a:srgbClr val="2365AF"/>
            </a:solidFill>
          </a:ln>
        </p:spPr>
        <p:txBody>
          <a:bodyPr wrap="square" lIns="0" tIns="0" rIns="0" bIns="0" rtlCol="0"/>
          <a:lstStyle/>
          <a:p>
            <a:endParaRPr/>
          </a:p>
        </p:txBody>
      </p:sp>
      <p:sp>
        <p:nvSpPr>
          <p:cNvPr id="31" name="bk object 31"/>
          <p:cNvSpPr/>
          <p:nvPr/>
        </p:nvSpPr>
        <p:spPr>
          <a:xfrm>
            <a:off x="3148457" y="2062213"/>
            <a:ext cx="94615" cy="0"/>
          </a:xfrm>
          <a:custGeom>
            <a:avLst/>
            <a:gdLst/>
            <a:ahLst/>
            <a:cxnLst/>
            <a:rect l="l" t="t" r="r" b="b"/>
            <a:pathLst>
              <a:path w="94614">
                <a:moveTo>
                  <a:pt x="0" y="0"/>
                </a:moveTo>
                <a:lnTo>
                  <a:pt x="94195" y="0"/>
                </a:lnTo>
              </a:path>
            </a:pathLst>
          </a:custGeom>
          <a:ln w="26974">
            <a:solidFill>
              <a:srgbClr val="2365AF"/>
            </a:solidFill>
          </a:ln>
        </p:spPr>
        <p:txBody>
          <a:bodyPr wrap="square" lIns="0" tIns="0" rIns="0" bIns="0" rtlCol="0"/>
          <a:lstStyle/>
          <a:p>
            <a:endParaRPr/>
          </a:p>
        </p:txBody>
      </p:sp>
      <p:sp>
        <p:nvSpPr>
          <p:cNvPr id="32" name="bk object 32"/>
          <p:cNvSpPr/>
          <p:nvPr/>
        </p:nvSpPr>
        <p:spPr>
          <a:xfrm>
            <a:off x="3283102" y="2062213"/>
            <a:ext cx="94615" cy="0"/>
          </a:xfrm>
          <a:custGeom>
            <a:avLst/>
            <a:gdLst/>
            <a:ahLst/>
            <a:cxnLst/>
            <a:rect l="l" t="t" r="r" b="b"/>
            <a:pathLst>
              <a:path w="94614">
                <a:moveTo>
                  <a:pt x="0" y="0"/>
                </a:moveTo>
                <a:lnTo>
                  <a:pt x="94208" y="0"/>
                </a:lnTo>
              </a:path>
            </a:pathLst>
          </a:custGeom>
          <a:ln w="26974">
            <a:solidFill>
              <a:srgbClr val="2365AF"/>
            </a:solidFill>
          </a:ln>
        </p:spPr>
        <p:txBody>
          <a:bodyPr wrap="square" lIns="0" tIns="0" rIns="0" bIns="0" rtlCol="0"/>
          <a:lstStyle/>
          <a:p>
            <a:endParaRPr/>
          </a:p>
        </p:txBody>
      </p:sp>
      <p:sp>
        <p:nvSpPr>
          <p:cNvPr id="33" name="bk object 33"/>
          <p:cNvSpPr/>
          <p:nvPr/>
        </p:nvSpPr>
        <p:spPr>
          <a:xfrm>
            <a:off x="3013811" y="2129529"/>
            <a:ext cx="94615" cy="0"/>
          </a:xfrm>
          <a:custGeom>
            <a:avLst/>
            <a:gdLst/>
            <a:ahLst/>
            <a:cxnLst/>
            <a:rect l="l" t="t" r="r" b="b"/>
            <a:pathLst>
              <a:path w="94614">
                <a:moveTo>
                  <a:pt x="0" y="0"/>
                </a:moveTo>
                <a:lnTo>
                  <a:pt x="94208" y="0"/>
                </a:lnTo>
              </a:path>
            </a:pathLst>
          </a:custGeom>
          <a:ln w="26962">
            <a:solidFill>
              <a:srgbClr val="2365AF"/>
            </a:solidFill>
          </a:ln>
        </p:spPr>
        <p:txBody>
          <a:bodyPr wrap="square" lIns="0" tIns="0" rIns="0" bIns="0" rtlCol="0"/>
          <a:lstStyle/>
          <a:p>
            <a:endParaRPr/>
          </a:p>
        </p:txBody>
      </p:sp>
      <p:sp>
        <p:nvSpPr>
          <p:cNvPr id="34" name="bk object 34"/>
          <p:cNvSpPr/>
          <p:nvPr/>
        </p:nvSpPr>
        <p:spPr>
          <a:xfrm>
            <a:off x="3148457" y="2129529"/>
            <a:ext cx="94615" cy="0"/>
          </a:xfrm>
          <a:custGeom>
            <a:avLst/>
            <a:gdLst/>
            <a:ahLst/>
            <a:cxnLst/>
            <a:rect l="l" t="t" r="r" b="b"/>
            <a:pathLst>
              <a:path w="94614">
                <a:moveTo>
                  <a:pt x="0" y="0"/>
                </a:moveTo>
                <a:lnTo>
                  <a:pt x="94195" y="0"/>
                </a:lnTo>
              </a:path>
            </a:pathLst>
          </a:custGeom>
          <a:ln w="26962">
            <a:solidFill>
              <a:srgbClr val="2365AF"/>
            </a:solidFill>
          </a:ln>
        </p:spPr>
        <p:txBody>
          <a:bodyPr wrap="square" lIns="0" tIns="0" rIns="0" bIns="0" rtlCol="0"/>
          <a:lstStyle/>
          <a:p>
            <a:endParaRPr/>
          </a:p>
        </p:txBody>
      </p:sp>
      <p:sp>
        <p:nvSpPr>
          <p:cNvPr id="35" name="bk object 35"/>
          <p:cNvSpPr/>
          <p:nvPr/>
        </p:nvSpPr>
        <p:spPr>
          <a:xfrm>
            <a:off x="3283102" y="2129529"/>
            <a:ext cx="94615" cy="0"/>
          </a:xfrm>
          <a:custGeom>
            <a:avLst/>
            <a:gdLst/>
            <a:ahLst/>
            <a:cxnLst/>
            <a:rect l="l" t="t" r="r" b="b"/>
            <a:pathLst>
              <a:path w="94614">
                <a:moveTo>
                  <a:pt x="0" y="0"/>
                </a:moveTo>
                <a:lnTo>
                  <a:pt x="94208" y="0"/>
                </a:lnTo>
              </a:path>
            </a:pathLst>
          </a:custGeom>
          <a:ln w="26962">
            <a:solidFill>
              <a:srgbClr val="2365A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850" b="1" i="0">
                <a:solidFill>
                  <a:srgbClr val="BE3840"/>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rgbClr val="BE3840"/>
                </a:solidFill>
                <a:latin typeface="Gill Sans MT"/>
                <a:cs typeface="Gill Sans M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rgbClr val="BE3840"/>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313677" y="1412747"/>
            <a:ext cx="7150087" cy="835268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7772400" cy="355095"/>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13664" y="1412747"/>
            <a:ext cx="7150100" cy="835268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724138" y="1265021"/>
            <a:ext cx="1273810" cy="612139"/>
          </a:xfrm>
          <a:prstGeom prst="rect">
            <a:avLst/>
          </a:prstGeom>
        </p:spPr>
        <p:txBody>
          <a:bodyPr wrap="square" lIns="0" tIns="0" rIns="0" bIns="0">
            <a:spAutoFit/>
          </a:bodyPr>
          <a:lstStyle>
            <a:lvl1pPr>
              <a:defRPr sz="3850" b="1" i="0">
                <a:solidFill>
                  <a:srgbClr val="BE3840"/>
                </a:solidFill>
                <a:latin typeface="Gill Sans MT"/>
                <a:cs typeface="Gill Sans M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3/26/2021</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jpeg"/><Relationship Id="rId3" Type="http://schemas.openxmlformats.org/officeDocument/2006/relationships/image" Target="../media/image5.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14.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23A1BE-641A-4EBE-AF0F-9B8FD64826BF}"/>
              </a:ext>
            </a:extLst>
          </p:cNvPr>
          <p:cNvPicPr>
            <a:picLocks noChangeAspect="1"/>
          </p:cNvPicPr>
          <p:nvPr/>
        </p:nvPicPr>
        <p:blipFill>
          <a:blip r:embed="rId3"/>
          <a:stretch>
            <a:fillRect/>
          </a:stretch>
        </p:blipFill>
        <p:spPr>
          <a:xfrm>
            <a:off x="143324" y="188574"/>
            <a:ext cx="7476676" cy="2904762"/>
          </a:xfrm>
          <a:prstGeom prst="rect">
            <a:avLst/>
          </a:prstGeom>
        </p:spPr>
      </p:pic>
      <p:sp>
        <p:nvSpPr>
          <p:cNvPr id="456" name="object 22"/>
          <p:cNvSpPr txBox="1">
            <a:spLocks/>
          </p:cNvSpPr>
          <p:nvPr/>
        </p:nvSpPr>
        <p:spPr>
          <a:xfrm>
            <a:off x="6172203" y="309518"/>
            <a:ext cx="1291518" cy="170082"/>
          </a:xfrm>
          <a:prstGeom prst="rect">
            <a:avLst/>
          </a:prstGeom>
        </p:spPr>
        <p:txBody>
          <a:bodyPr vert="horz" wrap="square" lIns="0" tIns="12065" rIns="0" bIns="0" rtlCol="0">
            <a:spAutoFit/>
          </a:bodyPr>
          <a:lstStyle>
            <a:lvl1pPr>
              <a:defRPr sz="3850" b="1" i="0">
                <a:solidFill>
                  <a:srgbClr val="BF3136"/>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lang="en-US" sz="1000" b="1" i="0" u="none" strike="noStrike" kern="0" cap="none" spc="235" normalizeH="0" baseline="0" noProof="0" dirty="0">
              <a:ln>
                <a:noFill/>
              </a:ln>
              <a:solidFill>
                <a:srgbClr val="BF3136"/>
              </a:solidFill>
              <a:effectLst/>
              <a:uLnTx/>
              <a:uFillTx/>
              <a:latin typeface="Calibri"/>
              <a:ea typeface="+mj-ea"/>
              <a:cs typeface="Calibri"/>
            </a:endParaRPr>
          </a:p>
        </p:txBody>
      </p:sp>
      <p:sp>
        <p:nvSpPr>
          <p:cNvPr id="2" name="AutoShape 2" descr="blob:https://web.whatsapp.com/4b1833f9-69cd-447b-875d-1f54cd680dbf">
            <a:extLst>
              <a:ext uri="{FF2B5EF4-FFF2-40B4-BE49-F238E27FC236}">
                <a16:creationId xmlns:a16="http://schemas.microsoft.com/office/drawing/2014/main" id="{E8B44020-29D5-4D03-8454-A845C074B2F0}"/>
              </a:ext>
            </a:extLst>
          </p:cNvPr>
          <p:cNvSpPr>
            <a:spLocks noChangeAspect="1" noChangeArrowheads="1"/>
          </p:cNvSpPr>
          <p:nvPr/>
        </p:nvSpPr>
        <p:spPr bwMode="auto">
          <a:xfrm>
            <a:off x="5167168" y="8975154"/>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6" name="object 228"/>
          <p:cNvSpPr txBox="1"/>
          <p:nvPr/>
        </p:nvSpPr>
        <p:spPr>
          <a:xfrm>
            <a:off x="259614" y="3637262"/>
            <a:ext cx="3550386" cy="2121093"/>
          </a:xfrm>
          <a:prstGeom prst="rect">
            <a:avLst/>
          </a:prstGeom>
        </p:spPr>
        <p:txBody>
          <a:bodyPr vert="horz" wrap="square" lIns="0" tIns="12700" rIns="0" bIns="0" rtlCol="0">
            <a:spAutoFit/>
          </a:bodyPr>
          <a:lstStyle/>
          <a:p>
            <a:pPr algn="just"/>
            <a:r>
              <a:rPr lang="es-CO" sz="1100" b="1" dirty="0">
                <a:solidFill>
                  <a:schemeClr val="tx2"/>
                </a:solidFill>
                <a:latin typeface="+mj-lt"/>
              </a:rPr>
              <a:t>Riohacha (Guajira)</a:t>
            </a:r>
            <a:r>
              <a:rPr lang="es-ES" sz="1000" b="1" dirty="0">
                <a:solidFill>
                  <a:schemeClr val="tx2"/>
                </a:solidFill>
              </a:rPr>
              <a:t>: </a:t>
            </a:r>
            <a:r>
              <a:rPr lang="es-ES" sz="1050" dirty="0">
                <a:effectLst/>
                <a:latin typeface="Calibri" panose="020F0502020204030204" pitchFamily="34" charset="0"/>
                <a:ea typeface="Calibri" panose="020F0502020204030204" pitchFamily="34" charset="0"/>
                <a:cs typeface="Times New Roman" panose="02020603050405020304" pitchFamily="18" charset="0"/>
              </a:rPr>
              <a:t>El Ministerio del Trabajo a través de </a:t>
            </a:r>
            <a:r>
              <a:rPr lang="es-ES" sz="1050" dirty="0">
                <a:latin typeface="Calibri" panose="020F0502020204030204" pitchFamily="34" charset="0"/>
                <a:ea typeface="Calibri" panose="020F0502020204030204" pitchFamily="34" charset="0"/>
                <a:cs typeface="Times New Roman" panose="02020603050405020304" pitchFamily="18" charset="0"/>
              </a:rPr>
              <a:t>la </a:t>
            </a:r>
            <a:r>
              <a:rPr lang="es-ES" sz="1050" dirty="0">
                <a:effectLst/>
                <a:latin typeface="Calibri" panose="020F0502020204030204" pitchFamily="34" charset="0"/>
                <a:ea typeface="Calibri" panose="020F0502020204030204" pitchFamily="34" charset="0"/>
                <a:cs typeface="Times New Roman" panose="02020603050405020304" pitchFamily="18" charset="0"/>
              </a:rPr>
              <a:t>territorial en el Departamento de La Guajira, realizó articulación Interinstitucional con la Gestora Social del Distrito para impulsar  la formalización laboral (Ley 1429 del 2010), los beneficios a los empleadores, el</a:t>
            </a:r>
            <a:r>
              <a:rPr lang="es-ES" sz="1050" dirty="0">
                <a:latin typeface="Calibri" panose="020F0502020204030204" pitchFamily="34" charset="0"/>
                <a:cs typeface="Times New Roman" panose="02020603050405020304" pitchFamily="18" charset="0"/>
              </a:rPr>
              <a:t> fortalecimiento de las políticas públicas del trabajo decente. Así como,  el seguimiento a los Planes de Desarrollo para la generación de empleo digno y actividades de acompañamiento para el impulso de los ejes temáticos sociales de la administración distrital, como inclusión laboral para población con discapacidad, erradicación del trabajo infantil,  emprendimiento y economía solidaria, que se adelanta a través de la UAEOS.</a:t>
            </a:r>
          </a:p>
          <a:p>
            <a:pPr algn="just"/>
            <a:endParaRPr lang="en-US" sz="1050" dirty="0"/>
          </a:p>
        </p:txBody>
      </p:sp>
      <p:pic>
        <p:nvPicPr>
          <p:cNvPr id="31" name="Imagen 30" descr="BOLETIN GATT-0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829800"/>
            <a:ext cx="7772400" cy="279400"/>
          </a:xfrm>
          <a:prstGeom prst="rect">
            <a:avLst/>
          </a:prstGeom>
        </p:spPr>
      </p:pic>
      <p:sp>
        <p:nvSpPr>
          <p:cNvPr id="18" name="Rectángulo 17"/>
          <p:cNvSpPr/>
          <p:nvPr/>
        </p:nvSpPr>
        <p:spPr>
          <a:xfrm>
            <a:off x="228600" y="6477000"/>
            <a:ext cx="3617061" cy="2083134"/>
          </a:xfrm>
          <a:prstGeom prst="rect">
            <a:avLst/>
          </a:prstGeom>
        </p:spPr>
        <p:txBody>
          <a:bodyPr wrap="square">
            <a:spAutoFit/>
          </a:bodyPr>
          <a:lstStyle/>
          <a:p>
            <a:pPr algn="ctr">
              <a:lnSpc>
                <a:spcPct val="115000"/>
              </a:lnSpc>
              <a:spcAft>
                <a:spcPts val="1000"/>
              </a:spcAft>
            </a:pPr>
            <a:r>
              <a:rPr lang="es-E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Valledupar le apuesta a la reactivación productiva 2021</a:t>
            </a:r>
            <a:endParaRPr lang="es-ES"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CO" sz="1050" b="1" dirty="0">
                <a:solidFill>
                  <a:schemeClr val="accent2">
                    <a:lumMod val="75000"/>
                  </a:schemeClr>
                </a:solidFill>
              </a:rPr>
              <a:t> </a:t>
            </a:r>
            <a:r>
              <a:rPr lang="es-CO" sz="1100" b="1" dirty="0">
                <a:solidFill>
                  <a:srgbClr val="C00000"/>
                </a:solidFill>
                <a:latin typeface="Calibri" panose="020F0502020204030204" pitchFamily="34" charset="0"/>
                <a:cs typeface="Times New Roman" panose="02020603050405020304" pitchFamily="18" charset="0"/>
              </a:rPr>
              <a:t>Valledupar (Cesar): </a:t>
            </a:r>
            <a:r>
              <a:rPr lang="es-ES" sz="1100" b="1" dirty="0">
                <a:solidFill>
                  <a:srgbClr val="C00000"/>
                </a:solidFill>
                <a:latin typeface="Calibri" panose="020F0502020204030204" pitchFamily="34" charset="0"/>
                <a:cs typeface="Times New Roman" panose="02020603050405020304" pitchFamily="18" charset="0"/>
              </a:rPr>
              <a:t> </a:t>
            </a:r>
            <a:r>
              <a:rPr lang="es-ES" sz="1050" dirty="0">
                <a:latin typeface="Calibri" panose="020F0502020204030204" pitchFamily="34" charset="0"/>
                <a:cs typeface="Times New Roman" panose="02020603050405020304" pitchFamily="18" charset="0"/>
              </a:rPr>
              <a:t>la Alcaldía de Valledupar liderada por el señor alcalde Mello Castro González, realizó el conversatorio </a:t>
            </a:r>
            <a:r>
              <a:rPr lang="es-ES" sz="1050" i="1" dirty="0">
                <a:latin typeface="Calibri" panose="020F0502020204030204" pitchFamily="34" charset="0"/>
                <a:cs typeface="Times New Roman" panose="02020603050405020304" pitchFamily="18" charset="0"/>
              </a:rPr>
              <a:t>“Reactivación productiva 2021”, </a:t>
            </a:r>
            <a:r>
              <a:rPr lang="es-ES" sz="1050" dirty="0">
                <a:latin typeface="Calibri" panose="020F0502020204030204" pitchFamily="34" charset="0"/>
                <a:cs typeface="Times New Roman" panose="02020603050405020304" pitchFamily="18" charset="0"/>
              </a:rPr>
              <a:t>donde se resaltaron temas para fortalecer el empleo y la productividad. </a:t>
            </a:r>
          </a:p>
          <a:p>
            <a:pPr algn="just">
              <a:lnSpc>
                <a:spcPct val="115000"/>
              </a:lnSpc>
              <a:spcAft>
                <a:spcPts val="1000"/>
              </a:spcAft>
            </a:pPr>
            <a:r>
              <a:rPr lang="es-ES" sz="1050" dirty="0">
                <a:latin typeface="Calibri" panose="020F0502020204030204" pitchFamily="34" charset="0"/>
                <a:cs typeface="Times New Roman" panose="02020603050405020304" pitchFamily="18" charset="0"/>
              </a:rPr>
              <a:t>Por su parte, el Ministerio del Trabajo a través del Grupo de Asistencia Técnica Territorial, ofreció asesoría y asistencia técnica en materia de trabajo decente para la reactivación.</a:t>
            </a:r>
            <a:endParaRPr lang="en-US" sz="1000" dirty="0"/>
          </a:p>
        </p:txBody>
      </p:sp>
      <p:pic>
        <p:nvPicPr>
          <p:cNvPr id="32" name="Imagen 31" descr="BOLETIN GATT-0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19" name="Rectángulo 18"/>
          <p:cNvSpPr/>
          <p:nvPr/>
        </p:nvSpPr>
        <p:spPr>
          <a:xfrm>
            <a:off x="152400" y="3276600"/>
            <a:ext cx="6629400" cy="304699"/>
          </a:xfrm>
          <a:prstGeom prst="rect">
            <a:avLst/>
          </a:prstGeom>
        </p:spPr>
        <p:txBody>
          <a:bodyPr wrap="square">
            <a:spAutoFit/>
          </a:bodyPr>
          <a:lstStyle/>
          <a:p>
            <a:pPr>
              <a:lnSpc>
                <a:spcPct val="115000"/>
              </a:lnSpc>
              <a:spcAft>
                <a:spcPts val="1000"/>
              </a:spcAft>
            </a:pPr>
            <a:r>
              <a:rPr lang="es-CO" sz="1200" b="1" dirty="0" err="1">
                <a:solidFill>
                  <a:schemeClr val="tx2"/>
                </a:solidFill>
                <a:latin typeface="Calibri" panose="020F0502020204030204" pitchFamily="34" charset="0"/>
                <a:cs typeface="Times New Roman" panose="02020603050405020304" pitchFamily="18" charset="0"/>
              </a:rPr>
              <a:t>MinTrabajo</a:t>
            </a:r>
            <a:r>
              <a:rPr lang="es-CO" sz="1200" b="1" dirty="0">
                <a:solidFill>
                  <a:schemeClr val="tx2"/>
                </a:solidFill>
                <a:latin typeface="Calibri" panose="020F0502020204030204" pitchFamily="34" charset="0"/>
                <a:cs typeface="Times New Roman" panose="02020603050405020304" pitchFamily="18" charset="0"/>
              </a:rPr>
              <a:t> y alcaldía de Riohacha articulan acciones para el impulso de la Región </a:t>
            </a:r>
            <a:endParaRPr lang="en-US" sz="1200" dirty="0">
              <a:solidFill>
                <a:schemeClr val="tx2"/>
              </a:solidFill>
              <a:latin typeface="+mj-lt"/>
            </a:endParaRPr>
          </a:p>
        </p:txBody>
      </p:sp>
      <p:pic>
        <p:nvPicPr>
          <p:cNvPr id="29" name="Imagen 28">
            <a:extLst>
              <a:ext uri="{FF2B5EF4-FFF2-40B4-BE49-F238E27FC236}">
                <a16:creationId xmlns:a16="http://schemas.microsoft.com/office/drawing/2014/main" id="{20DFC703-3170-4AE3-85F6-955057423B8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0828" y="3730220"/>
            <a:ext cx="3108172" cy="2334832"/>
          </a:xfrm>
          <a:prstGeom prst="rect">
            <a:avLst/>
          </a:prstGeom>
          <a:noFill/>
          <a:ln>
            <a:noFill/>
          </a:ln>
        </p:spPr>
      </p:pic>
      <p:pic>
        <p:nvPicPr>
          <p:cNvPr id="37" name="Imagen 36">
            <a:extLst>
              <a:ext uri="{FF2B5EF4-FFF2-40B4-BE49-F238E27FC236}">
                <a16:creationId xmlns:a16="http://schemas.microsoft.com/office/drawing/2014/main" id="{85F071E1-BA40-4ACF-BE61-15E05BCC27A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6410543"/>
            <a:ext cx="3200400" cy="3190657"/>
          </a:xfrm>
          <a:prstGeom prst="rect">
            <a:avLst/>
          </a:prstGeom>
          <a:noFill/>
          <a:ln>
            <a:noFill/>
          </a:ln>
        </p:spPr>
      </p:pic>
      <p:pic>
        <p:nvPicPr>
          <p:cNvPr id="38" name="Imagen 37">
            <a:extLst>
              <a:ext uri="{FF2B5EF4-FFF2-40B4-BE49-F238E27FC236}">
                <a16:creationId xmlns:a16="http://schemas.microsoft.com/office/drawing/2014/main" id="{37D456F0-4D4D-4F23-BF47-AE9A839F49F3}"/>
              </a:ext>
            </a:extLst>
          </p:cNvPr>
          <p:cNvPicPr>
            <a:picLocks noChangeAspect="1"/>
          </p:cNvPicPr>
          <p:nvPr/>
        </p:nvPicPr>
        <p:blipFill>
          <a:blip r:embed="rId7" cstate="print"/>
          <a:stretch>
            <a:fillRect/>
          </a:stretch>
        </p:blipFill>
        <p:spPr>
          <a:xfrm>
            <a:off x="390581" y="9111484"/>
            <a:ext cx="3288451" cy="489715"/>
          </a:xfrm>
          <a:prstGeom prst="rect">
            <a:avLst/>
          </a:prstGeom>
        </p:spPr>
      </p:pic>
      <p:cxnSp>
        <p:nvCxnSpPr>
          <p:cNvPr id="7" name="Conector recto 6">
            <a:extLst>
              <a:ext uri="{FF2B5EF4-FFF2-40B4-BE49-F238E27FC236}">
                <a16:creationId xmlns:a16="http://schemas.microsoft.com/office/drawing/2014/main" id="{CB9DA8C9-4266-4806-AFEB-1D3A146217E2}"/>
              </a:ext>
            </a:extLst>
          </p:cNvPr>
          <p:cNvCxnSpPr>
            <a:cxnSpLocks/>
          </p:cNvCxnSpPr>
          <p:nvPr/>
        </p:nvCxnSpPr>
        <p:spPr>
          <a:xfrm>
            <a:off x="292949" y="6248400"/>
            <a:ext cx="358372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AAF46CB9-C5DD-4995-9321-FE3987D6EFFF}"/>
              </a:ext>
            </a:extLst>
          </p:cNvPr>
          <p:cNvSpPr/>
          <p:nvPr/>
        </p:nvSpPr>
        <p:spPr>
          <a:xfrm>
            <a:off x="4006241" y="3637262"/>
            <a:ext cx="3378397" cy="2534938"/>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ángulo 20">
            <a:extLst>
              <a:ext uri="{FF2B5EF4-FFF2-40B4-BE49-F238E27FC236}">
                <a16:creationId xmlns:a16="http://schemas.microsoft.com/office/drawing/2014/main" id="{1F9A7641-D4C5-4AC5-967B-E240F494286B}"/>
              </a:ext>
            </a:extLst>
          </p:cNvPr>
          <p:cNvSpPr/>
          <p:nvPr/>
        </p:nvSpPr>
        <p:spPr>
          <a:xfrm>
            <a:off x="4013003" y="6335105"/>
            <a:ext cx="3378397" cy="33511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a:extLst>
              <a:ext uri="{FF2B5EF4-FFF2-40B4-BE49-F238E27FC236}">
                <a16:creationId xmlns:a16="http://schemas.microsoft.com/office/drawing/2014/main" id="{9C684A19-9DF5-4EE4-9538-25FF67AF4EE4}"/>
              </a:ext>
            </a:extLst>
          </p:cNvPr>
          <p:cNvPicPr>
            <a:picLocks noChangeAspect="1"/>
          </p:cNvPicPr>
          <p:nvPr/>
        </p:nvPicPr>
        <p:blipFill>
          <a:blip r:embed="rId8" cstate="print"/>
          <a:stretch>
            <a:fillRect/>
          </a:stretch>
        </p:blipFill>
        <p:spPr>
          <a:xfrm>
            <a:off x="6360763" y="1820386"/>
            <a:ext cx="457199" cy="338667"/>
          </a:xfrm>
          <a:prstGeom prst="rect">
            <a:avLst/>
          </a:prstGeom>
        </p:spPr>
      </p:pic>
    </p:spTree>
    <p:extLst>
      <p:ext uri="{BB962C8B-B14F-4D97-AF65-F5344CB8AC3E}">
        <p14:creationId xmlns:p14="http://schemas.microsoft.com/office/powerpoint/2010/main" val="376191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BOLETIN GAT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2" name="AutoShape 2" descr="blob:https://web.whatsapp.com/4b1833f9-69cd-447b-875d-1f54cd680dbf">
            <a:extLst>
              <a:ext uri="{FF2B5EF4-FFF2-40B4-BE49-F238E27FC236}">
                <a16:creationId xmlns:a16="http://schemas.microsoft.com/office/drawing/2014/main" id="{E8B44020-29D5-4D03-8454-A845C074B2F0}"/>
              </a:ext>
            </a:extLst>
          </p:cNvPr>
          <p:cNvSpPr>
            <a:spLocks noChangeAspect="1" noChangeArrowheads="1"/>
          </p:cNvSpPr>
          <p:nvPr/>
        </p:nvSpPr>
        <p:spPr bwMode="auto">
          <a:xfrm>
            <a:off x="5167168" y="8975154"/>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4" name="object 237">
            <a:extLst>
              <a:ext uri="{FF2B5EF4-FFF2-40B4-BE49-F238E27FC236}">
                <a16:creationId xmlns:a16="http://schemas.microsoft.com/office/drawing/2014/main" id="{159ACF61-C11B-4B8F-9D34-F5AA54D3F2E0}"/>
              </a:ext>
            </a:extLst>
          </p:cNvPr>
          <p:cNvSpPr/>
          <p:nvPr/>
        </p:nvSpPr>
        <p:spPr>
          <a:xfrm>
            <a:off x="269756" y="7772400"/>
            <a:ext cx="3399113" cy="1815714"/>
          </a:xfrm>
          <a:custGeom>
            <a:avLst/>
            <a:gdLst/>
            <a:ahLst/>
            <a:cxnLst/>
            <a:rect l="l" t="t" r="r" b="b"/>
            <a:pathLst>
              <a:path w="3810000" h="2247900">
                <a:moveTo>
                  <a:pt x="3810000" y="2247900"/>
                </a:moveTo>
                <a:lnTo>
                  <a:pt x="0" y="2247900"/>
                </a:lnTo>
                <a:lnTo>
                  <a:pt x="0" y="0"/>
                </a:lnTo>
                <a:lnTo>
                  <a:pt x="3810000" y="0"/>
                </a:lnTo>
                <a:lnTo>
                  <a:pt x="3810000" y="2247900"/>
                </a:lnTo>
                <a:close/>
              </a:path>
            </a:pathLst>
          </a:custGeom>
          <a:ln w="12700">
            <a:noFill/>
          </a:ln>
        </p:spPr>
        <p:txBody>
          <a:bodyPr wrap="square" lIns="0" tIns="0" rIns="0" bIns="0" rtlCol="0"/>
          <a:lstStyle/>
          <a:p>
            <a:endParaRPr/>
          </a:p>
        </p:txBody>
      </p:sp>
      <p:sp>
        <p:nvSpPr>
          <p:cNvPr id="4" name="Rectángulo 3"/>
          <p:cNvSpPr/>
          <p:nvPr/>
        </p:nvSpPr>
        <p:spPr>
          <a:xfrm>
            <a:off x="4075420" y="1371600"/>
            <a:ext cx="3500196" cy="2269852"/>
          </a:xfrm>
          <a:prstGeom prst="rect">
            <a:avLst/>
          </a:prstGeom>
        </p:spPr>
        <p:txBody>
          <a:bodyPr wrap="square">
            <a:spAutoFit/>
          </a:bodyPr>
          <a:lstStyle/>
          <a:p>
            <a:pPr algn="ctr"/>
            <a:r>
              <a:rPr lang="es-CO" sz="1200" b="1" dirty="0">
                <a:solidFill>
                  <a:srgbClr val="7030A0"/>
                </a:solidFill>
                <a:effectLst/>
                <a:latin typeface="+mj-lt"/>
                <a:ea typeface="Calibri" panose="020F0502020204030204" pitchFamily="34" charset="0"/>
                <a:cs typeface="Arial" panose="020B0604020202020204" pitchFamily="34" charset="0"/>
              </a:rPr>
              <a:t>Primera  mesa </a:t>
            </a:r>
            <a:r>
              <a:rPr lang="es-CO" sz="1200" b="1" dirty="0">
                <a:solidFill>
                  <a:srgbClr val="7030A0"/>
                </a:solidFill>
                <a:latin typeface="+mj-lt"/>
                <a:ea typeface="Calibri" panose="020F0502020204030204" pitchFamily="34" charset="0"/>
                <a:cs typeface="Arial" panose="020B0604020202020204" pitchFamily="34" charset="0"/>
              </a:rPr>
              <a:t>departamental de concertación de políticas salariales y laborales</a:t>
            </a:r>
          </a:p>
          <a:p>
            <a:pPr algn="ctr"/>
            <a:endParaRPr lang="es-CO" sz="1200" b="1" dirty="0">
              <a:solidFill>
                <a:srgbClr val="7030A0"/>
              </a:solidFill>
              <a:latin typeface="+mj-lt"/>
              <a:cs typeface="Times New Roman" panose="02020603050405020304" pitchFamily="18" charset="0"/>
            </a:endParaRPr>
          </a:p>
          <a:p>
            <a:pPr algn="just"/>
            <a:r>
              <a:rPr lang="es-CO" sz="1100" b="1" dirty="0" err="1">
                <a:solidFill>
                  <a:srgbClr val="7030A0"/>
                </a:solidFill>
                <a:latin typeface="+mj-lt"/>
                <a:cs typeface="Times New Roman" panose="02020603050405020304" pitchFamily="18" charset="0"/>
              </a:rPr>
              <a:t>Guanía</a:t>
            </a:r>
            <a:r>
              <a:rPr lang="es-ES" sz="1050" b="1" dirty="0">
                <a:solidFill>
                  <a:srgbClr val="7030A0"/>
                </a:solidFill>
              </a:rPr>
              <a:t>:</a:t>
            </a:r>
            <a:r>
              <a:rPr lang="es-ES" sz="1050" b="1" dirty="0">
                <a:solidFill>
                  <a:srgbClr val="7030A0"/>
                </a:solidFill>
                <a:latin typeface="+mj-lt"/>
              </a:rPr>
              <a:t> </a:t>
            </a:r>
            <a:r>
              <a:rPr lang="es-CO" sz="1050" dirty="0">
                <a:solidFill>
                  <a:srgbClr val="000000"/>
                </a:solidFill>
                <a:latin typeface="+mj-lt"/>
              </a:rPr>
              <a:t>El Ministerio del Trabajo</a:t>
            </a:r>
            <a:r>
              <a:rPr lang="es-CO" sz="1050" dirty="0">
                <a:solidFill>
                  <a:srgbClr val="000000"/>
                </a:solidFill>
                <a:effectLst/>
                <a:latin typeface="Calibri" panose="020F0502020204030204" pitchFamily="34" charset="0"/>
                <a:ea typeface="Calibri" panose="020F0502020204030204" pitchFamily="34" charset="0"/>
              </a:rPr>
              <a:t> resaltó su compromiso en el departamento de Guainía, con la primera mesa </a:t>
            </a:r>
            <a:r>
              <a:rPr lang="es-CO" sz="1050" dirty="0">
                <a:solidFill>
                  <a:srgbClr val="000000"/>
                </a:solidFill>
                <a:effectLst/>
                <a:latin typeface="Calibri" panose="020F0502020204030204" pitchFamily="34" charset="0"/>
                <a:ea typeface="Times New Roman" panose="02020603050405020304" pitchFamily="18" charset="0"/>
              </a:rPr>
              <a:t>de la S</a:t>
            </a:r>
            <a:r>
              <a:rPr lang="es-CO" sz="1050" dirty="0">
                <a:solidFill>
                  <a:srgbClr val="000000"/>
                </a:solidFill>
                <a:effectLst/>
                <a:latin typeface="Calibri" panose="020F0502020204030204" pitchFamily="34" charset="0"/>
                <a:ea typeface="Calibri" panose="020F0502020204030204" pitchFamily="34" charset="0"/>
              </a:rPr>
              <a:t>ubcomisión departamental de concertación de políticas </a:t>
            </a:r>
            <a:r>
              <a:rPr lang="es-CO" sz="1050" dirty="0">
                <a:solidFill>
                  <a:srgbClr val="000000"/>
                </a:solidFill>
                <a:latin typeface="Calibri" panose="020F0502020204030204" pitchFamily="34" charset="0"/>
              </a:rPr>
              <a:t>salariales y laborales (SDCPSL), donde socializó, articuló e implementó el Plan de acción de Asistencia Técnica </a:t>
            </a:r>
            <a:r>
              <a:rPr lang="es-CO" sz="1050" dirty="0">
                <a:solidFill>
                  <a:srgbClr val="000000"/>
                </a:solidFill>
                <a:effectLst/>
                <a:latin typeface="Calibri" panose="020F0502020204030204" pitchFamily="34" charset="0"/>
                <a:ea typeface="Calibri" panose="020F0502020204030204" pitchFamily="34" charset="0"/>
              </a:rPr>
              <a:t>Territorial</a:t>
            </a:r>
            <a:r>
              <a:rPr lang="es-CO" sz="1050" dirty="0">
                <a:solidFill>
                  <a:srgbClr val="000000"/>
                </a:solidFill>
                <a:effectLst/>
                <a:latin typeface="Calibri" panose="020F0502020204030204" pitchFamily="34" charset="0"/>
                <a:ea typeface="Times New Roman" panose="02020603050405020304" pitchFamily="18" charset="0"/>
              </a:rPr>
              <a:t> en el Plan de Desarrollo del Departamento.</a:t>
            </a:r>
          </a:p>
          <a:p>
            <a:pPr algn="just"/>
            <a:endParaRPr lang="es-CO" sz="1050" dirty="0">
              <a:solidFill>
                <a:srgbClr val="000000"/>
              </a:solidFill>
              <a:effectLst/>
              <a:latin typeface="Calibri" panose="020F0502020204030204" pitchFamily="34" charset="0"/>
              <a:ea typeface="Times New Roman" panose="02020603050405020304" pitchFamily="18" charset="0"/>
            </a:endParaRPr>
          </a:p>
          <a:p>
            <a:pPr algn="just"/>
            <a:r>
              <a:rPr lang="es-CO" sz="1050" dirty="0">
                <a:solidFill>
                  <a:srgbClr val="000000"/>
                </a:solidFill>
                <a:latin typeface="Calibri" panose="020F0502020204030204" pitchFamily="34" charset="0"/>
              </a:rPr>
              <a:t>La jornada contó con la participación del SENA, la Dirección de Derechos Fundamentales del Ministerio, la UAEOS y Colpensiones.</a:t>
            </a:r>
            <a:endParaRPr lang="en-US" sz="1050" dirty="0">
              <a:ea typeface="Calibri" panose="020F0502020204030204" pitchFamily="34" charset="0"/>
              <a:cs typeface="Times New Roman" panose="02020603050405020304" pitchFamily="18" charset="0"/>
            </a:endParaRPr>
          </a:p>
        </p:txBody>
      </p:sp>
      <p:sp>
        <p:nvSpPr>
          <p:cNvPr id="10" name="Rectángulo 9"/>
          <p:cNvSpPr/>
          <p:nvPr/>
        </p:nvSpPr>
        <p:spPr>
          <a:xfrm>
            <a:off x="183044" y="6175369"/>
            <a:ext cx="3652637" cy="1538883"/>
          </a:xfrm>
          <a:prstGeom prst="rect">
            <a:avLst/>
          </a:prstGeom>
        </p:spPr>
        <p:txBody>
          <a:bodyPr wrap="square">
            <a:spAutoFit/>
          </a:bodyPr>
          <a:lstStyle/>
          <a:p>
            <a:pPr algn="ctr">
              <a:lnSpc>
                <a:spcPts val="1200"/>
              </a:lnSpc>
              <a:spcAft>
                <a:spcPts val="0"/>
              </a:spcAft>
            </a:pPr>
            <a:r>
              <a:rPr lang="es-CO" sz="1200" b="1" dirty="0">
                <a:solidFill>
                  <a:schemeClr val="accent6">
                    <a:lumMod val="75000"/>
                  </a:schemeClr>
                </a:solidFill>
                <a:latin typeface="+mj-lt"/>
                <a:ea typeface="Tw Cen MT" panose="020B0602020104020603" pitchFamily="34" charset="0"/>
                <a:cs typeface="Tw Cen MT" panose="020B0602020104020603" pitchFamily="34" charset="0"/>
              </a:rPr>
              <a:t>Concejo Municipal socializa Piso de Protección Social</a:t>
            </a:r>
          </a:p>
          <a:p>
            <a:pPr algn="ctr">
              <a:lnSpc>
                <a:spcPts val="1200"/>
              </a:lnSpc>
              <a:spcAft>
                <a:spcPts val="0"/>
              </a:spcAft>
            </a:pPr>
            <a:endParaRPr lang="en-US" sz="1000" dirty="0">
              <a:solidFill>
                <a:schemeClr val="accent6">
                  <a:lumMod val="75000"/>
                </a:schemeClr>
              </a:solidFill>
            </a:endParaRPr>
          </a:p>
          <a:p>
            <a:pPr algn="just"/>
            <a:r>
              <a:rPr lang="es-CO" sz="1100" b="1" dirty="0" err="1">
                <a:solidFill>
                  <a:schemeClr val="accent6">
                    <a:lumMod val="75000"/>
                  </a:schemeClr>
                </a:solidFill>
              </a:rPr>
              <a:t>Calarcá</a:t>
            </a:r>
            <a:r>
              <a:rPr lang="es-CO" sz="1100" b="1" dirty="0">
                <a:solidFill>
                  <a:schemeClr val="accent6">
                    <a:lumMod val="75000"/>
                  </a:schemeClr>
                </a:solidFill>
              </a:rPr>
              <a:t> (Quindío</a:t>
            </a:r>
            <a:r>
              <a:rPr lang="es-CO" sz="1050" b="1" dirty="0">
                <a:solidFill>
                  <a:schemeClr val="accent6">
                    <a:lumMod val="75000"/>
                  </a:schemeClr>
                </a:solidFill>
              </a:rPr>
              <a:t>): </a:t>
            </a:r>
            <a:r>
              <a:rPr lang="es-ES" sz="1050" dirty="0">
                <a:effectLst/>
                <a:latin typeface="Calibri" panose="020F0502020204030204" pitchFamily="34" charset="0"/>
                <a:ea typeface="Calibri" panose="020F0502020204030204" pitchFamily="34" charset="0"/>
                <a:cs typeface="Times New Roman" panose="02020603050405020304" pitchFamily="18" charset="0"/>
              </a:rPr>
              <a:t>El pasado 24 de febrero se socializó el Piso de Protección Social ante el Concejo municipal de Calarcá, donde se explicó </a:t>
            </a:r>
            <a:r>
              <a:rPr lang="es-ES" sz="1050" dirty="0">
                <a:latin typeface="Calibri" panose="020F0502020204030204" pitchFamily="34" charset="0"/>
                <a:cs typeface="Times New Roman" panose="02020603050405020304" pitchFamily="18" charset="0"/>
              </a:rPr>
              <a:t>a los honorables concejales el marco normativo que regula las relaciones laborales y la población objetivo. La presentación fue acompañada por la Directora Territorial del Ministerio </a:t>
            </a:r>
            <a:r>
              <a:rPr lang="es-ES" sz="1050" dirty="0">
                <a:effectLst/>
                <a:latin typeface="Calibri" panose="020F0502020204030204" pitchFamily="34" charset="0"/>
                <a:ea typeface="Calibri" panose="020F0502020204030204" pitchFamily="34" charset="0"/>
                <a:cs typeface="Times New Roman" panose="02020603050405020304" pitchFamily="18" charset="0"/>
              </a:rPr>
              <a:t>del Trabajo en Quindío y el delegado </a:t>
            </a:r>
            <a:r>
              <a:rPr lang="es-ES" sz="1050" dirty="0">
                <a:latin typeface="Calibri" panose="020F0502020204030204" pitchFamily="34" charset="0"/>
                <a:cs typeface="Times New Roman" panose="02020603050405020304" pitchFamily="18" charset="0"/>
              </a:rPr>
              <a:t>de la Red Nacional de Formalización Laboral –RNFL-.</a:t>
            </a:r>
            <a:endParaRPr lang="en-US" sz="1050" dirty="0">
              <a:ea typeface="Calibri" panose="020F0502020204030204" pitchFamily="34" charset="0"/>
              <a:cs typeface="Times New Roman" panose="02020603050405020304" pitchFamily="18" charset="0"/>
            </a:endParaRPr>
          </a:p>
        </p:txBody>
      </p:sp>
      <p:pic>
        <p:nvPicPr>
          <p:cNvPr id="22" name="Imagen 21"/>
          <p:cNvPicPr/>
          <p:nvPr/>
        </p:nvPicPr>
        <p:blipFill>
          <a:blip r:embed="rId4" cstate="print">
            <a:extLst>
              <a:ext uri="{28A0092B-C50C-407E-A947-70E740481C1C}">
                <a14:useLocalDpi xmlns:a14="http://schemas.microsoft.com/office/drawing/2010/main" val="0"/>
              </a:ext>
            </a:extLst>
          </a:blip>
          <a:srcRect/>
          <a:stretch/>
        </p:blipFill>
        <p:spPr bwMode="auto">
          <a:xfrm>
            <a:off x="385289" y="8109389"/>
            <a:ext cx="3272311" cy="1654419"/>
          </a:xfrm>
          <a:prstGeom prst="rect">
            <a:avLst/>
          </a:prstGeom>
          <a:noFill/>
          <a:ln>
            <a:noFill/>
          </a:ln>
        </p:spPr>
      </p:pic>
      <p:sp>
        <p:nvSpPr>
          <p:cNvPr id="11" name="Rectángulo 10"/>
          <p:cNvSpPr/>
          <p:nvPr/>
        </p:nvSpPr>
        <p:spPr>
          <a:xfrm>
            <a:off x="4086224" y="5867400"/>
            <a:ext cx="3457576" cy="2569934"/>
          </a:xfrm>
          <a:prstGeom prst="rect">
            <a:avLst/>
          </a:prstGeom>
        </p:spPr>
        <p:txBody>
          <a:bodyPr wrap="square">
            <a:spAutoFit/>
          </a:bodyPr>
          <a:lstStyle/>
          <a:p>
            <a:pPr algn="ctr">
              <a:lnSpc>
                <a:spcPts val="1200"/>
              </a:lnSpc>
              <a:spcAft>
                <a:spcPts val="0"/>
              </a:spcAft>
            </a:pPr>
            <a:r>
              <a:rPr lang="es-CO" sz="1200" b="1" dirty="0">
                <a:solidFill>
                  <a:srgbClr val="7030A0"/>
                </a:solidFill>
                <a:effectLst/>
                <a:latin typeface="+mj-lt"/>
                <a:ea typeface="Calibri" panose="020F0502020204030204" pitchFamily="34" charset="0"/>
                <a:cs typeface="Times New Roman" panose="02020603050405020304" pitchFamily="18" charset="0"/>
              </a:rPr>
              <a:t>MinTrabajo </a:t>
            </a:r>
            <a:r>
              <a:rPr lang="es-CO" sz="1200" b="1" dirty="0">
                <a:solidFill>
                  <a:srgbClr val="7030A0"/>
                </a:solidFill>
                <a:latin typeface="+mj-lt"/>
                <a:ea typeface="Calibri" panose="020F0502020204030204" pitchFamily="34" charset="0"/>
                <a:cs typeface="Times New Roman" panose="02020603050405020304" pitchFamily="18" charset="0"/>
              </a:rPr>
              <a:t>p</a:t>
            </a:r>
            <a:r>
              <a:rPr lang="es-CO" sz="1200" b="1" dirty="0">
                <a:solidFill>
                  <a:srgbClr val="7030A0"/>
                </a:solidFill>
                <a:effectLst/>
                <a:latin typeface="+mj-lt"/>
                <a:ea typeface="Calibri" panose="020F0502020204030204" pitchFamily="34" charset="0"/>
                <a:cs typeface="Times New Roman" panose="02020603050405020304" pitchFamily="18" charset="0"/>
              </a:rPr>
              <a:t>articipa en la Construcción de Plan de Desarrollo de Amazonas </a:t>
            </a:r>
          </a:p>
          <a:p>
            <a:pPr algn="ctr">
              <a:lnSpc>
                <a:spcPts val="1200"/>
              </a:lnSpc>
              <a:spcAft>
                <a:spcPts val="0"/>
              </a:spcAft>
            </a:pPr>
            <a:endParaRPr lang="en-US" sz="1050" dirty="0">
              <a:solidFill>
                <a:srgbClr val="7030A0"/>
              </a:solidFill>
              <a:latin typeface="+mj-lt"/>
              <a:ea typeface="Calibri" panose="020F0502020204030204" pitchFamily="34" charset="0"/>
              <a:cs typeface="Times New Roman" panose="02020603050405020304" pitchFamily="18" charset="0"/>
            </a:endParaRPr>
          </a:p>
          <a:p>
            <a:pPr algn="just"/>
            <a:r>
              <a:rPr lang="es-CO" sz="1100" b="1" dirty="0">
                <a:solidFill>
                  <a:srgbClr val="7030A0"/>
                </a:solidFill>
              </a:rPr>
              <a:t>Leticia  (Amazonas): </a:t>
            </a:r>
            <a:r>
              <a:rPr lang="es-CO" sz="1050" dirty="0">
                <a:effectLst/>
                <a:ea typeface="Calibri" panose="020F0502020204030204" pitchFamily="34" charset="0"/>
                <a:cs typeface="Times New Roman" panose="02020603050405020304" pitchFamily="18" charset="0"/>
              </a:rPr>
              <a:t>El Ministerio del Trabajo a través de la </a:t>
            </a:r>
            <a:r>
              <a:rPr lang="es-CO" sz="1000" dirty="0">
                <a:effectLst/>
                <a:ea typeface="Calibri" panose="020F0502020204030204" pitchFamily="34" charset="0"/>
                <a:cs typeface="Times New Roman" panose="02020603050405020304" pitchFamily="18" charset="0"/>
              </a:rPr>
              <a:t>Dirección Territorial y el GATT,  participó en la </a:t>
            </a:r>
            <a:r>
              <a:rPr lang="es-CO" sz="1000" dirty="0">
                <a:ea typeface="Calibri" panose="020F0502020204030204" pitchFamily="34" charset="0"/>
                <a:cs typeface="Times New Roman" panose="02020603050405020304" pitchFamily="18" charset="0"/>
              </a:rPr>
              <a:t>quinta </a:t>
            </a:r>
            <a:r>
              <a:rPr lang="es-CO" sz="1000" dirty="0">
                <a:effectLst/>
                <a:ea typeface="Calibri" panose="020F0502020204030204" pitchFamily="34" charset="0"/>
                <a:cs typeface="Times New Roman" panose="02020603050405020304" pitchFamily="18" charset="0"/>
              </a:rPr>
              <a:t> mesa de construcción del capítulo independiente “</a:t>
            </a:r>
            <a:r>
              <a:rPr lang="es-CO" sz="1000" i="1" dirty="0">
                <a:effectLst/>
                <a:ea typeface="Calibri" panose="020F0502020204030204" pitchFamily="34" charset="0"/>
                <a:cs typeface="Times New Roman" panose="02020603050405020304" pitchFamily="18" charset="0"/>
              </a:rPr>
              <a:t>Inversiones con cargo al Sistema General de Regalías</a:t>
            </a:r>
            <a:r>
              <a:rPr lang="es-CO" sz="1000" dirty="0">
                <a:effectLst/>
                <a:ea typeface="Calibri" panose="020F0502020204030204" pitchFamily="34" charset="0"/>
                <a:cs typeface="Times New Roman" panose="02020603050405020304" pitchFamily="18" charset="0"/>
              </a:rPr>
              <a:t>”., donde se habló sobre las herramientas del kit territorial, el </a:t>
            </a:r>
            <a:r>
              <a:rPr lang="es-CO" sz="1000" dirty="0">
                <a:solidFill>
                  <a:srgbClr val="000000"/>
                </a:solidFill>
                <a:effectLst/>
                <a:ea typeface="Calibri" panose="020F0502020204030204" pitchFamily="34" charset="0"/>
                <a:cs typeface="Arial" panose="020B0604020202020204" pitchFamily="34" charset="0"/>
              </a:rPr>
              <a:t>documento con proyecto de inversión pública en el sector trabajo para el Sistema General de Regalías (SGR). </a:t>
            </a:r>
          </a:p>
          <a:p>
            <a:pPr algn="just"/>
            <a:endParaRPr lang="es-CO" sz="1000" dirty="0">
              <a:solidFill>
                <a:srgbClr val="000000"/>
              </a:solidFill>
              <a:ea typeface="Calibri" panose="020F0502020204030204" pitchFamily="34" charset="0"/>
              <a:cs typeface="Arial" panose="020B0604020202020204" pitchFamily="34" charset="0"/>
            </a:endParaRPr>
          </a:p>
          <a:p>
            <a:pPr algn="just"/>
            <a:r>
              <a:rPr lang="es-CO" sz="1000" dirty="0">
                <a:solidFill>
                  <a:srgbClr val="000000"/>
                </a:solidFill>
                <a:ea typeface="Calibri" panose="020F0502020204030204" pitchFamily="34" charset="0"/>
                <a:cs typeface="Arial" panose="020B0604020202020204" pitchFamily="34" charset="0"/>
              </a:rPr>
              <a:t>La mesa fue presidida por el Gobernador, Secretario de Planeación y Secretaría de Turismo y Cultura, con la participación de Cámara de Comercio, Sector Turismo, Consejo Territorial de Planeación y Asociación de Trabajadores Informales.</a:t>
            </a:r>
          </a:p>
        </p:txBody>
      </p:sp>
      <p:pic>
        <p:nvPicPr>
          <p:cNvPr id="26" name="Imagen 25"/>
          <p:cNvPicPr/>
          <p:nvPr/>
        </p:nvPicPr>
        <p:blipFill>
          <a:blip r:embed="rId5" cstate="print">
            <a:extLst>
              <a:ext uri="{28A0092B-C50C-407E-A947-70E740481C1C}">
                <a14:useLocalDpi xmlns:a14="http://schemas.microsoft.com/office/drawing/2010/main" val="0"/>
              </a:ext>
            </a:extLst>
          </a:blip>
          <a:srcRect/>
          <a:stretch/>
        </p:blipFill>
        <p:spPr bwMode="auto">
          <a:xfrm>
            <a:off x="4191000" y="8534400"/>
            <a:ext cx="3232216" cy="1190412"/>
          </a:xfrm>
          <a:prstGeom prst="rect">
            <a:avLst/>
          </a:prstGeom>
          <a:noFill/>
          <a:ln>
            <a:noFill/>
          </a:ln>
        </p:spPr>
      </p:pic>
      <p:pic>
        <p:nvPicPr>
          <p:cNvPr id="27" name="Imagen 26" descr="BOLETIN GAT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19" name="Rectángulo 18"/>
          <p:cNvSpPr/>
          <p:nvPr/>
        </p:nvSpPr>
        <p:spPr>
          <a:xfrm>
            <a:off x="183044" y="1371600"/>
            <a:ext cx="3581401" cy="2375074"/>
          </a:xfrm>
          <a:prstGeom prst="rect">
            <a:avLst/>
          </a:prstGeom>
        </p:spPr>
        <p:txBody>
          <a:bodyPr wrap="square">
            <a:spAutoFit/>
          </a:bodyPr>
          <a:lstStyle/>
          <a:p>
            <a:pPr algn="ctr">
              <a:lnSpc>
                <a:spcPct val="115000"/>
              </a:lnSpc>
              <a:spcAft>
                <a:spcPts val="1000"/>
              </a:spcAft>
            </a:pPr>
            <a:r>
              <a:rPr lang="es-E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Socialización Estado Joven ¨Montes de María¨</a:t>
            </a:r>
          </a:p>
          <a:p>
            <a:pPr algn="just">
              <a:lnSpc>
                <a:spcPct val="107000"/>
              </a:lnSpc>
              <a:spcAft>
                <a:spcPts val="800"/>
              </a:spcAft>
            </a:pPr>
            <a:r>
              <a:rPr lang="es-CO" sz="1100" b="1" dirty="0">
                <a:solidFill>
                  <a:schemeClr val="accent2"/>
                </a:solidFill>
              </a:rPr>
              <a:t>Montes de María (Bolívar): </a:t>
            </a:r>
            <a:r>
              <a:rPr lang="es-CO" sz="1050" dirty="0"/>
              <a:t>El Ministerio del Trabajo a través d</a:t>
            </a:r>
            <a:r>
              <a:rPr lang="es-ES" sz="1050" dirty="0"/>
              <a:t>el GATT y </a:t>
            </a:r>
            <a:r>
              <a:rPr lang="es-MX" sz="1050" dirty="0"/>
              <a:t>en articulación con las oficinas PDET de la Subregión y la coordinación de Educación Municipal, realizaron la Socialización del programa Estado Joven.</a:t>
            </a:r>
          </a:p>
          <a:p>
            <a:pPr algn="just">
              <a:lnSpc>
                <a:spcPct val="107000"/>
              </a:lnSpc>
              <a:spcAft>
                <a:spcPts val="800"/>
              </a:spcAft>
            </a:pPr>
            <a:r>
              <a:rPr lang="es-MX" sz="1050" dirty="0"/>
              <a:t>El evento contó con la asistencia de la Secretaría de Educación Departamental de Bolívar</a:t>
            </a:r>
            <a:r>
              <a:rPr lang="es-ES" sz="105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050" dirty="0">
                <a:latin typeface="Calibri" panose="020F0502020204030204" pitchFamily="34" charset="0"/>
                <a:ea typeface="Calibri" panose="020F0502020204030204" pitchFamily="34" charset="0"/>
                <a:cs typeface="Times New Roman" panose="02020603050405020304" pitchFamily="18" charset="0"/>
              </a:rPr>
              <a:t>Así mismo, </a:t>
            </a:r>
            <a:r>
              <a:rPr lang="es-MX" sz="1050" dirty="0">
                <a:effectLst/>
                <a:latin typeface="Calibri" panose="020F0502020204030204" pitchFamily="34" charset="0"/>
                <a:ea typeface="Calibri" panose="020F0502020204030204" pitchFamily="34" charset="0"/>
                <a:cs typeface="Times New Roman" panose="02020603050405020304" pitchFamily="18" charset="0"/>
              </a:rPr>
              <a:t>desde el nivel nacional y territorial, se realizó el seguimiento al Plan de Acción 2021, a la ruta de irreversibilidad de proyectos y definición de compromisos 2022.</a:t>
            </a:r>
            <a:endParaRPr lang="en-US" sz="1050" dirty="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66364554-E297-4E5C-BA75-C6218D9E3177}"/>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1">
            <a:extLst>
              <a:ext uri="{FF2B5EF4-FFF2-40B4-BE49-F238E27FC236}">
                <a16:creationId xmlns:a16="http://schemas.microsoft.com/office/drawing/2014/main" id="{5D6CE59B-D1C0-4E0A-8CB3-C088DD0E1E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04800" y="3833460"/>
            <a:ext cx="3235447" cy="2110140"/>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a:extLst>
              <a:ext uri="{FF2B5EF4-FFF2-40B4-BE49-F238E27FC236}">
                <a16:creationId xmlns:a16="http://schemas.microsoft.com/office/drawing/2014/main" id="{15CAA8CA-588D-43C3-B8A4-FA91663583E2}"/>
              </a:ext>
            </a:extLst>
          </p:cNvPr>
          <p:cNvPicPr/>
          <p:nvPr/>
        </p:nvPicPr>
        <p:blipFill>
          <a:blip r:embed="rId7" cstate="print">
            <a:extLst>
              <a:ext uri="{28A0092B-C50C-407E-A947-70E740481C1C}">
                <a14:useLocalDpi xmlns:a14="http://schemas.microsoft.com/office/drawing/2010/main" val="0"/>
              </a:ext>
            </a:extLst>
          </a:blip>
          <a:srcRect/>
          <a:stretch/>
        </p:blipFill>
        <p:spPr>
          <a:xfrm>
            <a:off x="4564619" y="3581400"/>
            <a:ext cx="2445781" cy="2206789"/>
          </a:xfrm>
          <a:prstGeom prst="rect">
            <a:avLst/>
          </a:prstGeom>
        </p:spPr>
      </p:pic>
      <p:pic>
        <p:nvPicPr>
          <p:cNvPr id="14" name="Imagen 13">
            <a:extLst>
              <a:ext uri="{FF2B5EF4-FFF2-40B4-BE49-F238E27FC236}">
                <a16:creationId xmlns:a16="http://schemas.microsoft.com/office/drawing/2014/main" id="{19B36646-7C08-4145-9F5B-B28AB1BB2CDE}"/>
              </a:ext>
            </a:extLst>
          </p:cNvPr>
          <p:cNvPicPr>
            <a:picLocks noChangeAspect="1"/>
          </p:cNvPicPr>
          <p:nvPr/>
        </p:nvPicPr>
        <p:blipFill>
          <a:blip r:embed="rId8" cstate="print"/>
          <a:stretch>
            <a:fillRect/>
          </a:stretch>
        </p:blipFill>
        <p:spPr>
          <a:xfrm>
            <a:off x="4762" y="0"/>
            <a:ext cx="7762875" cy="1409700"/>
          </a:xfrm>
          <a:prstGeom prst="rect">
            <a:avLst/>
          </a:prstGeom>
        </p:spPr>
      </p:pic>
      <p:sp>
        <p:nvSpPr>
          <p:cNvPr id="15" name="Rectángulo 14">
            <a:extLst>
              <a:ext uri="{FF2B5EF4-FFF2-40B4-BE49-F238E27FC236}">
                <a16:creationId xmlns:a16="http://schemas.microsoft.com/office/drawing/2014/main" id="{4809FF62-C078-450C-A20B-AAB2A6492FB1}"/>
              </a:ext>
            </a:extLst>
          </p:cNvPr>
          <p:cNvSpPr/>
          <p:nvPr/>
        </p:nvSpPr>
        <p:spPr>
          <a:xfrm>
            <a:off x="4124250" y="3581400"/>
            <a:ext cx="3378397" cy="2275495"/>
          </a:xfrm>
          <a:prstGeom prst="rect">
            <a:avLst/>
          </a:prstGeom>
          <a:noFill/>
          <a:ln w="12700">
            <a:solidFill>
              <a:srgbClr val="C92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DFA8D0FD-EE47-4CE1-A1B7-85FADDF09D79}"/>
              </a:ext>
            </a:extLst>
          </p:cNvPr>
          <p:cNvSpPr/>
          <p:nvPr/>
        </p:nvSpPr>
        <p:spPr>
          <a:xfrm>
            <a:off x="228600" y="3733800"/>
            <a:ext cx="3378397" cy="2275495"/>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23">
            <a:extLst>
              <a:ext uri="{FF2B5EF4-FFF2-40B4-BE49-F238E27FC236}">
                <a16:creationId xmlns:a16="http://schemas.microsoft.com/office/drawing/2014/main" id="{F6816A57-A4F9-4416-B999-D885F04B439F}"/>
              </a:ext>
            </a:extLst>
          </p:cNvPr>
          <p:cNvSpPr/>
          <p:nvPr/>
        </p:nvSpPr>
        <p:spPr>
          <a:xfrm>
            <a:off x="264708" y="8048319"/>
            <a:ext cx="3494689" cy="1781481"/>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27">
            <a:extLst>
              <a:ext uri="{FF2B5EF4-FFF2-40B4-BE49-F238E27FC236}">
                <a16:creationId xmlns:a16="http://schemas.microsoft.com/office/drawing/2014/main" id="{7C4C7647-3402-4A62-8B50-D2380EABAE14}"/>
              </a:ext>
            </a:extLst>
          </p:cNvPr>
          <p:cNvSpPr/>
          <p:nvPr/>
        </p:nvSpPr>
        <p:spPr>
          <a:xfrm>
            <a:off x="4125311" y="8420100"/>
            <a:ext cx="3377333" cy="1409700"/>
          </a:xfrm>
          <a:prstGeom prst="rect">
            <a:avLst/>
          </a:prstGeom>
          <a:noFill/>
          <a:ln w="12700">
            <a:solidFill>
              <a:srgbClr val="C92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1155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A88524E-B01C-44E8-A86C-2FE1777295CB}"/>
              </a:ext>
            </a:extLst>
          </p:cNvPr>
          <p:cNvSpPr/>
          <p:nvPr/>
        </p:nvSpPr>
        <p:spPr>
          <a:xfrm>
            <a:off x="980475" y="1461155"/>
            <a:ext cx="6568766" cy="6939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w="0"/>
              <a:solidFill>
                <a:schemeClr val="accent1"/>
              </a:solidFill>
              <a:effectLst>
                <a:outerShdw blurRad="38100" dist="25400" dir="5400000" algn="ctr" rotWithShape="0">
                  <a:srgbClr val="6E747A">
                    <a:alpha val="43000"/>
                  </a:srgbClr>
                </a:outerShdw>
              </a:effectLst>
            </a:endParaRPr>
          </a:p>
        </p:txBody>
      </p:sp>
      <p:sp>
        <p:nvSpPr>
          <p:cNvPr id="25" name="object 25"/>
          <p:cNvSpPr/>
          <p:nvPr/>
        </p:nvSpPr>
        <p:spPr>
          <a:xfrm>
            <a:off x="18803" y="28491"/>
            <a:ext cx="7753597" cy="1090879"/>
          </a:xfrm>
          <a:custGeom>
            <a:avLst/>
            <a:gdLst/>
            <a:ahLst/>
            <a:cxnLst/>
            <a:rect l="l" t="t" r="r" b="b"/>
            <a:pathLst>
              <a:path w="7754620" h="1090930">
                <a:moveTo>
                  <a:pt x="7754480" y="1090612"/>
                </a:moveTo>
                <a:lnTo>
                  <a:pt x="0" y="1090612"/>
                </a:lnTo>
                <a:lnTo>
                  <a:pt x="0" y="0"/>
                </a:lnTo>
                <a:lnTo>
                  <a:pt x="7754480" y="0"/>
                </a:lnTo>
                <a:lnTo>
                  <a:pt x="7754480" y="1090612"/>
                </a:lnTo>
                <a:close/>
              </a:path>
            </a:pathLst>
          </a:custGeom>
          <a:solidFill>
            <a:srgbClr val="FFFFFF"/>
          </a:solidFill>
        </p:spPr>
        <p:txBody>
          <a:bodyPr wrap="square" lIns="0" tIns="0" rIns="0" bIns="0" rtlCol="0"/>
          <a:lstStyle/>
          <a:p>
            <a:endParaRPr dirty="0"/>
          </a:p>
        </p:txBody>
      </p:sp>
      <p:sp>
        <p:nvSpPr>
          <p:cNvPr id="46" name="object 281">
            <a:extLst>
              <a:ext uri="{FF2B5EF4-FFF2-40B4-BE49-F238E27FC236}">
                <a16:creationId xmlns:a16="http://schemas.microsoft.com/office/drawing/2014/main" id="{4DB9C485-6CA0-41FB-A0D8-402B517B9664}"/>
              </a:ext>
            </a:extLst>
          </p:cNvPr>
          <p:cNvSpPr/>
          <p:nvPr/>
        </p:nvSpPr>
        <p:spPr>
          <a:xfrm>
            <a:off x="203572" y="1573096"/>
            <a:ext cx="205104" cy="590550"/>
          </a:xfrm>
          <a:custGeom>
            <a:avLst/>
            <a:gdLst/>
            <a:ahLst/>
            <a:cxnLst/>
            <a:rect l="l" t="t" r="r" b="b"/>
            <a:pathLst>
              <a:path w="205104" h="590550">
                <a:moveTo>
                  <a:pt x="0" y="0"/>
                </a:moveTo>
                <a:lnTo>
                  <a:pt x="0" y="590486"/>
                </a:lnTo>
                <a:lnTo>
                  <a:pt x="204800" y="295744"/>
                </a:lnTo>
                <a:lnTo>
                  <a:pt x="0" y="0"/>
                </a:lnTo>
                <a:close/>
              </a:path>
            </a:pathLst>
          </a:custGeom>
          <a:solidFill>
            <a:schemeClr val="accent1"/>
          </a:solidFill>
        </p:spPr>
        <p:txBody>
          <a:bodyPr wrap="square" lIns="0" tIns="0" rIns="0" bIns="0" rtlCol="0"/>
          <a:lstStyle/>
          <a:p>
            <a:endParaRPr/>
          </a:p>
        </p:txBody>
      </p:sp>
      <p:sp>
        <p:nvSpPr>
          <p:cNvPr id="47" name="object 281">
            <a:extLst>
              <a:ext uri="{FF2B5EF4-FFF2-40B4-BE49-F238E27FC236}">
                <a16:creationId xmlns:a16="http://schemas.microsoft.com/office/drawing/2014/main" id="{8ED3535B-8866-4BF6-B8E5-EDF6F4786221}"/>
              </a:ext>
            </a:extLst>
          </p:cNvPr>
          <p:cNvSpPr/>
          <p:nvPr/>
        </p:nvSpPr>
        <p:spPr>
          <a:xfrm>
            <a:off x="722886" y="1564522"/>
            <a:ext cx="205104" cy="590550"/>
          </a:xfrm>
          <a:custGeom>
            <a:avLst/>
            <a:gdLst/>
            <a:ahLst/>
            <a:cxnLst/>
            <a:rect l="l" t="t" r="r" b="b"/>
            <a:pathLst>
              <a:path w="205104" h="590550">
                <a:moveTo>
                  <a:pt x="0" y="0"/>
                </a:moveTo>
                <a:lnTo>
                  <a:pt x="0" y="590486"/>
                </a:lnTo>
                <a:lnTo>
                  <a:pt x="204800" y="295744"/>
                </a:lnTo>
                <a:lnTo>
                  <a:pt x="0" y="0"/>
                </a:lnTo>
                <a:close/>
              </a:path>
            </a:pathLst>
          </a:custGeom>
          <a:solidFill>
            <a:schemeClr val="accent1">
              <a:lumMod val="20000"/>
              <a:lumOff val="80000"/>
            </a:schemeClr>
          </a:solidFill>
        </p:spPr>
        <p:txBody>
          <a:bodyPr wrap="square" lIns="0" tIns="0" rIns="0" bIns="0" rtlCol="0"/>
          <a:lstStyle/>
          <a:p>
            <a:endParaRPr/>
          </a:p>
        </p:txBody>
      </p:sp>
      <p:sp>
        <p:nvSpPr>
          <p:cNvPr id="48" name="object 281">
            <a:extLst>
              <a:ext uri="{FF2B5EF4-FFF2-40B4-BE49-F238E27FC236}">
                <a16:creationId xmlns:a16="http://schemas.microsoft.com/office/drawing/2014/main" id="{621EB126-ECA4-412D-A14A-386705A8E725}"/>
              </a:ext>
            </a:extLst>
          </p:cNvPr>
          <p:cNvSpPr/>
          <p:nvPr/>
        </p:nvSpPr>
        <p:spPr>
          <a:xfrm>
            <a:off x="463229" y="1573096"/>
            <a:ext cx="205104" cy="590550"/>
          </a:xfrm>
          <a:custGeom>
            <a:avLst/>
            <a:gdLst/>
            <a:ahLst/>
            <a:cxnLst/>
            <a:rect l="l" t="t" r="r" b="b"/>
            <a:pathLst>
              <a:path w="205104" h="590550">
                <a:moveTo>
                  <a:pt x="0" y="0"/>
                </a:moveTo>
                <a:lnTo>
                  <a:pt x="0" y="590486"/>
                </a:lnTo>
                <a:lnTo>
                  <a:pt x="204800" y="295744"/>
                </a:lnTo>
                <a:lnTo>
                  <a:pt x="0" y="0"/>
                </a:lnTo>
                <a:close/>
              </a:path>
            </a:pathLst>
          </a:custGeom>
          <a:solidFill>
            <a:schemeClr val="tx2">
              <a:lumMod val="20000"/>
              <a:lumOff val="80000"/>
            </a:schemeClr>
          </a:solidFill>
        </p:spPr>
        <p:txBody>
          <a:bodyPr wrap="square" lIns="0" tIns="0" rIns="0" bIns="0" rtlCol="0"/>
          <a:lstStyle/>
          <a:p>
            <a:endParaRPr/>
          </a:p>
        </p:txBody>
      </p:sp>
      <p:pic>
        <p:nvPicPr>
          <p:cNvPr id="63" name="Imagen 62" descr="BOLETIN GAT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8" name="Rectángulo 7"/>
          <p:cNvSpPr/>
          <p:nvPr/>
        </p:nvSpPr>
        <p:spPr>
          <a:xfrm>
            <a:off x="207974" y="2245949"/>
            <a:ext cx="3687966" cy="2499980"/>
          </a:xfrm>
          <a:prstGeom prst="rect">
            <a:avLst/>
          </a:prstGeom>
        </p:spPr>
        <p:txBody>
          <a:bodyPr wrap="square">
            <a:spAutoFit/>
          </a:bodyPr>
          <a:lstStyle/>
          <a:p>
            <a:pPr algn="ctr">
              <a:lnSpc>
                <a:spcPct val="107000"/>
              </a:lnSpc>
              <a:spcAft>
                <a:spcPts val="800"/>
              </a:spcAft>
            </a:pPr>
            <a:r>
              <a:rPr lang="es-ES" sz="1200" b="1" dirty="0">
                <a:solidFill>
                  <a:srgbClr val="002060"/>
                </a:solidFill>
                <a:latin typeface="+mj-lt"/>
                <a:cs typeface="Times New Roman" panose="02020603050405020304" pitchFamily="18" charset="0"/>
              </a:rPr>
              <a:t>Propuesta para retomar la Política pública en la generación de empleo</a:t>
            </a:r>
          </a:p>
          <a:p>
            <a:pPr algn="just">
              <a:lnSpc>
                <a:spcPct val="107000"/>
              </a:lnSpc>
              <a:spcAft>
                <a:spcPts val="0"/>
              </a:spcAft>
            </a:pPr>
            <a:r>
              <a:rPr lang="es-CO" sz="1100" b="1" dirty="0">
                <a:solidFill>
                  <a:schemeClr val="tx2"/>
                </a:solidFill>
                <a:ea typeface="Calibri" panose="020F0502020204030204" pitchFamily="34" charset="0"/>
                <a:cs typeface="Times New Roman" panose="02020603050405020304" pitchFamily="18" charset="0"/>
              </a:rPr>
              <a:t>Bello (Antioquia): </a:t>
            </a:r>
            <a:r>
              <a:rPr lang="es-ES" sz="1050" dirty="0">
                <a:effectLst/>
                <a:latin typeface="Calibri" panose="020F0502020204030204" pitchFamily="34" charset="0"/>
                <a:ea typeface="Calibri" panose="020F0502020204030204" pitchFamily="34" charset="0"/>
                <a:cs typeface="Times New Roman" panose="02020603050405020304" pitchFamily="18" charset="0"/>
              </a:rPr>
              <a:t>El pasado 18 de febrero </a:t>
            </a:r>
            <a:r>
              <a:rPr lang="es-ES" sz="1050" dirty="0">
                <a:latin typeface="Calibri" panose="020F0502020204030204" pitchFamily="34" charset="0"/>
                <a:ea typeface="Calibri" panose="020F0502020204030204" pitchFamily="34" charset="0"/>
                <a:cs typeface="Times New Roman" panose="02020603050405020304" pitchFamily="18" charset="0"/>
              </a:rPr>
              <a:t>alcaldía del municipio de Bello y la </a:t>
            </a:r>
            <a:r>
              <a:rPr lang="es-ES" sz="1050" dirty="0">
                <a:effectLst/>
                <a:latin typeface="Calibri" panose="020F0502020204030204" pitchFamily="34" charset="0"/>
                <a:ea typeface="Calibri" panose="020F0502020204030204" pitchFamily="34" charset="0"/>
                <a:cs typeface="Times New Roman" panose="02020603050405020304" pitchFamily="18" charset="0"/>
              </a:rPr>
              <a:t>territorial del Departamento, acompañaron la presentación de la propuesta para retomar la Política pública </a:t>
            </a:r>
            <a:r>
              <a:rPr lang="es-ES" sz="1050" dirty="0">
                <a:latin typeface="Calibri" panose="020F0502020204030204" pitchFamily="34" charset="0"/>
                <a:ea typeface="Calibri" panose="020F0502020204030204" pitchFamily="34" charset="0"/>
                <a:cs typeface="Times New Roman" panose="02020603050405020304" pitchFamily="18" charset="0"/>
              </a:rPr>
              <a:t>establecida en los Acuerdos 005 de 2017, 022 de 2018 y el Decreto Reglamentario 026 de 2019, para </a:t>
            </a:r>
            <a:r>
              <a:rPr lang="es-ES" sz="1050" dirty="0">
                <a:effectLst/>
                <a:latin typeface="Calibri" panose="020F0502020204030204" pitchFamily="34" charset="0"/>
                <a:ea typeface="Calibri" panose="020F0502020204030204" pitchFamily="34" charset="0"/>
                <a:cs typeface="Times New Roman" panose="02020603050405020304" pitchFamily="18" charset="0"/>
              </a:rPr>
              <a:t>generación de  empleo y garantizar el derecho al trabajo digno y decente.</a:t>
            </a:r>
          </a:p>
          <a:p>
            <a:pPr algn="just">
              <a:lnSpc>
                <a:spcPct val="1070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pPr>
            <a:r>
              <a:rPr lang="es-ES" sz="1050" dirty="0">
                <a:effectLst/>
                <a:latin typeface="Calibri" panose="020F0502020204030204" pitchFamily="34" charset="0"/>
                <a:ea typeface="Calibri" panose="020F0502020204030204" pitchFamily="34" charset="0"/>
                <a:cs typeface="Times New Roman" panose="02020603050405020304" pitchFamily="18" charset="0"/>
              </a:rPr>
              <a:t>Desde el Ministerio del Trabajo continuará comprometido con en el desarrollo de los debates en la corporación para la aprobación y formulación del Plan y su implementación en beneficio de los </a:t>
            </a:r>
            <a:r>
              <a:rPr lang="es-ES" sz="1050" dirty="0">
                <a:latin typeface="Calibri" panose="020F0502020204030204" pitchFamily="34" charset="0"/>
                <a:ea typeface="Calibri" panose="020F0502020204030204" pitchFamily="34" charset="0"/>
                <a:cs typeface="Times New Roman" panose="02020603050405020304" pitchFamily="18" charset="0"/>
              </a:rPr>
              <a:t>B</a:t>
            </a:r>
            <a:r>
              <a:rPr lang="es-ES" sz="1050" dirty="0">
                <a:effectLst/>
                <a:latin typeface="Calibri" panose="020F0502020204030204" pitchFamily="34" charset="0"/>
                <a:ea typeface="Calibri" panose="020F0502020204030204" pitchFamily="34" charset="0"/>
                <a:cs typeface="Times New Roman" panose="02020603050405020304" pitchFamily="18" charset="0"/>
              </a:rPr>
              <a:t>ellanitas.</a:t>
            </a:r>
          </a:p>
        </p:txBody>
      </p:sp>
      <p:sp>
        <p:nvSpPr>
          <p:cNvPr id="9" name="Rectángulo 8"/>
          <p:cNvSpPr/>
          <p:nvPr/>
        </p:nvSpPr>
        <p:spPr>
          <a:xfrm>
            <a:off x="3954669" y="2286000"/>
            <a:ext cx="3538529" cy="1911636"/>
          </a:xfrm>
          <a:prstGeom prst="rect">
            <a:avLst/>
          </a:prstGeom>
        </p:spPr>
        <p:txBody>
          <a:bodyPr wrap="square">
            <a:spAutoFit/>
          </a:bodyPr>
          <a:lstStyle/>
          <a:p>
            <a:pPr algn="ctr"/>
            <a:r>
              <a:rPr lang="es-CO" sz="1200" b="1" dirty="0">
                <a:solidFill>
                  <a:srgbClr val="0070C0"/>
                </a:solidFill>
                <a:latin typeface="+mj-lt"/>
                <a:ea typeface="Calibri" panose="020F0502020204030204" pitchFamily="34" charset="0"/>
                <a:cs typeface="Times New Roman" panose="02020603050405020304" pitchFamily="18" charset="0"/>
              </a:rPr>
              <a:t>Socialización del programa Estado Joven en </a:t>
            </a:r>
            <a:r>
              <a:rPr lang="es-CO" sz="1200" b="1" dirty="0">
                <a:solidFill>
                  <a:srgbClr val="0070C0"/>
                </a:solidFill>
                <a:ea typeface="Calibri" panose="020F0502020204030204" pitchFamily="34" charset="0"/>
                <a:cs typeface="Times New Roman" panose="02020603050405020304" pitchFamily="18" charset="0"/>
              </a:rPr>
              <a:t>Bogotá </a:t>
            </a:r>
            <a:endParaRPr lang="es-CO" sz="1200" b="1" dirty="0">
              <a:solidFill>
                <a:srgbClr val="0070C0"/>
              </a:solidFill>
              <a:latin typeface="+mj-lt"/>
              <a:ea typeface="Calibri" panose="020F0502020204030204" pitchFamily="34" charset="0"/>
              <a:cs typeface="Times New Roman" panose="02020603050405020304" pitchFamily="18" charset="0"/>
            </a:endParaRPr>
          </a:p>
          <a:p>
            <a:pPr algn="ctr"/>
            <a:endParaRPr lang="es-CO" sz="1200" b="1" dirty="0">
              <a:solidFill>
                <a:srgbClr val="0070C0"/>
              </a:solidFill>
              <a:latin typeface="+mj-lt"/>
              <a:ea typeface="Calibri" panose="020F0502020204030204" pitchFamily="34" charset="0"/>
              <a:cs typeface="Times New Roman" panose="02020603050405020304" pitchFamily="18" charset="0"/>
            </a:endParaRPr>
          </a:p>
          <a:p>
            <a:pPr algn="just"/>
            <a:r>
              <a:rPr lang="es-CO" sz="1100" b="1" dirty="0">
                <a:solidFill>
                  <a:srgbClr val="0070C0"/>
                </a:solidFill>
                <a:ea typeface="Calibri" panose="020F0502020204030204" pitchFamily="34" charset="0"/>
              </a:rPr>
              <a:t>Bogotá (Cundinamarca):  </a:t>
            </a:r>
            <a:r>
              <a:rPr lang="es-CO" sz="1050" dirty="0">
                <a:ea typeface="Calibri" panose="020F0502020204030204" pitchFamily="34" charset="0"/>
              </a:rPr>
              <a:t>El 12 de marzo del presente año, el Profesional de apoyo territorial para  el Departamento de Cundinamarca y el Distrito Capital, realizó socialización </a:t>
            </a:r>
            <a:r>
              <a:rPr lang="es-CO" sz="1050" dirty="0">
                <a:latin typeface="Calibri" panose="020F0502020204030204" pitchFamily="34" charset="0"/>
                <a:ea typeface="Calibri" panose="020F0502020204030204" pitchFamily="34" charset="0"/>
                <a:cs typeface="Times New Roman" panose="02020603050405020304" pitchFamily="18" charset="0"/>
              </a:rPr>
              <a:t>del programa Estado Joven</a:t>
            </a:r>
            <a:r>
              <a:rPr lang="es-CO" sz="1050" dirty="0">
                <a:effectLst/>
                <a:latin typeface="Calibri" panose="020F0502020204030204" pitchFamily="34" charset="0"/>
                <a:ea typeface="Calibri" panose="020F0502020204030204" pitchFamily="34" charset="0"/>
                <a:cs typeface="Times New Roman" panose="02020603050405020304" pitchFamily="18" charset="0"/>
              </a:rPr>
              <a:t>, durante la reunión del Subcomité Departamental Cundinamarca de Gestión y Desempeño Sector Trabajo 2021 </a:t>
            </a:r>
            <a:r>
              <a:rPr lang="es-CO" sz="1050" dirty="0">
                <a:latin typeface="Calibri" panose="020F0502020204030204" pitchFamily="34" charset="0"/>
                <a:ea typeface="Calibri" panose="020F0502020204030204" pitchFamily="34" charset="0"/>
                <a:cs typeface="Times New Roman" panose="02020603050405020304" pitchFamily="18" charset="0"/>
              </a:rPr>
              <a:t>,</a:t>
            </a:r>
            <a:r>
              <a:rPr lang="es-CO" sz="1050" dirty="0">
                <a:effectLst/>
                <a:latin typeface="Calibri" panose="020F0502020204030204" pitchFamily="34" charset="0"/>
                <a:ea typeface="Calibri" panose="020F0502020204030204" pitchFamily="34" charset="0"/>
                <a:cs typeface="Times New Roman" panose="02020603050405020304" pitchFamily="18" charset="0"/>
              </a:rPr>
              <a:t>  con  la presencia del </a:t>
            </a:r>
            <a:r>
              <a:rPr lang="es-CO" sz="1050" dirty="0">
                <a:latin typeface="Calibri" panose="020F0502020204030204" pitchFamily="34" charset="0"/>
                <a:ea typeface="Calibri" panose="020F0502020204030204" pitchFamily="34" charset="0"/>
                <a:cs typeface="Times New Roman" panose="02020603050405020304" pitchFamily="18" charset="0"/>
              </a:rPr>
              <a:t>Director Territorial de Cundinamarca, </a:t>
            </a:r>
            <a:r>
              <a:rPr lang="es-CO" sz="1050" dirty="0">
                <a:effectLst/>
                <a:latin typeface="Calibri" panose="020F0502020204030204" pitchFamily="34" charset="0"/>
                <a:ea typeface="Calibri" panose="020F0502020204030204" pitchFamily="34" charset="0"/>
                <a:cs typeface="Times New Roman" panose="02020603050405020304" pitchFamily="18" charset="0"/>
              </a:rPr>
              <a:t>Franklin Oswaldo Lozano Beltrán e  </a:t>
            </a:r>
            <a:r>
              <a:rPr lang="es-CO" sz="1050" dirty="0">
                <a:effectLst/>
                <a:ea typeface="Calibri" panose="020F0502020204030204" pitchFamily="34" charset="0"/>
                <a:cs typeface="Times New Roman" panose="02020603050405020304" pitchFamily="18" charset="0"/>
              </a:rPr>
              <a:t>integrantes del subcomité y  la </a:t>
            </a:r>
            <a:r>
              <a:rPr lang="es-CO" sz="1050" dirty="0" err="1">
                <a:effectLst/>
                <a:ea typeface="Calibri" panose="020F0502020204030204" pitchFamily="34" charset="0"/>
                <a:cs typeface="Times New Roman" panose="02020603050405020304" pitchFamily="18" charset="0"/>
              </a:rPr>
              <a:t>Norlly</a:t>
            </a:r>
            <a:r>
              <a:rPr lang="es-CO" sz="1050" dirty="0">
                <a:effectLst/>
                <a:ea typeface="Calibri" panose="020F0502020204030204" pitchFamily="34" charset="0"/>
                <a:cs typeface="Times New Roman" panose="02020603050405020304" pitchFamily="18" charset="0"/>
              </a:rPr>
              <a:t> Baquero representante de la </a:t>
            </a:r>
            <a:r>
              <a:rPr lang="es-CO" sz="1050" dirty="0" err="1">
                <a:effectLst/>
                <a:ea typeface="Calibri" panose="020F0502020204030204" pitchFamily="34" charset="0"/>
                <a:cs typeface="Times New Roman" panose="02020603050405020304" pitchFamily="18" charset="0"/>
              </a:rPr>
              <a:t>Uniminuto</a:t>
            </a:r>
            <a:r>
              <a:rPr lang="es-CO" sz="1050" dirty="0">
                <a:effectLst/>
                <a:ea typeface="Calibri" panose="020F0502020204030204" pitchFamily="34" charset="0"/>
                <a:cs typeface="Times New Roman" panose="02020603050405020304" pitchFamily="18" charset="0"/>
              </a:rPr>
              <a:t> Soacha.</a:t>
            </a:r>
            <a:endParaRPr lang="es-ES" sz="1050" dirty="0">
              <a:effectLst/>
              <a:ea typeface="Calibri" panose="020F0502020204030204" pitchFamily="34" charset="0"/>
              <a:cs typeface="Times New Roman" panose="02020603050405020304" pitchFamily="18" charset="0"/>
            </a:endParaRPr>
          </a:p>
        </p:txBody>
      </p:sp>
      <p:sp>
        <p:nvSpPr>
          <p:cNvPr id="19" name="Rectángulo 18"/>
          <p:cNvSpPr/>
          <p:nvPr/>
        </p:nvSpPr>
        <p:spPr>
          <a:xfrm>
            <a:off x="203572" y="7176529"/>
            <a:ext cx="3657601" cy="2015936"/>
          </a:xfrm>
          <a:prstGeom prst="rect">
            <a:avLst/>
          </a:prstGeom>
        </p:spPr>
        <p:txBody>
          <a:bodyPr wrap="square">
            <a:spAutoFit/>
          </a:bodyPr>
          <a:lstStyle/>
          <a:p>
            <a:pPr algn="ctr">
              <a:lnSpc>
                <a:spcPts val="1200"/>
              </a:lnSpc>
            </a:pPr>
            <a:r>
              <a:rPr lang="es-ES" sz="1200" b="1" dirty="0">
                <a:solidFill>
                  <a:srgbClr val="0070C0"/>
                </a:solidFill>
                <a:latin typeface="+mj-lt"/>
                <a:cs typeface="Times New Roman" panose="02020603050405020304" pitchFamily="18" charset="0"/>
              </a:rPr>
              <a:t>Articulación  Ministerio del Trabajo  –</a:t>
            </a:r>
          </a:p>
          <a:p>
            <a:pPr algn="ctr">
              <a:lnSpc>
                <a:spcPts val="1200"/>
              </a:lnSpc>
            </a:pPr>
            <a:r>
              <a:rPr lang="es-ES" sz="1200" b="1" dirty="0">
                <a:solidFill>
                  <a:srgbClr val="0070C0"/>
                </a:solidFill>
                <a:latin typeface="+mj-lt"/>
                <a:cs typeface="Times New Roman" panose="02020603050405020304" pitchFamily="18" charset="0"/>
              </a:rPr>
              <a:t>Alcaldía de Santamarta – OIT </a:t>
            </a:r>
          </a:p>
          <a:p>
            <a:pPr algn="ctr">
              <a:lnSpc>
                <a:spcPts val="1200"/>
              </a:lnSpc>
            </a:pPr>
            <a:endParaRPr lang="es-ES" sz="1200" b="1" dirty="0">
              <a:solidFill>
                <a:srgbClr val="7030A0"/>
              </a:solidFill>
              <a:latin typeface="+mj-lt"/>
              <a:cs typeface="Times New Roman" panose="02020603050405020304" pitchFamily="18" charset="0"/>
            </a:endParaRPr>
          </a:p>
          <a:p>
            <a:pPr marR="29845" algn="just">
              <a:spcAft>
                <a:spcPts val="0"/>
              </a:spcAft>
            </a:pPr>
            <a:r>
              <a:rPr lang="es-CO" sz="1100" b="1" dirty="0">
                <a:solidFill>
                  <a:srgbClr val="0070C0"/>
                </a:solidFill>
                <a:ea typeface="Calibri" panose="020F0502020204030204" pitchFamily="34" charset="0"/>
                <a:cs typeface="Times New Roman" panose="02020603050405020304" pitchFamily="18" charset="0"/>
              </a:rPr>
              <a:t>Santa Marta (Magdalena): </a:t>
            </a:r>
            <a:r>
              <a:rPr lang="es-CO" sz="1100" dirty="0">
                <a:ea typeface="Calibri" panose="020F0502020204030204" pitchFamily="34" charset="0"/>
                <a:cs typeface="Times New Roman" panose="02020603050405020304" pitchFamily="18" charset="0"/>
              </a:rPr>
              <a:t>L</a:t>
            </a:r>
            <a:r>
              <a:rPr lang="es-ES" sz="1050" dirty="0">
                <a:effectLst/>
                <a:latin typeface="Calibri" panose="020F0502020204030204" pitchFamily="34" charset="0"/>
                <a:ea typeface="Calibri" panose="020F0502020204030204" pitchFamily="34" charset="0"/>
                <a:cs typeface="Times New Roman" panose="02020603050405020304" pitchFamily="18" charset="0"/>
              </a:rPr>
              <a:t>a Alcaldía Distrital de Santa Marta </a:t>
            </a:r>
            <a:r>
              <a:rPr lang="es-ES" sz="1050" dirty="0">
                <a:latin typeface="Calibri" panose="020F0502020204030204" pitchFamily="34" charset="0"/>
                <a:ea typeface="Calibri" panose="020F0502020204030204" pitchFamily="34" charset="0"/>
                <a:cs typeface="Times New Roman" panose="02020603050405020304" pitchFamily="18" charset="0"/>
              </a:rPr>
              <a:t> a través de la S</a:t>
            </a:r>
            <a:r>
              <a:rPr lang="es-ES" sz="1050" dirty="0">
                <a:effectLst/>
                <a:latin typeface="Calibri" panose="020F0502020204030204" pitchFamily="34" charset="0"/>
                <a:ea typeface="Calibri" panose="020F0502020204030204" pitchFamily="34" charset="0"/>
                <a:cs typeface="Times New Roman" panose="02020603050405020304" pitchFamily="18" charset="0"/>
              </a:rPr>
              <a:t>ecretaría de Desarrollo Económico</a:t>
            </a:r>
            <a:r>
              <a:rPr lang="es-CO" sz="1050" dirty="0">
                <a:ea typeface="Calibri" panose="020F0502020204030204" pitchFamily="34" charset="0"/>
              </a:rPr>
              <a:t>, </a:t>
            </a:r>
            <a:r>
              <a:rPr lang="es-ES" sz="1050" dirty="0">
                <a:effectLst/>
                <a:latin typeface="Calibri" panose="020F0502020204030204" pitchFamily="34" charset="0"/>
                <a:ea typeface="Calibri" panose="020F0502020204030204" pitchFamily="34" charset="0"/>
                <a:cs typeface="Times New Roman" panose="02020603050405020304" pitchFamily="18" charset="0"/>
              </a:rPr>
              <a:t>presentó el proceso llevado por la OIT para países Andinos. </a:t>
            </a:r>
          </a:p>
          <a:p>
            <a:pPr marR="29845" algn="just">
              <a:spcAft>
                <a:spcPts val="0"/>
              </a:spcAft>
            </a:pP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p>
            <a:pPr marR="29845" algn="just">
              <a:spcAft>
                <a:spcPts val="0"/>
              </a:spcAft>
            </a:pPr>
            <a:r>
              <a:rPr lang="es-ES" sz="1050" dirty="0">
                <a:latin typeface="Calibri" panose="020F0502020204030204" pitchFamily="34" charset="0"/>
                <a:ea typeface="Calibri" panose="020F0502020204030204" pitchFamily="34" charset="0"/>
                <a:cs typeface="Times New Roman" panose="02020603050405020304" pitchFamily="18" charset="0"/>
              </a:rPr>
              <a:t>La </a:t>
            </a:r>
            <a:r>
              <a:rPr lang="es-CO" sz="1050" dirty="0">
                <a:ea typeface="Calibri" panose="020F0502020204030204" pitchFamily="34" charset="0"/>
              </a:rPr>
              <a:t>Territorial del Departamento del </a:t>
            </a:r>
            <a:r>
              <a:rPr lang="es-ES" sz="1050" dirty="0">
                <a:latin typeface="Calibri" panose="020F0502020204030204" pitchFamily="34" charset="0"/>
                <a:ea typeface="Calibri" panose="020F0502020204030204" pitchFamily="34" charset="0"/>
                <a:cs typeface="Times New Roman" panose="02020603050405020304" pitchFamily="18" charset="0"/>
              </a:rPr>
              <a:t>Ministerio del Trabajo se comprometió a brindar</a:t>
            </a:r>
            <a:r>
              <a:rPr lang="es-ES" sz="1050" dirty="0">
                <a:effectLst/>
                <a:latin typeface="Calibri" panose="020F0502020204030204" pitchFamily="34" charset="0"/>
                <a:ea typeface="Calibri" panose="020F0502020204030204" pitchFamily="34" charset="0"/>
                <a:cs typeface="Times New Roman" panose="02020603050405020304" pitchFamily="18" charset="0"/>
              </a:rPr>
              <a:t> acompañamiento y seguimiento a la formulación de la Política Pública de Trabajo Decente para Santa Marta, teniendo en cuenta el diagnóstico realizado para continuar con la fase 2 y 3.</a:t>
            </a:r>
            <a:endParaRPr lang="en-US" sz="1050" dirty="0">
              <a:ea typeface="Calibri" panose="020F0502020204030204" pitchFamily="34" charset="0"/>
              <a:cs typeface="Times New Roman" panose="02020603050405020304" pitchFamily="18" charset="0"/>
            </a:endParaRPr>
          </a:p>
        </p:txBody>
      </p:sp>
      <p:sp>
        <p:nvSpPr>
          <p:cNvPr id="24" name="CuadroTexto 23">
            <a:extLst>
              <a:ext uri="{FF2B5EF4-FFF2-40B4-BE49-F238E27FC236}">
                <a16:creationId xmlns:a16="http://schemas.microsoft.com/office/drawing/2014/main" id="{47B03143-1613-4EAD-A08B-D5F4E935B443}"/>
              </a:ext>
            </a:extLst>
          </p:cNvPr>
          <p:cNvSpPr txBox="1"/>
          <p:nvPr/>
        </p:nvSpPr>
        <p:spPr>
          <a:xfrm>
            <a:off x="980475" y="1461155"/>
            <a:ext cx="6236604" cy="707886"/>
          </a:xfrm>
          <a:prstGeom prst="rect">
            <a:avLst/>
          </a:prstGeom>
          <a:noFill/>
        </p:spPr>
        <p:txBody>
          <a:bodyPr wrap="square" rtlCol="0">
            <a:spAutoFit/>
          </a:bodyPr>
          <a:lstStyle/>
          <a:p>
            <a:pPr>
              <a:spcAft>
                <a:spcPts val="750"/>
              </a:spcAft>
            </a:pPr>
            <a:r>
              <a:rPr lang="es-MX" sz="1000" b="1" dirty="0">
                <a:solidFill>
                  <a:srgbClr val="002060"/>
                </a:solidFill>
                <a:effectLst/>
                <a:latin typeface="+mj-lt"/>
                <a:ea typeface="Times New Roman" panose="02020603050405020304" pitchFamily="18" charset="0"/>
              </a:rPr>
              <a:t>Los empleadores contribuyentes que estén obligados a presentar declaración de renta y complementarios, que contraten a personas que no sean beneficiarias de la pensión de vejez, familiar o de sobrevivencia y que hayan cumplido el requisito de edad de pensión establecido en la Ley, tienen derecho a deducir en el impuesto sabre la renta </a:t>
            </a:r>
            <a:r>
              <a:rPr lang="es-MX" sz="900" b="1" dirty="0">
                <a:solidFill>
                  <a:schemeClr val="accent2">
                    <a:lumMod val="75000"/>
                  </a:schemeClr>
                </a:solidFill>
                <a:effectLst/>
                <a:latin typeface="+mj-lt"/>
                <a:ea typeface="Times New Roman" panose="02020603050405020304" pitchFamily="18" charset="0"/>
              </a:rPr>
              <a:t>. LEY 2040 DE 2020</a:t>
            </a:r>
          </a:p>
        </p:txBody>
      </p:sp>
      <p:pic>
        <p:nvPicPr>
          <p:cNvPr id="2" name="Imagen 1">
            <a:extLst>
              <a:ext uri="{FF2B5EF4-FFF2-40B4-BE49-F238E27FC236}">
                <a16:creationId xmlns:a16="http://schemas.microsoft.com/office/drawing/2014/main" id="{45AC9396-46B3-43CD-928C-3DDE53C17926}"/>
              </a:ext>
            </a:extLst>
          </p:cNvPr>
          <p:cNvPicPr>
            <a:picLocks noChangeAspect="1"/>
          </p:cNvPicPr>
          <p:nvPr/>
        </p:nvPicPr>
        <p:blipFill>
          <a:blip r:embed="rId4" cstate="print"/>
          <a:stretch>
            <a:fillRect/>
          </a:stretch>
        </p:blipFill>
        <p:spPr>
          <a:xfrm>
            <a:off x="406027" y="4953000"/>
            <a:ext cx="3327773" cy="1817143"/>
          </a:xfrm>
          <a:prstGeom prst="rect">
            <a:avLst/>
          </a:prstGeom>
        </p:spPr>
      </p:pic>
      <p:pic>
        <p:nvPicPr>
          <p:cNvPr id="31" name="Imagen 30">
            <a:extLst>
              <a:ext uri="{FF2B5EF4-FFF2-40B4-BE49-F238E27FC236}">
                <a16:creationId xmlns:a16="http://schemas.microsoft.com/office/drawing/2014/main" id="{A1DB25A8-C0F6-481A-8486-B0B5B0EC6BE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5355" y="4446907"/>
            <a:ext cx="2911724" cy="2282762"/>
          </a:xfrm>
          <a:prstGeom prst="rect">
            <a:avLst/>
          </a:prstGeom>
          <a:noFill/>
          <a:ln>
            <a:noFill/>
          </a:ln>
        </p:spPr>
      </p:pic>
      <p:pic>
        <p:nvPicPr>
          <p:cNvPr id="2057" name="Picture 9">
            <a:extLst>
              <a:ext uri="{FF2B5EF4-FFF2-40B4-BE49-F238E27FC236}">
                <a16:creationId xmlns:a16="http://schemas.microsoft.com/office/drawing/2014/main" id="{590DF317-190B-47A8-93A4-D3DCD92065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1756" y="7210356"/>
            <a:ext cx="3232443" cy="238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ector recto 19">
            <a:extLst>
              <a:ext uri="{FF2B5EF4-FFF2-40B4-BE49-F238E27FC236}">
                <a16:creationId xmlns:a16="http://schemas.microsoft.com/office/drawing/2014/main" id="{39FCC136-4C95-4A57-93C8-B034E39948CC}"/>
              </a:ext>
            </a:extLst>
          </p:cNvPr>
          <p:cNvCxnSpPr>
            <a:cxnSpLocks/>
          </p:cNvCxnSpPr>
          <p:nvPr/>
        </p:nvCxnSpPr>
        <p:spPr>
          <a:xfrm>
            <a:off x="292949" y="7010400"/>
            <a:ext cx="7158623" cy="0"/>
          </a:xfrm>
          <a:prstGeom prst="line">
            <a:avLst/>
          </a:prstGeom>
          <a:ln>
            <a:solidFill>
              <a:srgbClr val="73DC14"/>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4EFB33AA-8120-4456-B6EB-46E5ECA545D1}"/>
              </a:ext>
            </a:extLst>
          </p:cNvPr>
          <p:cNvPicPr>
            <a:picLocks noChangeAspect="1"/>
          </p:cNvPicPr>
          <p:nvPr/>
        </p:nvPicPr>
        <p:blipFill>
          <a:blip r:embed="rId7" cstate="print"/>
          <a:stretch>
            <a:fillRect/>
          </a:stretch>
        </p:blipFill>
        <p:spPr>
          <a:xfrm>
            <a:off x="4762" y="0"/>
            <a:ext cx="7762875" cy="1409700"/>
          </a:xfrm>
          <a:prstGeom prst="rect">
            <a:avLst/>
          </a:prstGeom>
        </p:spPr>
      </p:pic>
      <p:sp>
        <p:nvSpPr>
          <p:cNvPr id="21" name="Rectángulo 20">
            <a:extLst>
              <a:ext uri="{FF2B5EF4-FFF2-40B4-BE49-F238E27FC236}">
                <a16:creationId xmlns:a16="http://schemas.microsoft.com/office/drawing/2014/main" id="{DFE16481-3F8C-4591-B995-3814AAB0D2D1}"/>
              </a:ext>
            </a:extLst>
          </p:cNvPr>
          <p:cNvSpPr/>
          <p:nvPr/>
        </p:nvSpPr>
        <p:spPr>
          <a:xfrm>
            <a:off x="242365" y="4856931"/>
            <a:ext cx="3618808" cy="200106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a:extLst>
              <a:ext uri="{FF2B5EF4-FFF2-40B4-BE49-F238E27FC236}">
                <a16:creationId xmlns:a16="http://schemas.microsoft.com/office/drawing/2014/main" id="{B300E1F8-8E59-4C67-9BCC-0B4A885C4355}"/>
              </a:ext>
            </a:extLst>
          </p:cNvPr>
          <p:cNvSpPr/>
          <p:nvPr/>
        </p:nvSpPr>
        <p:spPr>
          <a:xfrm>
            <a:off x="4082758" y="4267200"/>
            <a:ext cx="3410440" cy="2590797"/>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16A2DFD8-2380-427C-8840-0CD51694CE1C}"/>
              </a:ext>
            </a:extLst>
          </p:cNvPr>
          <p:cNvSpPr/>
          <p:nvPr/>
        </p:nvSpPr>
        <p:spPr>
          <a:xfrm>
            <a:off x="4082758" y="7120649"/>
            <a:ext cx="3464476" cy="2590797"/>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2860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BOLETIN GATT-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11" name="Rectángulo 10"/>
          <p:cNvSpPr/>
          <p:nvPr/>
        </p:nvSpPr>
        <p:spPr>
          <a:xfrm>
            <a:off x="227273" y="1489096"/>
            <a:ext cx="3706250" cy="1825371"/>
          </a:xfrm>
          <a:prstGeom prst="rect">
            <a:avLst/>
          </a:prstGeom>
        </p:spPr>
        <p:txBody>
          <a:bodyPr wrap="square">
            <a:spAutoFit/>
          </a:bodyPr>
          <a:lstStyle/>
          <a:p>
            <a:pPr algn="ctr">
              <a:lnSpc>
                <a:spcPct val="107000"/>
              </a:lnSpc>
              <a:spcAft>
                <a:spcPts val="800"/>
              </a:spcAft>
            </a:pPr>
            <a:r>
              <a:rPr lang="es-ES" sz="1200" b="1" dirty="0">
                <a:solidFill>
                  <a:srgbClr val="C00000"/>
                </a:solidFill>
                <a:latin typeface="+mj-lt"/>
                <a:ea typeface="Calibri" panose="020F0502020204030204" pitchFamily="34" charset="0"/>
                <a:cs typeface="Times New Roman" panose="02020603050405020304" pitchFamily="18" charset="0"/>
              </a:rPr>
              <a:t>Socialización del programa Estado Joven en Cúcuta </a:t>
            </a:r>
          </a:p>
          <a:p>
            <a:pPr algn="just">
              <a:lnSpc>
                <a:spcPct val="107000"/>
              </a:lnSpc>
              <a:spcAft>
                <a:spcPts val="800"/>
              </a:spcAft>
            </a:pPr>
            <a:r>
              <a:rPr lang="es-ES" sz="1100" b="1" dirty="0">
                <a:solidFill>
                  <a:srgbClr val="C00000"/>
                </a:solidFill>
                <a:latin typeface="+mj-lt"/>
                <a:ea typeface="Calibri" panose="020F0502020204030204" pitchFamily="34" charset="0"/>
                <a:cs typeface="Times New Roman" panose="02020603050405020304" pitchFamily="18" charset="0"/>
              </a:rPr>
              <a:t>Cúcuta  (Norte de Santander): </a:t>
            </a:r>
            <a:r>
              <a:rPr lang="es-ES" sz="1100" dirty="0">
                <a:ea typeface="Calibri" panose="020F0502020204030204" pitchFamily="34" charset="0"/>
                <a:cs typeface="Times New Roman" panose="02020603050405020304" pitchFamily="18" charset="0"/>
              </a:rPr>
              <a:t>El</a:t>
            </a:r>
            <a:r>
              <a:rPr lang="es-ES" sz="1100" b="1" dirty="0">
                <a:solidFill>
                  <a:srgbClr val="C00000"/>
                </a:solidFill>
                <a:ea typeface="Calibri" panose="020F0502020204030204" pitchFamily="34" charset="0"/>
                <a:cs typeface="Times New Roman" panose="02020603050405020304" pitchFamily="18" charset="0"/>
              </a:rPr>
              <a:t> </a:t>
            </a:r>
            <a:r>
              <a:rPr lang="es-ES" sz="1100" dirty="0">
                <a:ea typeface="Calibri" panose="020F0502020204030204" pitchFamily="34" charset="0"/>
                <a:cs typeface="Times New Roman" panose="02020603050405020304" pitchFamily="18" charset="0"/>
              </a:rPr>
              <a:t>Ministerio del Trabajo a través de su Director Territorial y Asesor Territorial para el Departamento de Norte de Santander,  llevó a cabo   jornada de socialización del programa Estado Joven, contando con la participación  de </a:t>
            </a:r>
            <a:r>
              <a:rPr lang="es-CO" sz="1050" dirty="0">
                <a:solidFill>
                  <a:srgbClr val="000000"/>
                </a:solidFill>
                <a:effectLst/>
                <a:ea typeface="Calibri" panose="020F0502020204030204" pitchFamily="34" charset="0"/>
              </a:rPr>
              <a:t> Entes Territoriales,  miembros del subcomité de Gestión y Desempeño del Sector Trabajo, Subcomisión Departamental de Políticas Salariales y Labores y </a:t>
            </a:r>
            <a:r>
              <a:rPr lang="es-CO" sz="1100" dirty="0">
                <a:cs typeface="Times New Roman" panose="02020603050405020304" pitchFamily="18" charset="0"/>
              </a:rPr>
              <a:t>comunidad en general.</a:t>
            </a:r>
            <a:endParaRPr lang="en-US" sz="1100" dirty="0">
              <a:cs typeface="Times New Roman" panose="02020603050405020304" pitchFamily="18" charset="0"/>
            </a:endParaRPr>
          </a:p>
        </p:txBody>
      </p:sp>
      <p:sp>
        <p:nvSpPr>
          <p:cNvPr id="14" name="Rectángulo 13"/>
          <p:cNvSpPr/>
          <p:nvPr/>
        </p:nvSpPr>
        <p:spPr>
          <a:xfrm>
            <a:off x="227273" y="5683156"/>
            <a:ext cx="3706250" cy="2298450"/>
          </a:xfrm>
          <a:prstGeom prst="rect">
            <a:avLst/>
          </a:prstGeom>
        </p:spPr>
        <p:txBody>
          <a:bodyPr wrap="square">
            <a:spAutoFit/>
          </a:bodyPr>
          <a:lstStyle/>
          <a:p>
            <a:pPr lvl="0" algn="ctr">
              <a:spcAft>
                <a:spcPts val="0"/>
              </a:spcAft>
            </a:pPr>
            <a:r>
              <a:rPr lang="es-ES" sz="1200" b="1" dirty="0">
                <a:solidFill>
                  <a:schemeClr val="accent3">
                    <a:lumMod val="50000"/>
                  </a:schemeClr>
                </a:solidFill>
                <a:latin typeface="+mj-lt"/>
                <a:ea typeface="Calibri" panose="020F0502020204030204" pitchFamily="34" charset="0"/>
                <a:cs typeface="Times New Roman" panose="02020603050405020304" pitchFamily="18" charset="0"/>
              </a:rPr>
              <a:t>Sensibilización sobre beneficios del Teletrabajo y Trabajo en Casa</a:t>
            </a:r>
          </a:p>
          <a:p>
            <a:pPr lvl="0" algn="ctr">
              <a:spcAft>
                <a:spcPts val="0"/>
              </a:spcAft>
            </a:pPr>
            <a:endParaRPr lang="en-US" sz="1200" b="1" dirty="0">
              <a:solidFill>
                <a:schemeClr val="accent6">
                  <a:lumMod val="75000"/>
                </a:schemeClr>
              </a:solidFill>
              <a:latin typeface="+mj-lt"/>
              <a:ea typeface="Calibri" panose="020F0502020204030204" pitchFamily="34" charset="0"/>
              <a:cs typeface="Times New Roman" panose="02020603050405020304" pitchFamily="18" charset="0"/>
            </a:endParaRPr>
          </a:p>
          <a:p>
            <a:pPr algn="just">
              <a:lnSpc>
                <a:spcPct val="106000"/>
              </a:lnSpc>
              <a:spcAft>
                <a:spcPts val="800"/>
              </a:spcAft>
            </a:pPr>
            <a:r>
              <a:rPr lang="es-ES" sz="1100" b="1" dirty="0">
                <a:solidFill>
                  <a:schemeClr val="accent3">
                    <a:lumMod val="50000"/>
                  </a:schemeClr>
                </a:solidFill>
                <a:ea typeface="Calibri" panose="020F0502020204030204" pitchFamily="34" charset="0"/>
                <a:cs typeface="Times New Roman" panose="02020603050405020304" pitchFamily="18" charset="0"/>
              </a:rPr>
              <a:t>Arauca (Arauca): </a:t>
            </a:r>
            <a:r>
              <a:rPr lang="es-CO" sz="1050" dirty="0">
                <a:effectLst/>
                <a:ea typeface="Calibri" panose="020F0502020204030204" pitchFamily="34" charset="0"/>
                <a:cs typeface="Times New Roman" panose="02020603050405020304" pitchFamily="18" charset="0"/>
              </a:rPr>
              <a:t>El Ministerio del Trabajo a través de la Territorial del departamento en articulación con  MINTIC, la Agencia Pública de Empleo y el Director de Derechos Fundamentales, </a:t>
            </a:r>
            <a:r>
              <a:rPr lang="es-CO" sz="1050" dirty="0">
                <a:ea typeface="Calibri" panose="020F0502020204030204" pitchFamily="34" charset="0"/>
                <a:cs typeface="Times New Roman" panose="02020603050405020304" pitchFamily="18" charset="0"/>
              </a:rPr>
              <a:t>socializó a miembros de los empresarios de Hidrocarburos de Sierra COL </a:t>
            </a:r>
            <a:r>
              <a:rPr lang="es-CO" sz="1050" dirty="0" err="1">
                <a:ea typeface="Calibri" panose="020F0502020204030204" pitchFamily="34" charset="0"/>
                <a:cs typeface="Times New Roman" panose="02020603050405020304" pitchFamily="18" charset="0"/>
              </a:rPr>
              <a:t>Energy</a:t>
            </a:r>
            <a:r>
              <a:rPr lang="es-CO" sz="1050" dirty="0">
                <a:ea typeface="Calibri" panose="020F0502020204030204" pitchFamily="34" charset="0"/>
                <a:cs typeface="Times New Roman" panose="02020603050405020304" pitchFamily="18" charset="0"/>
              </a:rPr>
              <a:t>, la cartilla de teletrabajo y trabajo en casa, sus diferencias y casos éxito logrados durante la pandemia.</a:t>
            </a:r>
          </a:p>
          <a:p>
            <a:pPr algn="just">
              <a:lnSpc>
                <a:spcPct val="106000"/>
              </a:lnSpc>
              <a:spcAft>
                <a:spcPts val="800"/>
              </a:spcAft>
            </a:pPr>
            <a:r>
              <a:rPr lang="es-CO" sz="1050" dirty="0">
                <a:ea typeface="Calibri" panose="020F0502020204030204" pitchFamily="34" charset="0"/>
                <a:cs typeface="Times New Roman" panose="02020603050405020304" pitchFamily="18" charset="0"/>
              </a:rPr>
              <a:t>Con esta jornada se logró sensibilizar a los asistentes en la importancia de estos procesos y los beneficios obtenidos. </a:t>
            </a:r>
            <a:endParaRPr lang="en-US" sz="1050" dirty="0">
              <a:ea typeface="Calibri" panose="020F0502020204030204" pitchFamily="34" charset="0"/>
              <a:cs typeface="Times New Roman" panose="02020603050405020304" pitchFamily="18" charset="0"/>
            </a:endParaRPr>
          </a:p>
        </p:txBody>
      </p:sp>
      <p:sp>
        <p:nvSpPr>
          <p:cNvPr id="12" name="Rectángulo 11"/>
          <p:cNvSpPr/>
          <p:nvPr/>
        </p:nvSpPr>
        <p:spPr>
          <a:xfrm>
            <a:off x="4005348" y="1469351"/>
            <a:ext cx="3520301" cy="1621470"/>
          </a:xfrm>
          <a:prstGeom prst="rect">
            <a:avLst/>
          </a:prstGeom>
        </p:spPr>
        <p:txBody>
          <a:bodyPr wrap="square">
            <a:spAutoFit/>
          </a:bodyPr>
          <a:lstStyle/>
          <a:p>
            <a:pPr lvl="0" algn="ctr">
              <a:spcAft>
                <a:spcPts val="0"/>
              </a:spcAft>
            </a:pPr>
            <a:r>
              <a:rPr lang="es-ES" sz="1200" b="1" dirty="0">
                <a:solidFill>
                  <a:schemeClr val="accent3">
                    <a:lumMod val="50000"/>
                  </a:schemeClr>
                </a:solidFill>
                <a:latin typeface="+mj-lt"/>
                <a:ea typeface="Calibri" panose="020F0502020204030204" pitchFamily="34" charset="0"/>
                <a:cs typeface="Times New Roman" panose="02020603050405020304" pitchFamily="18" charset="0"/>
              </a:rPr>
              <a:t>Jornada de capacitación </a:t>
            </a:r>
            <a:r>
              <a:rPr lang="es-CO" sz="1200" b="1" dirty="0">
                <a:solidFill>
                  <a:schemeClr val="accent3">
                    <a:lumMod val="50000"/>
                  </a:schemeClr>
                </a:solidFill>
                <a:latin typeface="+mj-lt"/>
                <a:ea typeface="Calibri" panose="020F0502020204030204" pitchFamily="34" charset="0"/>
                <a:cs typeface="Times New Roman" panose="02020603050405020304" pitchFamily="18" charset="0"/>
              </a:rPr>
              <a:t> Teletrabajo, Trabajo en casa</a:t>
            </a:r>
            <a:endParaRPr lang="es-ES" sz="1200" b="1" dirty="0">
              <a:solidFill>
                <a:schemeClr val="accent3">
                  <a:lumMod val="50000"/>
                </a:schemeClr>
              </a:solidFill>
              <a:latin typeface="+mj-lt"/>
              <a:cs typeface="Times New Roman" panose="02020603050405020304" pitchFamily="18" charset="0"/>
            </a:endParaRPr>
          </a:p>
          <a:p>
            <a:pPr lvl="0" algn="ctr">
              <a:spcAft>
                <a:spcPts val="0"/>
              </a:spcAft>
            </a:pPr>
            <a:endParaRPr lang="en-US" sz="700" b="1" dirty="0">
              <a:solidFill>
                <a:schemeClr val="accent3">
                  <a:lumMod val="50000"/>
                </a:schemeClr>
              </a:solidFill>
              <a:latin typeface="+mj-lt"/>
              <a:cs typeface="Times New Roman" panose="02020603050405020304" pitchFamily="18" charset="0"/>
            </a:endParaRPr>
          </a:p>
          <a:p>
            <a:pPr algn="just">
              <a:lnSpc>
                <a:spcPct val="106000"/>
              </a:lnSpc>
              <a:spcAft>
                <a:spcPts val="800"/>
              </a:spcAft>
            </a:pPr>
            <a:r>
              <a:rPr lang="es-ES" sz="1100" b="1" dirty="0">
                <a:solidFill>
                  <a:schemeClr val="accent3">
                    <a:lumMod val="50000"/>
                  </a:schemeClr>
                </a:solidFill>
                <a:ea typeface="Calibri" panose="020F0502020204030204" pitchFamily="34" charset="0"/>
                <a:cs typeface="Times New Roman" panose="02020603050405020304" pitchFamily="18" charset="0"/>
              </a:rPr>
              <a:t>CÚCUTA (Norte de Santander</a:t>
            </a:r>
            <a:r>
              <a:rPr lang="es-ES" sz="1200" b="1" dirty="0">
                <a:solidFill>
                  <a:schemeClr val="accent3">
                    <a:lumMod val="50000"/>
                  </a:schemeClr>
                </a:solidFill>
                <a:ea typeface="Calibri" panose="020F0502020204030204" pitchFamily="34" charset="0"/>
                <a:cs typeface="Times New Roman" panose="02020603050405020304" pitchFamily="18" charset="0"/>
              </a:rPr>
              <a:t>)</a:t>
            </a:r>
            <a:r>
              <a:rPr lang="es-ES" sz="1000" b="1" dirty="0">
                <a:solidFill>
                  <a:schemeClr val="accent3">
                    <a:lumMod val="50000"/>
                  </a:schemeClr>
                </a:solidFill>
                <a:ea typeface="Calibri" panose="020F0502020204030204" pitchFamily="34" charset="0"/>
                <a:cs typeface="Times New Roman" panose="02020603050405020304" pitchFamily="18" charset="0"/>
              </a:rPr>
              <a:t>: </a:t>
            </a:r>
            <a:r>
              <a:rPr lang="es-CO" sz="1050" dirty="0">
                <a:solidFill>
                  <a:srgbClr val="000000"/>
                </a:solidFill>
                <a:effectLst/>
                <a:ea typeface="Calibri" panose="020F0502020204030204" pitchFamily="34" charset="0"/>
                <a:cs typeface="Times New Roman" panose="02020603050405020304" pitchFamily="18" charset="0"/>
              </a:rPr>
              <a:t>La oficina de Atención al Ciudadano del Departamento, en articulación con el  Departamento de Norte de Santander</a:t>
            </a:r>
            <a:r>
              <a:rPr lang="es-CO" sz="1050" dirty="0">
                <a:solidFill>
                  <a:srgbClr val="000000"/>
                </a:solidFill>
                <a:ea typeface="Calibri" panose="020F0502020204030204" pitchFamily="34" charset="0"/>
                <a:cs typeface="Times New Roman" panose="02020603050405020304" pitchFamily="18" charset="0"/>
              </a:rPr>
              <a:t>, </a:t>
            </a:r>
            <a:r>
              <a:rPr lang="es-CO" sz="1050" dirty="0">
                <a:solidFill>
                  <a:srgbClr val="000000"/>
                </a:solidFill>
                <a:effectLst/>
                <a:ea typeface="Calibri" panose="020F0502020204030204" pitchFamily="34" charset="0"/>
                <a:cs typeface="Times New Roman" panose="02020603050405020304" pitchFamily="18" charset="0"/>
              </a:rPr>
              <a:t>llevó a cabo la capacitación de Teletrabajo y trabajo en casa con el apoyo de MINTIC y la oficina de Derecho Fundamentales del Ministerio de Trabajo Nivel central.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4060129" y="5718473"/>
            <a:ext cx="3483671" cy="2269852"/>
          </a:xfrm>
          <a:prstGeom prst="rect">
            <a:avLst/>
          </a:prstGeom>
        </p:spPr>
        <p:txBody>
          <a:bodyPr wrap="square">
            <a:spAutoFit/>
          </a:bodyPr>
          <a:lstStyle/>
          <a:p>
            <a:pPr algn="ctr">
              <a:spcAft>
                <a:spcPts val="0"/>
              </a:spcAft>
            </a:pPr>
            <a:r>
              <a:rPr lang="es-CO" sz="1200" b="1" dirty="0">
                <a:solidFill>
                  <a:srgbClr val="C00000"/>
                </a:solidFill>
                <a:effectLst/>
                <a:latin typeface="+mj-lt"/>
                <a:ea typeface="Times New Roman" panose="02020603050405020304" pitchFamily="18" charset="0"/>
              </a:rPr>
              <a:t>Subcomisión Departamental de concertación de Políticas Salariales y Laborales </a:t>
            </a:r>
          </a:p>
          <a:p>
            <a:pPr algn="ctr">
              <a:spcAft>
                <a:spcPts val="0"/>
              </a:spcAft>
            </a:pPr>
            <a:endParaRPr lang="es-ES" sz="1200" b="1" dirty="0">
              <a:solidFill>
                <a:srgbClr val="C00000"/>
              </a:solidFill>
              <a:latin typeface="+mj-lt"/>
            </a:endParaRPr>
          </a:p>
          <a:p>
            <a:pPr algn="just"/>
            <a:r>
              <a:rPr lang="es-ES" sz="1100" b="1" dirty="0">
                <a:solidFill>
                  <a:srgbClr val="C00000"/>
                </a:solidFill>
                <a:ea typeface="Calibri" panose="020F0502020204030204" pitchFamily="34" charset="0"/>
                <a:cs typeface="Times New Roman" panose="02020603050405020304" pitchFamily="18" charset="0"/>
              </a:rPr>
              <a:t>Cali  (Valle del Cauca): </a:t>
            </a:r>
            <a:r>
              <a:rPr lang="es-CO"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 la participación de la alcaldía de Cali, la Gobernación del Valle del Cauca y la Subsecretaría de Competitividad e Innovación, se realizó la reunión de la SDCPSL de Cali, </a:t>
            </a:r>
            <a:r>
              <a:rPr lang="es-CO"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donde se presentó</a:t>
            </a:r>
            <a:r>
              <a:rPr lang="es-CO"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por parte del equipo técnico el avance en la formulación de Política Pública de Trabajo Decente y Equidad Laboral en el Valle. De la presentación se destacó el cumplimiento en el cronograma de actividades de la Subsecretaría de Competitividad e Innovación para presentar el documento técnico, y posterior proyecto a mediados de </a:t>
            </a:r>
            <a:r>
              <a:rPr lang="es-CO"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j</a:t>
            </a:r>
            <a:r>
              <a:rPr lang="es-CO"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ulio.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267202" y="8167787"/>
            <a:ext cx="3124198" cy="14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Texto&#10;&#10;Descripción generada automáticamente con confianza media">
            <a:extLst>
              <a:ext uri="{FF2B5EF4-FFF2-40B4-BE49-F238E27FC236}">
                <a16:creationId xmlns:a16="http://schemas.microsoft.com/office/drawing/2014/main" id="{792172E8-DF12-4615-8F3B-581A42052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250" y="3406925"/>
            <a:ext cx="3233149" cy="2140539"/>
          </a:xfrm>
          <a:prstGeom prst="rect">
            <a:avLst/>
          </a:prstGeom>
        </p:spPr>
      </p:pic>
      <p:pic>
        <p:nvPicPr>
          <p:cNvPr id="28" name="Imagen 27" descr="Imagen que contiene exterior, camino, edificio, frente&#10;&#10;Descripción generada automáticamente">
            <a:extLst>
              <a:ext uri="{FF2B5EF4-FFF2-40B4-BE49-F238E27FC236}">
                <a16:creationId xmlns:a16="http://schemas.microsoft.com/office/drawing/2014/main" id="{0C01C2AE-CDC5-4CAE-8A2B-86364276D9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8077200"/>
            <a:ext cx="3310324" cy="1600200"/>
          </a:xfrm>
          <a:prstGeom prst="rect">
            <a:avLst/>
          </a:prstGeom>
        </p:spPr>
      </p:pic>
      <p:pic>
        <p:nvPicPr>
          <p:cNvPr id="30" name="Imagen 29" descr="Un periódico con la imagen de una mujer&#10;&#10;Descripción generada automáticamente con confianza media">
            <a:extLst>
              <a:ext uri="{FF2B5EF4-FFF2-40B4-BE49-F238E27FC236}">
                <a16:creationId xmlns:a16="http://schemas.microsoft.com/office/drawing/2014/main" id="{CA9AF729-C214-4F14-BA34-63D6E431A4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499" y="3376352"/>
            <a:ext cx="3043625" cy="2147918"/>
          </a:xfrm>
          <a:prstGeom prst="rect">
            <a:avLst/>
          </a:prstGeom>
        </p:spPr>
      </p:pic>
      <p:pic>
        <p:nvPicPr>
          <p:cNvPr id="3" name="Imagen 2">
            <a:extLst>
              <a:ext uri="{FF2B5EF4-FFF2-40B4-BE49-F238E27FC236}">
                <a16:creationId xmlns:a16="http://schemas.microsoft.com/office/drawing/2014/main" id="{33061D1F-69ED-49FD-B6E4-874B3393AF70}"/>
              </a:ext>
            </a:extLst>
          </p:cNvPr>
          <p:cNvPicPr>
            <a:picLocks noChangeAspect="1"/>
          </p:cNvPicPr>
          <p:nvPr/>
        </p:nvPicPr>
        <p:blipFill>
          <a:blip r:embed="rId7" cstate="print"/>
          <a:stretch>
            <a:fillRect/>
          </a:stretch>
        </p:blipFill>
        <p:spPr>
          <a:xfrm>
            <a:off x="4762" y="0"/>
            <a:ext cx="7762875" cy="1409700"/>
          </a:xfrm>
          <a:prstGeom prst="rect">
            <a:avLst/>
          </a:prstGeom>
        </p:spPr>
      </p:pic>
      <p:sp>
        <p:nvSpPr>
          <p:cNvPr id="15" name="Rectángulo 14">
            <a:extLst>
              <a:ext uri="{FF2B5EF4-FFF2-40B4-BE49-F238E27FC236}">
                <a16:creationId xmlns:a16="http://schemas.microsoft.com/office/drawing/2014/main" id="{5F66F934-8B45-437F-80DD-4F54BE735D72}"/>
              </a:ext>
            </a:extLst>
          </p:cNvPr>
          <p:cNvSpPr/>
          <p:nvPr/>
        </p:nvSpPr>
        <p:spPr>
          <a:xfrm>
            <a:off x="330740" y="3276601"/>
            <a:ext cx="3551084" cy="236219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460F3052-F120-4FA2-9ACF-AE56D5E6C57A}"/>
              </a:ext>
            </a:extLst>
          </p:cNvPr>
          <p:cNvSpPr/>
          <p:nvPr/>
        </p:nvSpPr>
        <p:spPr>
          <a:xfrm>
            <a:off x="4068916" y="3276600"/>
            <a:ext cx="3407471" cy="236219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a:extLst>
              <a:ext uri="{FF2B5EF4-FFF2-40B4-BE49-F238E27FC236}">
                <a16:creationId xmlns:a16="http://schemas.microsoft.com/office/drawing/2014/main" id="{FB49DA6F-4129-47A3-8284-F2822341FC2A}"/>
              </a:ext>
            </a:extLst>
          </p:cNvPr>
          <p:cNvSpPr/>
          <p:nvPr/>
        </p:nvSpPr>
        <p:spPr>
          <a:xfrm>
            <a:off x="273507" y="8003269"/>
            <a:ext cx="3551084" cy="174713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19">
            <a:extLst>
              <a:ext uri="{FF2B5EF4-FFF2-40B4-BE49-F238E27FC236}">
                <a16:creationId xmlns:a16="http://schemas.microsoft.com/office/drawing/2014/main" id="{F193408A-F1D2-4AEF-800F-15D2D138F028}"/>
              </a:ext>
            </a:extLst>
          </p:cNvPr>
          <p:cNvSpPr/>
          <p:nvPr/>
        </p:nvSpPr>
        <p:spPr>
          <a:xfrm>
            <a:off x="4158250" y="8093169"/>
            <a:ext cx="3318137" cy="165723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5522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BOLETIN GAT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2" name="AutoShape 2" descr="blob:https://web.whatsapp.com/4b1833f9-69cd-447b-875d-1f54cd680dbf">
            <a:extLst>
              <a:ext uri="{FF2B5EF4-FFF2-40B4-BE49-F238E27FC236}">
                <a16:creationId xmlns:a16="http://schemas.microsoft.com/office/drawing/2014/main" id="{E8B44020-29D5-4D03-8454-A845C074B2F0}"/>
              </a:ext>
            </a:extLst>
          </p:cNvPr>
          <p:cNvSpPr>
            <a:spLocks noChangeAspect="1" noChangeArrowheads="1"/>
          </p:cNvSpPr>
          <p:nvPr/>
        </p:nvSpPr>
        <p:spPr bwMode="auto">
          <a:xfrm>
            <a:off x="5167168" y="8975154"/>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4" name="object 237">
            <a:extLst>
              <a:ext uri="{FF2B5EF4-FFF2-40B4-BE49-F238E27FC236}">
                <a16:creationId xmlns:a16="http://schemas.microsoft.com/office/drawing/2014/main" id="{159ACF61-C11B-4B8F-9D34-F5AA54D3F2E0}"/>
              </a:ext>
            </a:extLst>
          </p:cNvPr>
          <p:cNvSpPr/>
          <p:nvPr/>
        </p:nvSpPr>
        <p:spPr>
          <a:xfrm>
            <a:off x="269756" y="7772400"/>
            <a:ext cx="3399113" cy="1815714"/>
          </a:xfrm>
          <a:custGeom>
            <a:avLst/>
            <a:gdLst/>
            <a:ahLst/>
            <a:cxnLst/>
            <a:rect l="l" t="t" r="r" b="b"/>
            <a:pathLst>
              <a:path w="3810000" h="2247900">
                <a:moveTo>
                  <a:pt x="3810000" y="2247900"/>
                </a:moveTo>
                <a:lnTo>
                  <a:pt x="0" y="2247900"/>
                </a:lnTo>
                <a:lnTo>
                  <a:pt x="0" y="0"/>
                </a:lnTo>
                <a:lnTo>
                  <a:pt x="3810000" y="0"/>
                </a:lnTo>
                <a:lnTo>
                  <a:pt x="3810000" y="2247900"/>
                </a:lnTo>
                <a:close/>
              </a:path>
            </a:pathLst>
          </a:custGeom>
          <a:ln w="12700">
            <a:noFill/>
          </a:ln>
        </p:spPr>
        <p:txBody>
          <a:bodyPr wrap="square" lIns="0" tIns="0" rIns="0" bIns="0" rtlCol="0"/>
          <a:lstStyle/>
          <a:p>
            <a:endParaRPr/>
          </a:p>
        </p:txBody>
      </p:sp>
      <p:sp>
        <p:nvSpPr>
          <p:cNvPr id="10" name="Rectángulo 9"/>
          <p:cNvSpPr/>
          <p:nvPr/>
        </p:nvSpPr>
        <p:spPr>
          <a:xfrm>
            <a:off x="198438" y="6096000"/>
            <a:ext cx="3604761" cy="2169825"/>
          </a:xfrm>
          <a:prstGeom prst="rect">
            <a:avLst/>
          </a:prstGeom>
        </p:spPr>
        <p:txBody>
          <a:bodyPr wrap="square">
            <a:spAutoFit/>
          </a:bodyPr>
          <a:lstStyle/>
          <a:p>
            <a:pPr algn="ctr">
              <a:lnSpc>
                <a:spcPts val="1200"/>
              </a:lnSpc>
              <a:spcAft>
                <a:spcPts val="0"/>
              </a:spcAft>
            </a:pPr>
            <a:r>
              <a:rPr lang="es-CO" sz="1200" b="1" dirty="0">
                <a:solidFill>
                  <a:schemeClr val="accent2">
                    <a:lumMod val="75000"/>
                  </a:schemeClr>
                </a:solidFill>
                <a:latin typeface="+mj-lt"/>
                <a:ea typeface="Times New Roman" panose="02020603050405020304" pitchFamily="18" charset="0"/>
              </a:rPr>
              <a:t>Ins</a:t>
            </a:r>
            <a:r>
              <a:rPr lang="es-CO" sz="1200" b="1" dirty="0">
                <a:solidFill>
                  <a:schemeClr val="accent2">
                    <a:lumMod val="75000"/>
                  </a:schemeClr>
                </a:solidFill>
                <a:effectLst/>
                <a:latin typeface="+mj-lt"/>
                <a:ea typeface="Times New Roman" panose="02020603050405020304" pitchFamily="18" charset="0"/>
              </a:rPr>
              <a:t>talación del periodo de sesiones ordinarias del subcomité de Gestión y desempeño del sector trabajo en Córdoba.</a:t>
            </a:r>
          </a:p>
          <a:p>
            <a:pPr algn="ctr">
              <a:lnSpc>
                <a:spcPts val="1200"/>
              </a:lnSpc>
              <a:spcAft>
                <a:spcPts val="0"/>
              </a:spcAft>
            </a:pPr>
            <a:endParaRPr lang="en-US" sz="1200" dirty="0">
              <a:solidFill>
                <a:schemeClr val="accent2">
                  <a:lumMod val="75000"/>
                </a:schemeClr>
              </a:solidFill>
              <a:latin typeface="+mj-lt"/>
            </a:endParaRPr>
          </a:p>
          <a:p>
            <a:pPr algn="just"/>
            <a:r>
              <a:rPr lang="es-CO" sz="1100" b="1" dirty="0">
                <a:solidFill>
                  <a:schemeClr val="accent2">
                    <a:lumMod val="75000"/>
                  </a:schemeClr>
                </a:solidFill>
              </a:rPr>
              <a:t>Montería (Córdoba): </a:t>
            </a:r>
            <a:r>
              <a:rPr lang="es-ES" sz="1050" dirty="0">
                <a:effectLst/>
                <a:latin typeface="Calibri" panose="020F0502020204030204" pitchFamily="34" charset="0"/>
                <a:ea typeface="Calibri" panose="020F0502020204030204" pitchFamily="34" charset="0"/>
                <a:cs typeface="Times New Roman" panose="02020603050405020304" pitchFamily="18" charset="0"/>
              </a:rPr>
              <a:t>El pasado 25 de febrero se realizó </a:t>
            </a:r>
            <a:r>
              <a:rPr lang="es-CO" sz="1050" dirty="0">
                <a:effectLst/>
                <a:ea typeface="Calibri" panose="020F0502020204030204" pitchFamily="34" charset="0"/>
                <a:cs typeface="Times New Roman" panose="02020603050405020304" pitchFamily="18" charset="0"/>
              </a:rPr>
              <a:t>la 1ª sesión ordinaria del Subcomité de Gestión y Desempeño del Sector Trabajo de Córdoba, con la </a:t>
            </a:r>
            <a:r>
              <a:rPr lang="es-CO" sz="1050" dirty="0">
                <a:ea typeface="Calibri" panose="020F0502020204030204" pitchFamily="34" charset="0"/>
                <a:cs typeface="Times New Roman" panose="02020603050405020304" pitchFamily="18" charset="0"/>
              </a:rPr>
              <a:t>participación </a:t>
            </a:r>
            <a:r>
              <a:rPr lang="es-ES" sz="1050" dirty="0">
                <a:effectLst/>
                <a:latin typeface="Calibri" panose="020F0502020204030204" pitchFamily="34" charset="0"/>
                <a:ea typeface="Calibri" panose="020F0502020204030204" pitchFamily="34" charset="0"/>
                <a:cs typeface="Times New Roman" panose="02020603050405020304" pitchFamily="18" charset="0"/>
              </a:rPr>
              <a:t>de la  dirección </a:t>
            </a:r>
            <a:r>
              <a:rPr lang="es-CO" sz="1050" dirty="0">
                <a:ea typeface="Calibri" panose="020F0502020204030204" pitchFamily="34" charset="0"/>
              </a:rPr>
              <a:t>territorial</a:t>
            </a:r>
            <a:r>
              <a:rPr lang="es-CO" sz="1050" dirty="0">
                <a:ea typeface="Calibri" panose="020F0502020204030204" pitchFamily="34" charset="0"/>
                <a:cs typeface="Times New Roman" panose="02020603050405020304" pitchFamily="18" charset="0"/>
              </a:rPr>
              <a:t>, donde s</a:t>
            </a:r>
            <a:r>
              <a:rPr lang="es-CO" sz="1050" dirty="0">
                <a:effectLst/>
                <a:latin typeface="Calibri" panose="020F0502020204030204" pitchFamily="34" charset="0"/>
                <a:ea typeface="Calibri" panose="020F0502020204030204" pitchFamily="34" charset="0"/>
                <a:cs typeface="Times New Roman" panose="02020603050405020304" pitchFamily="18" charset="0"/>
              </a:rPr>
              <a:t>e socializó y se concertó el Plan de Acción de la vigencia 2021. La sesión contó con la participación de la Caja de Compensación Familiar de Córdoba, </a:t>
            </a:r>
            <a:r>
              <a:rPr lang="es-CO" sz="1050" dirty="0">
                <a:cs typeface="Times New Roman" panose="02020603050405020304" pitchFamily="18" charset="0"/>
              </a:rPr>
              <a:t>Colpensiones, el Sena, la UAEOS y la Unidad Especial de Servicio Público del Empleo. Se proyectaron las metas para este año en temas como empleo, formalización laboral y generación de Ingresos. </a:t>
            </a:r>
            <a:endParaRPr lang="en-US" sz="1050" dirty="0">
              <a:ea typeface="Calibri" panose="020F0502020204030204" pitchFamily="34" charset="0"/>
              <a:cs typeface="Times New Roman" panose="02020603050405020304" pitchFamily="18" charset="0"/>
            </a:endParaRPr>
          </a:p>
        </p:txBody>
      </p:sp>
      <p:sp>
        <p:nvSpPr>
          <p:cNvPr id="11" name="Rectángulo 10"/>
          <p:cNvSpPr/>
          <p:nvPr/>
        </p:nvSpPr>
        <p:spPr>
          <a:xfrm>
            <a:off x="4086224" y="6099613"/>
            <a:ext cx="3457574" cy="2185214"/>
          </a:xfrm>
          <a:prstGeom prst="rect">
            <a:avLst/>
          </a:prstGeom>
        </p:spPr>
        <p:txBody>
          <a:bodyPr wrap="square">
            <a:spAutoFit/>
          </a:bodyPr>
          <a:lstStyle/>
          <a:p>
            <a:pPr algn="ctr">
              <a:lnSpc>
                <a:spcPts val="1200"/>
              </a:lnSpc>
              <a:spcAft>
                <a:spcPts val="0"/>
              </a:spcAft>
            </a:pPr>
            <a:r>
              <a:rPr lang="es-CO" sz="1200" b="1" dirty="0">
                <a:solidFill>
                  <a:srgbClr val="00B050"/>
                </a:solidFill>
                <a:effectLst/>
                <a:latin typeface="+mj-lt"/>
                <a:ea typeface="Calibri" panose="020F0502020204030204" pitchFamily="34" charset="0"/>
                <a:cs typeface="Times New Roman" panose="02020603050405020304" pitchFamily="18" charset="0"/>
              </a:rPr>
              <a:t>Implementación del Programa Estado Joven.</a:t>
            </a:r>
          </a:p>
          <a:p>
            <a:pPr algn="ctr">
              <a:lnSpc>
                <a:spcPts val="1200"/>
              </a:lnSpc>
              <a:spcAft>
                <a:spcPts val="0"/>
              </a:spcAft>
            </a:pPr>
            <a:endParaRPr lang="en-US" sz="1200" b="1" dirty="0">
              <a:solidFill>
                <a:srgbClr val="00B050"/>
              </a:solidFill>
              <a:latin typeface="+mj-lt"/>
              <a:ea typeface="Calibri" panose="020F0502020204030204" pitchFamily="34" charset="0"/>
              <a:cs typeface="Times New Roman" panose="02020603050405020304" pitchFamily="18" charset="0"/>
            </a:endParaRPr>
          </a:p>
          <a:p>
            <a:pPr algn="just"/>
            <a:r>
              <a:rPr lang="es-CO" sz="1100" b="1" dirty="0">
                <a:solidFill>
                  <a:srgbClr val="00B050"/>
                </a:solidFill>
              </a:rPr>
              <a:t>Sincelejo (Sucre): </a:t>
            </a:r>
            <a:r>
              <a:rPr lang="es-CO" sz="1050" dirty="0">
                <a:effectLst/>
                <a:latin typeface="Calibri" panose="020F0502020204030204" pitchFamily="34" charset="0"/>
                <a:ea typeface="Calibri" panose="020F0502020204030204" pitchFamily="34" charset="0"/>
                <a:cs typeface="Times New Roman" panose="02020603050405020304" pitchFamily="18" charset="0"/>
              </a:rPr>
              <a:t>El Ministerio del Trabajo, a través de la territorial, participó en la jornada de trabajo con la Agencia de Renovación del Territorio y la Gobernación de Sucre, donde se articuló la implementación del Programa Estado Joven en el </a:t>
            </a:r>
            <a:r>
              <a:rPr lang="es-CO" sz="1050" dirty="0">
                <a:latin typeface="Calibri" panose="020F0502020204030204" pitchFamily="34" charset="0"/>
                <a:ea typeface="Calibri" panose="020F0502020204030204" pitchFamily="34" charset="0"/>
                <a:cs typeface="Times New Roman" panose="02020603050405020304" pitchFamily="18" charset="0"/>
              </a:rPr>
              <a:t>D</a:t>
            </a:r>
            <a:r>
              <a:rPr lang="es-CO" sz="1050" dirty="0">
                <a:effectLst/>
                <a:latin typeface="Calibri" panose="020F0502020204030204" pitchFamily="34" charset="0"/>
                <a:ea typeface="Calibri" panose="020F0502020204030204" pitchFamily="34" charset="0"/>
                <a:cs typeface="Times New Roman" panose="02020603050405020304" pitchFamily="18" charset="0"/>
              </a:rPr>
              <a:t>epartamento. </a:t>
            </a:r>
          </a:p>
          <a:p>
            <a:pPr algn="just"/>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1050" dirty="0">
                <a:effectLst/>
                <a:latin typeface="Calibri" panose="020F0502020204030204" pitchFamily="34" charset="0"/>
                <a:ea typeface="Calibri" panose="020F0502020204030204" pitchFamily="34" charset="0"/>
                <a:cs typeface="Times New Roman" panose="02020603050405020304" pitchFamily="18" charset="0"/>
              </a:rPr>
              <a:t>En la jornada participaron el Secretario de Educación de Sucre, la gestora territorial de la Agencia de Renovación del Territorio </a:t>
            </a:r>
            <a:r>
              <a:rPr lang="es-CO" sz="1050" dirty="0">
                <a:latin typeface="Calibri" panose="020F0502020204030204" pitchFamily="34" charset="0"/>
                <a:ea typeface="Calibri" panose="020F0502020204030204" pitchFamily="34" charset="0"/>
                <a:cs typeface="Times New Roman" panose="02020603050405020304" pitchFamily="18" charset="0"/>
              </a:rPr>
              <a:t>y el gerente para municipios PDET de </a:t>
            </a:r>
            <a:r>
              <a:rPr lang="es-CO" sz="1050" dirty="0">
                <a:effectLst/>
                <a:latin typeface="Calibri" panose="020F0502020204030204" pitchFamily="34" charset="0"/>
                <a:ea typeface="Calibri" panose="020F0502020204030204" pitchFamily="34" charset="0"/>
                <a:cs typeface="Times New Roman" panose="02020603050405020304" pitchFamily="18" charset="0"/>
              </a:rPr>
              <a:t>la Gobernación.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n-US" sz="1050" dirty="0">
              <a:ea typeface="Calibri" panose="020F0502020204030204" pitchFamily="34" charset="0"/>
              <a:cs typeface="Times New Roman" panose="02020603050405020304" pitchFamily="18" charset="0"/>
            </a:endParaRPr>
          </a:p>
        </p:txBody>
      </p:sp>
      <p:pic>
        <p:nvPicPr>
          <p:cNvPr id="27" name="Imagen 26" descr="BOLETIN GAT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19" name="Rectángulo 18"/>
          <p:cNvSpPr/>
          <p:nvPr/>
        </p:nvSpPr>
        <p:spPr>
          <a:xfrm>
            <a:off x="183046" y="1532376"/>
            <a:ext cx="3581400" cy="2555123"/>
          </a:xfrm>
          <a:prstGeom prst="rect">
            <a:avLst/>
          </a:prstGeom>
        </p:spPr>
        <p:txBody>
          <a:bodyPr wrap="square">
            <a:spAutoFit/>
          </a:bodyPr>
          <a:lstStyle/>
          <a:p>
            <a:pPr algn="ctr">
              <a:lnSpc>
                <a:spcPct val="115000"/>
              </a:lnSpc>
              <a:spcAft>
                <a:spcPts val="1000"/>
              </a:spcAft>
            </a:pPr>
            <a:r>
              <a:rPr lang="es-ES" sz="1200" b="1" dirty="0">
                <a:solidFill>
                  <a:srgbClr val="00B050"/>
                </a:solidFill>
                <a:cs typeface="Times New Roman" panose="02020603050405020304" pitchFamily="18" charset="0"/>
              </a:rPr>
              <a:t>Instauración sesiones del Subcomité de Gestión y Desempeño 2021.</a:t>
            </a:r>
          </a:p>
          <a:p>
            <a:pPr algn="just">
              <a:lnSpc>
                <a:spcPct val="107000"/>
              </a:lnSpc>
              <a:spcAft>
                <a:spcPts val="800"/>
              </a:spcAft>
            </a:pPr>
            <a:r>
              <a:rPr lang="es-ES" sz="1100" b="1" dirty="0">
                <a:solidFill>
                  <a:srgbClr val="00B050"/>
                </a:solidFill>
                <a:ea typeface="Calibri" panose="020F0502020204030204" pitchFamily="34" charset="0"/>
                <a:cs typeface="Times New Roman" panose="02020603050405020304" pitchFamily="18" charset="0"/>
              </a:rPr>
              <a:t>Mitú (Vaupés): </a:t>
            </a:r>
            <a:r>
              <a:rPr lang="es-ES" sz="1050" dirty="0">
                <a:ea typeface="Calibri" panose="020F0502020204030204" pitchFamily="34" charset="0"/>
                <a:cs typeface="Times New Roman" panose="02020603050405020304" pitchFamily="18" charset="0"/>
              </a:rPr>
              <a:t>El</a:t>
            </a:r>
            <a:r>
              <a:rPr lang="es-ES" sz="1050" b="1" dirty="0">
                <a:solidFill>
                  <a:srgbClr val="C00000"/>
                </a:solidFill>
                <a:ea typeface="Calibri" panose="020F0502020204030204" pitchFamily="34" charset="0"/>
                <a:cs typeface="Times New Roman" panose="02020603050405020304" pitchFamily="18" charset="0"/>
              </a:rPr>
              <a:t> </a:t>
            </a:r>
            <a:r>
              <a:rPr lang="es-ES" sz="1050" dirty="0">
                <a:ea typeface="Calibri" panose="020F0502020204030204" pitchFamily="34" charset="0"/>
                <a:cs typeface="Times New Roman" panose="02020603050405020304" pitchFamily="18" charset="0"/>
              </a:rPr>
              <a:t>Ministerio del Trabajo a través de la Dirección Territorial, </a:t>
            </a:r>
            <a:r>
              <a:rPr lang="es-CO" sz="1050" dirty="0">
                <a:effectLst/>
                <a:ea typeface="Calibri" panose="020F0502020204030204" pitchFamily="34" charset="0"/>
                <a:cs typeface="Times New Roman" panose="02020603050405020304" pitchFamily="18" charset="0"/>
              </a:rPr>
              <a:t>realizó el pasado 10 de marzo, la primera sesión del SGDST para el departamento, con el fin de establecer el plan de acción 2021,  estructuración de los lineamientos y las actividades de apoyo a desarrollar en el Departamento.  Se contó con la participación de funcionarios de las Entidades del Sector Trabajo UAEOS, UAESPE, SENA y su Enlace regional de Emprendimiento, Supersubsidio, y el Director Regional de Comcaja. </a:t>
            </a:r>
            <a:r>
              <a:rPr lang="es-CO" sz="1050" dirty="0">
                <a:ea typeface="Calibri" panose="020F0502020204030204" pitchFamily="34" charset="0"/>
                <a:cs typeface="Times New Roman" panose="02020603050405020304" pitchFamily="18" charset="0"/>
              </a:rPr>
              <a:t>Lográndose la </a:t>
            </a:r>
            <a:r>
              <a:rPr lang="es-CO" sz="1050" dirty="0">
                <a:effectLst/>
                <a:ea typeface="Calibri" panose="020F0502020204030204" pitchFamily="34" charset="0"/>
                <a:cs typeface="Times New Roman" panose="02020603050405020304" pitchFamily="18" charset="0"/>
              </a:rPr>
              <a:t> aprobación del Plan de Acción 2021, que permitirá la articulación de las entidades del sector y el apoyo regional</a:t>
            </a:r>
            <a:endParaRPr lang="en-US" sz="1050" dirty="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66364554-E297-4E5C-BA75-C6218D9E3177}"/>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1">
            <a:extLst>
              <a:ext uri="{FF2B5EF4-FFF2-40B4-BE49-F238E27FC236}">
                <a16:creationId xmlns:a16="http://schemas.microsoft.com/office/drawing/2014/main" id="{5D6CE59B-D1C0-4E0A-8CB3-C088DD0E1E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025650" y="4313064"/>
            <a:ext cx="1592265" cy="1406569"/>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a:extLst>
              <a:ext uri="{FF2B5EF4-FFF2-40B4-BE49-F238E27FC236}">
                <a16:creationId xmlns:a16="http://schemas.microsoft.com/office/drawing/2014/main" id="{4B9A3B14-69B7-4F30-BB09-5D580B788550}"/>
              </a:ext>
            </a:extLst>
          </p:cNvPr>
          <p:cNvSpPr/>
          <p:nvPr/>
        </p:nvSpPr>
        <p:spPr>
          <a:xfrm>
            <a:off x="4054549" y="1559442"/>
            <a:ext cx="3474342" cy="2688493"/>
          </a:xfrm>
          <a:prstGeom prst="rect">
            <a:avLst/>
          </a:prstGeom>
        </p:spPr>
        <p:txBody>
          <a:bodyPr wrap="square">
            <a:spAutoFit/>
          </a:bodyPr>
          <a:lstStyle/>
          <a:p>
            <a:pPr algn="ctr">
              <a:lnSpc>
                <a:spcPct val="115000"/>
              </a:lnSpc>
              <a:spcAft>
                <a:spcPts val="1000"/>
              </a:spcAft>
            </a:pPr>
            <a:r>
              <a:rPr lang="es-ES" sz="1200" b="1" dirty="0">
                <a:solidFill>
                  <a:schemeClr val="accent2">
                    <a:lumMod val="75000"/>
                  </a:schemeClr>
                </a:solidFill>
                <a:cs typeface="Times New Roman" panose="02020603050405020304" pitchFamily="18" charset="0"/>
              </a:rPr>
              <a:t>Socialización Cartilla de Discapacidad.</a:t>
            </a:r>
          </a:p>
          <a:p>
            <a:pPr algn="just">
              <a:lnSpc>
                <a:spcPct val="107000"/>
              </a:lnSpc>
              <a:spcAft>
                <a:spcPts val="800"/>
              </a:spcAft>
            </a:pPr>
            <a:r>
              <a:rPr lang="es-ES" sz="1100" b="1" dirty="0">
                <a:solidFill>
                  <a:schemeClr val="accent2">
                    <a:lumMod val="75000"/>
                  </a:schemeClr>
                </a:solidFill>
                <a:ea typeface="Calibri" panose="020F0502020204030204" pitchFamily="34" charset="0"/>
                <a:cs typeface="Times New Roman" panose="02020603050405020304" pitchFamily="18" charset="0"/>
              </a:rPr>
              <a:t>Florencia (Caquetá): </a:t>
            </a:r>
            <a:r>
              <a:rPr lang="es-ES" sz="1050" dirty="0">
                <a:ea typeface="Calibri" panose="020F0502020204030204" pitchFamily="34" charset="0"/>
                <a:cs typeface="Times New Roman" panose="02020603050405020304" pitchFamily="18" charset="0"/>
              </a:rPr>
              <a:t>El</a:t>
            </a:r>
            <a:r>
              <a:rPr lang="es-ES" sz="1050" b="1" dirty="0">
                <a:solidFill>
                  <a:srgbClr val="C00000"/>
                </a:solidFill>
                <a:ea typeface="Calibri" panose="020F0502020204030204" pitchFamily="34" charset="0"/>
                <a:cs typeface="Times New Roman" panose="02020603050405020304" pitchFamily="18" charset="0"/>
              </a:rPr>
              <a:t> </a:t>
            </a:r>
            <a:r>
              <a:rPr lang="es-ES" sz="1050" dirty="0">
                <a:ea typeface="Calibri" panose="020F0502020204030204" pitchFamily="34" charset="0"/>
                <a:cs typeface="Times New Roman" panose="02020603050405020304" pitchFamily="18" charset="0"/>
              </a:rPr>
              <a:t>Ministerio del Trabajo </a:t>
            </a:r>
            <a:r>
              <a:rPr lang="es-CO" sz="1050" dirty="0">
                <a:effectLst/>
                <a:latin typeface="+mj-lt"/>
                <a:ea typeface="Calibri" panose="020F0502020204030204" pitchFamily="34" charset="0"/>
                <a:cs typeface="Times New Roman" panose="02020603050405020304" pitchFamily="18" charset="0"/>
              </a:rPr>
              <a:t>en articulación del Comité Departamental de Discapacidad y la Gobernación de Caquetá </a:t>
            </a:r>
            <a:r>
              <a:rPr lang="es-MX" sz="1050" dirty="0">
                <a:ea typeface="Calibri" panose="020F0502020204030204" pitchFamily="34" charset="0"/>
                <a:cs typeface="Times New Roman" panose="02020603050405020304" pitchFamily="18" charset="0"/>
              </a:rPr>
              <a:t>desarrolla </a:t>
            </a:r>
            <a:r>
              <a:rPr lang="es-CO" sz="1050" dirty="0">
                <a:effectLst/>
                <a:latin typeface="+mj-lt"/>
                <a:ea typeface="Calibri" panose="020F0502020204030204" pitchFamily="34" charset="0"/>
                <a:cs typeface="Times New Roman" panose="02020603050405020304" pitchFamily="18" charset="0"/>
              </a:rPr>
              <a:t>asistencia técnica en Inclusión laboral,  contando con la presencia de </a:t>
            </a:r>
            <a:r>
              <a:rPr lang="es-CO" sz="1050" dirty="0">
                <a:latin typeface="+mj-lt"/>
                <a:cs typeface="Times New Roman" panose="02020603050405020304" pitchFamily="18" charset="0"/>
              </a:rPr>
              <a:t> miembros del Comité, alcaldes de los diferentes municipios, Gobernación, empresarios, comerciantes, asociaciones de PCD y entidades como la Cámara de Comercio y la Mesa Municipal de Empleo de Florencia.  Durante el evento se abordaron temas como normatividad vigente, socialización de la Cartilla de Discapacidad, herramientas tecnológicas y casos de éxito. Se logró sensibilizar a los asistentes en la importancia de la Inclusión de personas con discapacidad en procesos de contratación laboral y beneficios obtenidos.  </a:t>
            </a:r>
            <a:endParaRPr lang="en-US" sz="1050" dirty="0">
              <a:ea typeface="Calibri" panose="020F0502020204030204" pitchFamily="34" charset="0"/>
              <a:cs typeface="Times New Roman" panose="02020603050405020304" pitchFamily="18" charset="0"/>
            </a:endParaRPr>
          </a:p>
        </p:txBody>
      </p:sp>
      <p:pic>
        <p:nvPicPr>
          <p:cNvPr id="2059" name="image47.png">
            <a:extLst>
              <a:ext uri="{FF2B5EF4-FFF2-40B4-BE49-F238E27FC236}">
                <a16:creationId xmlns:a16="http://schemas.microsoft.com/office/drawing/2014/main" id="{91415975-4E5D-493B-A872-EF23BF1A0A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75" y="1047750"/>
            <a:ext cx="68263" cy="682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1F354C32-E3FA-446E-9D87-6F5BF50DFD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075" y="1047750"/>
            <a:ext cx="68263" cy="682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image48.png">
            <a:extLst>
              <a:ext uri="{FF2B5EF4-FFF2-40B4-BE49-F238E27FC236}">
                <a16:creationId xmlns:a16="http://schemas.microsoft.com/office/drawing/2014/main" id="{E02E5F3D-C8A9-4E5F-9AA2-9952B92EC5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1047750"/>
            <a:ext cx="68263" cy="682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49.png">
            <a:extLst>
              <a:ext uri="{FF2B5EF4-FFF2-40B4-BE49-F238E27FC236}">
                <a16:creationId xmlns:a16="http://schemas.microsoft.com/office/drawing/2014/main" id="{A73FC3E7-D9F0-49ED-8549-ED9A8C1E99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175" y="1047750"/>
            <a:ext cx="68263" cy="682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50.png">
            <a:extLst>
              <a:ext uri="{FF2B5EF4-FFF2-40B4-BE49-F238E27FC236}">
                <a16:creationId xmlns:a16="http://schemas.microsoft.com/office/drawing/2014/main" id="{3B1759A6-D637-4A98-8322-F7ED24F7F6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9963" y="1047750"/>
            <a:ext cx="68262" cy="682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04AE49BD-9534-4CA3-A88D-8D7C28052E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5863" y="1047750"/>
            <a:ext cx="68262" cy="682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F084C1B-3214-49CA-B9AC-D69947FCA90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0650" y="1047750"/>
            <a:ext cx="68263" cy="682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51.png">
            <a:extLst>
              <a:ext uri="{FF2B5EF4-FFF2-40B4-BE49-F238E27FC236}">
                <a16:creationId xmlns:a16="http://schemas.microsoft.com/office/drawing/2014/main" id="{1E433532-B0BB-406B-8084-2A10034B1F1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6550" y="1047750"/>
            <a:ext cx="68263" cy="6826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52.png">
            <a:extLst>
              <a:ext uri="{FF2B5EF4-FFF2-40B4-BE49-F238E27FC236}">
                <a16:creationId xmlns:a16="http://schemas.microsoft.com/office/drawing/2014/main" id="{C85C5E4B-A718-447E-8672-D5392251E1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750" y="1047750"/>
            <a:ext cx="68263" cy="682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8DC18B44-C110-4E7C-8259-5A832B522D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5650" y="1047750"/>
            <a:ext cx="68263" cy="682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53.png">
            <a:extLst>
              <a:ext uri="{FF2B5EF4-FFF2-40B4-BE49-F238E27FC236}">
                <a16:creationId xmlns:a16="http://schemas.microsoft.com/office/drawing/2014/main" id="{85D8ED41-7625-4ECC-B5B4-8A5E7EF412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0438" y="1047750"/>
            <a:ext cx="68262" cy="68263"/>
          </a:xfrm>
          <a:prstGeom prst="rect">
            <a:avLst/>
          </a:prstGeom>
          <a:noFill/>
          <a:extLst>
            <a:ext uri="{909E8E84-426E-40DD-AFC4-6F175D3DCCD1}">
              <a14:hiddenFill xmlns:a14="http://schemas.microsoft.com/office/drawing/2010/main">
                <a:solidFill>
                  <a:srgbClr val="FFFFFF"/>
                </a:solidFill>
              </a14:hiddenFill>
            </a:ext>
          </a:extLst>
        </p:spPr>
      </p:pic>
      <p:pic>
        <p:nvPicPr>
          <p:cNvPr id="2070" name="image39.png">
            <a:extLst>
              <a:ext uri="{FF2B5EF4-FFF2-40B4-BE49-F238E27FC236}">
                <a16:creationId xmlns:a16="http://schemas.microsoft.com/office/drawing/2014/main" id="{9C060A5B-DFDB-4331-B97C-ECF366650F1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175" y="649288"/>
            <a:ext cx="68263" cy="68262"/>
          </a:xfrm>
          <a:prstGeom prst="rect">
            <a:avLst/>
          </a:prstGeom>
          <a:noFill/>
          <a:extLst>
            <a:ext uri="{909E8E84-426E-40DD-AFC4-6F175D3DCCD1}">
              <a14:hiddenFill xmlns:a14="http://schemas.microsoft.com/office/drawing/2010/main">
                <a:solidFill>
                  <a:srgbClr val="FFFFFF"/>
                </a:solidFill>
              </a14:hiddenFill>
            </a:ext>
          </a:extLst>
        </p:spPr>
      </p:pic>
      <p:pic>
        <p:nvPicPr>
          <p:cNvPr id="2069" name="image40.png">
            <a:extLst>
              <a:ext uri="{FF2B5EF4-FFF2-40B4-BE49-F238E27FC236}">
                <a16:creationId xmlns:a16="http://schemas.microsoft.com/office/drawing/2014/main" id="{68EDD8CC-7F24-439F-83D9-AF0EB26488F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9275" y="649288"/>
            <a:ext cx="68263" cy="6826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F668B7FD-1589-4C58-B3C2-612921DC080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937" y="649288"/>
            <a:ext cx="68263" cy="68262"/>
          </a:xfrm>
          <a:prstGeom prst="rect">
            <a:avLst/>
          </a:prstGeom>
          <a:noFill/>
          <a:extLst>
            <a:ext uri="{909E8E84-426E-40DD-AFC4-6F175D3DCCD1}">
              <a14:hiddenFill xmlns:a14="http://schemas.microsoft.com/office/drawing/2010/main">
                <a:solidFill>
                  <a:srgbClr val="FFFFFF"/>
                </a:solidFill>
              </a14:hiddenFill>
            </a:ext>
          </a:extLst>
        </p:spPr>
      </p:pic>
      <p:pic>
        <p:nvPicPr>
          <p:cNvPr id="2067" name="image41.png">
            <a:extLst>
              <a:ext uri="{FF2B5EF4-FFF2-40B4-BE49-F238E27FC236}">
                <a16:creationId xmlns:a16="http://schemas.microsoft.com/office/drawing/2014/main" id="{C610F8B8-3AC5-46E0-840C-24258BFC66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963" y="649288"/>
            <a:ext cx="68262" cy="68262"/>
          </a:xfrm>
          <a:prstGeom prst="rect">
            <a:avLst/>
          </a:prstGeom>
          <a:noFill/>
          <a:extLst>
            <a:ext uri="{909E8E84-426E-40DD-AFC4-6F175D3DCCD1}">
              <a14:hiddenFill xmlns:a14="http://schemas.microsoft.com/office/drawing/2010/main">
                <a:solidFill>
                  <a:srgbClr val="FFFFFF"/>
                </a:solidFill>
              </a14:hiddenFill>
            </a:ext>
          </a:extLst>
        </p:spPr>
      </p:pic>
      <p:pic>
        <p:nvPicPr>
          <p:cNvPr id="2066" name="image42.png">
            <a:extLst>
              <a:ext uri="{FF2B5EF4-FFF2-40B4-BE49-F238E27FC236}">
                <a16:creationId xmlns:a16="http://schemas.microsoft.com/office/drawing/2014/main" id="{C38E928E-204A-49F6-A301-E4900D7047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5175" y="649288"/>
            <a:ext cx="68263" cy="68262"/>
          </a:xfrm>
          <a:prstGeom prst="rect">
            <a:avLst/>
          </a:prstGeom>
          <a:noFill/>
          <a:extLst>
            <a:ext uri="{909E8E84-426E-40DD-AFC4-6F175D3DCCD1}">
              <a14:hiddenFill xmlns:a14="http://schemas.microsoft.com/office/drawing/2010/main">
                <a:solidFill>
                  <a:srgbClr val="FFFFFF"/>
                </a:solidFill>
              </a14:hiddenFill>
            </a:ext>
          </a:extLst>
        </p:spPr>
      </p:pic>
      <p:pic>
        <p:nvPicPr>
          <p:cNvPr id="2065" name="image43.png">
            <a:extLst>
              <a:ext uri="{FF2B5EF4-FFF2-40B4-BE49-F238E27FC236}">
                <a16:creationId xmlns:a16="http://schemas.microsoft.com/office/drawing/2014/main" id="{F76F9760-5C56-4B56-A03C-EEFADDF422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90650" y="649288"/>
            <a:ext cx="68263" cy="6826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D60212DE-7310-457D-B8E8-C03167DBACF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85863" y="649288"/>
            <a:ext cx="68262" cy="68262"/>
          </a:xfrm>
          <a:prstGeom prst="rect">
            <a:avLst/>
          </a:prstGeom>
          <a:noFill/>
          <a:extLst>
            <a:ext uri="{909E8E84-426E-40DD-AFC4-6F175D3DCCD1}">
              <a14:hiddenFill xmlns:a14="http://schemas.microsoft.com/office/drawing/2010/main">
                <a:solidFill>
                  <a:srgbClr val="FFFFFF"/>
                </a:solidFill>
              </a14:hiddenFill>
            </a:ext>
          </a:extLst>
        </p:spPr>
      </p:pic>
      <p:pic>
        <p:nvPicPr>
          <p:cNvPr id="2063" name="image44.png">
            <a:extLst>
              <a:ext uri="{FF2B5EF4-FFF2-40B4-BE49-F238E27FC236}">
                <a16:creationId xmlns:a16="http://schemas.microsoft.com/office/drawing/2014/main" id="{3531DE86-B8ED-4255-9FDA-E422D22FAC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09750" y="649288"/>
            <a:ext cx="68263" cy="68262"/>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45.png">
            <a:extLst>
              <a:ext uri="{FF2B5EF4-FFF2-40B4-BE49-F238E27FC236}">
                <a16:creationId xmlns:a16="http://schemas.microsoft.com/office/drawing/2014/main" id="{77D5FBA0-940C-4487-B99F-003D4BF75F5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06550" y="649288"/>
            <a:ext cx="68263" cy="68262"/>
          </a:xfrm>
          <a:prstGeom prst="rect">
            <a:avLst/>
          </a:prstGeom>
          <a:noFill/>
          <a:extLst>
            <a:ext uri="{909E8E84-426E-40DD-AFC4-6F175D3DCCD1}">
              <a14:hiddenFill xmlns:a14="http://schemas.microsoft.com/office/drawing/2010/main">
                <a:solidFill>
                  <a:srgbClr val="FFFFFF"/>
                </a:solidFill>
              </a14:hiddenFill>
            </a:ext>
          </a:extLst>
        </p:spPr>
      </p:pic>
      <p:pic>
        <p:nvPicPr>
          <p:cNvPr id="2061" name="image46.png">
            <a:extLst>
              <a:ext uri="{FF2B5EF4-FFF2-40B4-BE49-F238E27FC236}">
                <a16:creationId xmlns:a16="http://schemas.microsoft.com/office/drawing/2014/main" id="{59B15FC5-7D04-4A3E-BE96-0F5357B32F3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30438" y="649288"/>
            <a:ext cx="68262" cy="682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3">
            <a:extLst>
              <a:ext uri="{FF2B5EF4-FFF2-40B4-BE49-F238E27FC236}">
                <a16:creationId xmlns:a16="http://schemas.microsoft.com/office/drawing/2014/main" id="{661A9FC4-B302-425B-ABBB-8FEA93006048}"/>
              </a:ext>
            </a:extLst>
          </p:cNvPr>
          <p:cNvSpPr>
            <a:spLocks noChangeArrowheads="1"/>
          </p:cNvSpPr>
          <p:nvPr/>
        </p:nvSpPr>
        <p:spPr bwMode="auto">
          <a:xfrm>
            <a:off x="0" y="91440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2103" name="Picture 55">
            <a:extLst>
              <a:ext uri="{FF2B5EF4-FFF2-40B4-BE49-F238E27FC236}">
                <a16:creationId xmlns:a16="http://schemas.microsoft.com/office/drawing/2014/main" id="{D133259F-6410-4DEF-8DE5-7A02AE1D581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16929" y="8610600"/>
            <a:ext cx="1703806" cy="95191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E9B29B3C-F46F-401F-9521-354F60A30685}"/>
              </a:ext>
            </a:extLst>
          </p:cNvPr>
          <p:cNvPicPr>
            <a:picLocks noChangeAspect="1"/>
          </p:cNvPicPr>
          <p:nvPr/>
        </p:nvPicPr>
        <p:blipFill>
          <a:blip r:embed="rId16" cstate="print"/>
          <a:stretch>
            <a:fillRect/>
          </a:stretch>
        </p:blipFill>
        <p:spPr>
          <a:xfrm>
            <a:off x="4762" y="0"/>
            <a:ext cx="7762875" cy="1409700"/>
          </a:xfrm>
          <a:prstGeom prst="rect">
            <a:avLst/>
          </a:prstGeom>
        </p:spPr>
      </p:pic>
      <p:sp>
        <p:nvSpPr>
          <p:cNvPr id="40" name="Rectángulo 39">
            <a:extLst>
              <a:ext uri="{FF2B5EF4-FFF2-40B4-BE49-F238E27FC236}">
                <a16:creationId xmlns:a16="http://schemas.microsoft.com/office/drawing/2014/main" id="{C501339C-3022-4FBF-B381-A7A99E91D7A9}"/>
              </a:ext>
            </a:extLst>
          </p:cNvPr>
          <p:cNvSpPr/>
          <p:nvPr/>
        </p:nvSpPr>
        <p:spPr>
          <a:xfrm>
            <a:off x="270634" y="4239586"/>
            <a:ext cx="3447218" cy="15390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id="{61200AC7-510A-45A5-879D-6F14990AFFBF}"/>
              </a:ext>
            </a:extLst>
          </p:cNvPr>
          <p:cNvPicPr>
            <a:picLocks noChangeAspect="1"/>
          </p:cNvPicPr>
          <p:nvPr/>
        </p:nvPicPr>
        <p:blipFill>
          <a:blip r:embed="rId17" cstate="print"/>
          <a:stretch>
            <a:fillRect/>
          </a:stretch>
        </p:blipFill>
        <p:spPr>
          <a:xfrm>
            <a:off x="393645" y="4279738"/>
            <a:ext cx="1619250" cy="1439895"/>
          </a:xfrm>
          <a:prstGeom prst="rect">
            <a:avLst/>
          </a:prstGeom>
        </p:spPr>
      </p:pic>
      <p:pic>
        <p:nvPicPr>
          <p:cNvPr id="1026" name="Picture 2" descr="Convocatorias 2020 | Alcaldía de Florencia">
            <a:extLst>
              <a:ext uri="{FF2B5EF4-FFF2-40B4-BE49-F238E27FC236}">
                <a16:creationId xmlns:a16="http://schemas.microsoft.com/office/drawing/2014/main" id="{3BA2EC5E-3010-461E-97C5-F4DAAAAB41F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12473" y="4629267"/>
            <a:ext cx="3310766" cy="1066800"/>
          </a:xfrm>
          <a:prstGeom prst="rect">
            <a:avLst/>
          </a:prstGeom>
          <a:noFill/>
          <a:extLst>
            <a:ext uri="{909E8E84-426E-40DD-AFC4-6F175D3DCCD1}">
              <a14:hiddenFill xmlns:a14="http://schemas.microsoft.com/office/drawing/2010/main">
                <a:solidFill>
                  <a:srgbClr val="FFFFFF"/>
                </a:solidFill>
              </a14:hiddenFill>
            </a:ext>
          </a:extLst>
        </p:spPr>
      </p:pic>
      <p:sp>
        <p:nvSpPr>
          <p:cNvPr id="45" name="Rectángulo 44">
            <a:extLst>
              <a:ext uri="{FF2B5EF4-FFF2-40B4-BE49-F238E27FC236}">
                <a16:creationId xmlns:a16="http://schemas.microsoft.com/office/drawing/2014/main" id="{6C24BE9E-36D4-4A10-BC6B-77329DFD7A25}"/>
              </a:ext>
            </a:extLst>
          </p:cNvPr>
          <p:cNvSpPr/>
          <p:nvPr/>
        </p:nvSpPr>
        <p:spPr>
          <a:xfrm>
            <a:off x="4122083" y="4564986"/>
            <a:ext cx="3359080" cy="1226214"/>
          </a:xfrm>
          <a:prstGeom prst="rect">
            <a:avLst/>
          </a:prstGeom>
          <a:noFill/>
          <a:ln w="12700">
            <a:solidFill>
              <a:srgbClr val="1CD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BC75D343-3340-437D-A92F-A18330B862B4}"/>
              </a:ext>
            </a:extLst>
          </p:cNvPr>
          <p:cNvCxnSpPr/>
          <p:nvPr/>
        </p:nvCxnSpPr>
        <p:spPr>
          <a:xfrm flipV="1">
            <a:off x="291237" y="5956138"/>
            <a:ext cx="7237654" cy="23845"/>
          </a:xfrm>
          <a:prstGeom prst="line">
            <a:avLst/>
          </a:prstGeom>
        </p:spPr>
        <p:style>
          <a:lnRef idx="1">
            <a:schemeClr val="accent2"/>
          </a:lnRef>
          <a:fillRef idx="0">
            <a:schemeClr val="accent2"/>
          </a:fillRef>
          <a:effectRef idx="0">
            <a:schemeClr val="accent2"/>
          </a:effectRef>
          <a:fontRef idx="minor">
            <a:schemeClr val="tx1"/>
          </a:fontRef>
        </p:style>
      </p:cxnSp>
      <p:sp>
        <p:nvSpPr>
          <p:cNvPr id="49" name="Rectángulo 48">
            <a:extLst>
              <a:ext uri="{FF2B5EF4-FFF2-40B4-BE49-F238E27FC236}">
                <a16:creationId xmlns:a16="http://schemas.microsoft.com/office/drawing/2014/main" id="{98E22F85-0960-4251-9F70-770737C4A6C7}"/>
              </a:ext>
            </a:extLst>
          </p:cNvPr>
          <p:cNvSpPr/>
          <p:nvPr/>
        </p:nvSpPr>
        <p:spPr>
          <a:xfrm>
            <a:off x="286582" y="8570521"/>
            <a:ext cx="3447218" cy="110687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Rectángulo 49">
            <a:extLst>
              <a:ext uri="{FF2B5EF4-FFF2-40B4-BE49-F238E27FC236}">
                <a16:creationId xmlns:a16="http://schemas.microsoft.com/office/drawing/2014/main" id="{19C0F002-066E-441C-96CD-9B4DA804FB3D}"/>
              </a:ext>
            </a:extLst>
          </p:cNvPr>
          <p:cNvSpPr/>
          <p:nvPr/>
        </p:nvSpPr>
        <p:spPr>
          <a:xfrm>
            <a:off x="4155623" y="8570521"/>
            <a:ext cx="3311977" cy="110687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Imagen 21">
            <a:extLst>
              <a:ext uri="{FF2B5EF4-FFF2-40B4-BE49-F238E27FC236}">
                <a16:creationId xmlns:a16="http://schemas.microsoft.com/office/drawing/2014/main" id="{F1C9B20B-6411-4688-8964-636803558FB2}"/>
              </a:ext>
            </a:extLst>
          </p:cNvPr>
          <p:cNvPicPr>
            <a:picLocks noChangeAspect="1"/>
          </p:cNvPicPr>
          <p:nvPr/>
        </p:nvPicPr>
        <p:blipFill>
          <a:blip r:embed="rId19" cstate="print"/>
          <a:stretch>
            <a:fillRect/>
          </a:stretch>
        </p:blipFill>
        <p:spPr>
          <a:xfrm>
            <a:off x="351665" y="8633422"/>
            <a:ext cx="3266250" cy="981075"/>
          </a:xfrm>
          <a:prstGeom prst="rect">
            <a:avLst/>
          </a:prstGeom>
        </p:spPr>
      </p:pic>
      <p:pic>
        <p:nvPicPr>
          <p:cNvPr id="31" name="Imagen 30">
            <a:extLst>
              <a:ext uri="{FF2B5EF4-FFF2-40B4-BE49-F238E27FC236}">
                <a16:creationId xmlns:a16="http://schemas.microsoft.com/office/drawing/2014/main" id="{D2284A41-E5A5-45DC-BAEA-8FEE99089F87}"/>
              </a:ext>
            </a:extLst>
          </p:cNvPr>
          <p:cNvPicPr>
            <a:picLocks noChangeAspect="1"/>
          </p:cNvPicPr>
          <p:nvPr/>
        </p:nvPicPr>
        <p:blipFill>
          <a:blip r:embed="rId20" cstate="print"/>
          <a:stretch>
            <a:fillRect/>
          </a:stretch>
        </p:blipFill>
        <p:spPr>
          <a:xfrm>
            <a:off x="4229082" y="8738885"/>
            <a:ext cx="1453147" cy="709915"/>
          </a:xfrm>
          <a:prstGeom prst="rect">
            <a:avLst/>
          </a:prstGeom>
        </p:spPr>
      </p:pic>
    </p:spTree>
    <p:extLst>
      <p:ext uri="{BB962C8B-B14F-4D97-AF65-F5344CB8AC3E}">
        <p14:creationId xmlns:p14="http://schemas.microsoft.com/office/powerpoint/2010/main" val="378335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BOLETIN GAT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2" name="AutoShape 2" descr="blob:https://web.whatsapp.com/4b1833f9-69cd-447b-875d-1f54cd680dbf">
            <a:extLst>
              <a:ext uri="{FF2B5EF4-FFF2-40B4-BE49-F238E27FC236}">
                <a16:creationId xmlns:a16="http://schemas.microsoft.com/office/drawing/2014/main" id="{E8B44020-29D5-4D03-8454-A845C074B2F0}"/>
              </a:ext>
            </a:extLst>
          </p:cNvPr>
          <p:cNvSpPr>
            <a:spLocks noChangeAspect="1" noChangeArrowheads="1"/>
          </p:cNvSpPr>
          <p:nvPr/>
        </p:nvSpPr>
        <p:spPr bwMode="auto">
          <a:xfrm>
            <a:off x="5167168" y="8975154"/>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4" name="object 237">
            <a:extLst>
              <a:ext uri="{FF2B5EF4-FFF2-40B4-BE49-F238E27FC236}">
                <a16:creationId xmlns:a16="http://schemas.microsoft.com/office/drawing/2014/main" id="{159ACF61-C11B-4B8F-9D34-F5AA54D3F2E0}"/>
              </a:ext>
            </a:extLst>
          </p:cNvPr>
          <p:cNvSpPr/>
          <p:nvPr/>
        </p:nvSpPr>
        <p:spPr>
          <a:xfrm>
            <a:off x="269756" y="7772400"/>
            <a:ext cx="3399113" cy="1815714"/>
          </a:xfrm>
          <a:custGeom>
            <a:avLst/>
            <a:gdLst/>
            <a:ahLst/>
            <a:cxnLst/>
            <a:rect l="l" t="t" r="r" b="b"/>
            <a:pathLst>
              <a:path w="3810000" h="2247900">
                <a:moveTo>
                  <a:pt x="3810000" y="2247900"/>
                </a:moveTo>
                <a:lnTo>
                  <a:pt x="0" y="2247900"/>
                </a:lnTo>
                <a:lnTo>
                  <a:pt x="0" y="0"/>
                </a:lnTo>
                <a:lnTo>
                  <a:pt x="3810000" y="0"/>
                </a:lnTo>
                <a:lnTo>
                  <a:pt x="3810000" y="2247900"/>
                </a:lnTo>
                <a:close/>
              </a:path>
            </a:pathLst>
          </a:custGeom>
          <a:ln w="12700">
            <a:noFill/>
          </a:ln>
        </p:spPr>
        <p:txBody>
          <a:bodyPr wrap="square" lIns="0" tIns="0" rIns="0" bIns="0" rtlCol="0"/>
          <a:lstStyle/>
          <a:p>
            <a:endParaRPr/>
          </a:p>
        </p:txBody>
      </p:sp>
      <p:sp>
        <p:nvSpPr>
          <p:cNvPr id="10" name="Rectángulo 9"/>
          <p:cNvSpPr/>
          <p:nvPr/>
        </p:nvSpPr>
        <p:spPr>
          <a:xfrm>
            <a:off x="152400" y="6423898"/>
            <a:ext cx="3604761" cy="2185214"/>
          </a:xfrm>
          <a:prstGeom prst="rect">
            <a:avLst/>
          </a:prstGeom>
        </p:spPr>
        <p:txBody>
          <a:bodyPr wrap="square">
            <a:spAutoFit/>
          </a:bodyPr>
          <a:lstStyle/>
          <a:p>
            <a:pPr algn="ctr">
              <a:lnSpc>
                <a:spcPts val="1200"/>
              </a:lnSpc>
              <a:spcAft>
                <a:spcPts val="0"/>
              </a:spcAft>
            </a:pPr>
            <a:r>
              <a:rPr lang="es-CO" sz="1200" b="1" dirty="0" err="1">
                <a:solidFill>
                  <a:schemeClr val="accent6">
                    <a:lumMod val="75000"/>
                  </a:schemeClr>
                </a:solidFill>
                <a:latin typeface="+mj-lt"/>
                <a:ea typeface="Tw Cen MT" panose="020B0602020104020603" pitchFamily="34" charset="0"/>
                <a:cs typeface="Tw Cen MT" panose="020B0602020104020603" pitchFamily="34" charset="0"/>
              </a:rPr>
              <a:t>MinTrabajo</a:t>
            </a:r>
            <a:r>
              <a:rPr lang="es-CO" sz="1200" b="1" dirty="0">
                <a:solidFill>
                  <a:schemeClr val="accent6">
                    <a:lumMod val="75000"/>
                  </a:schemeClr>
                </a:solidFill>
                <a:latin typeface="+mj-lt"/>
                <a:ea typeface="Tw Cen MT" panose="020B0602020104020603" pitchFamily="34" charset="0"/>
                <a:cs typeface="Tw Cen MT" panose="020B0602020104020603" pitchFamily="34" charset="0"/>
              </a:rPr>
              <a:t> socializa el Programa Estado Joven.</a:t>
            </a:r>
          </a:p>
          <a:p>
            <a:pPr algn="ctr">
              <a:lnSpc>
                <a:spcPts val="1200"/>
              </a:lnSpc>
              <a:spcAft>
                <a:spcPts val="0"/>
              </a:spcAft>
            </a:pPr>
            <a:endParaRPr lang="en-US" sz="1000" dirty="0">
              <a:solidFill>
                <a:schemeClr val="accent6">
                  <a:lumMod val="75000"/>
                </a:schemeClr>
              </a:solidFill>
            </a:endParaRPr>
          </a:p>
          <a:p>
            <a:pPr algn="just"/>
            <a:r>
              <a:rPr lang="es-CO" sz="1100" b="1" dirty="0">
                <a:solidFill>
                  <a:schemeClr val="accent6">
                    <a:lumMod val="75000"/>
                  </a:schemeClr>
                </a:solidFill>
              </a:rPr>
              <a:t>Mocoa (Putumayo): </a:t>
            </a:r>
            <a:r>
              <a:rPr lang="es-CO" sz="1050" dirty="0">
                <a:effectLst/>
                <a:latin typeface="Calibri" panose="020F0502020204030204" pitchFamily="34" charset="0"/>
                <a:ea typeface="Calibri" panose="020F0502020204030204" pitchFamily="34" charset="0"/>
                <a:cs typeface="Calibri" panose="020F0502020204030204" pitchFamily="34" charset="0"/>
              </a:rPr>
              <a:t>El pasado 12 de marzo el Ministerio del Trabajo, en representación de su Directora Territorial en el Departamento de Putumayo, llevó a cabo la sesión ordinaria de la subcomisión de concertación de políticas salariales y laborales, en la cual se aprobó el plan de diálogo social  que se desarrollará en este  espacio de diálogo, a lo largo de la vigencia 2021. </a:t>
            </a:r>
            <a:r>
              <a:rPr lang="es-CO" sz="1050" dirty="0">
                <a:latin typeface="Calibri" panose="020F0502020204030204" pitchFamily="34" charset="0"/>
                <a:ea typeface="Calibri" panose="020F0502020204030204" pitchFamily="34" charset="0"/>
                <a:cs typeface="Calibri" panose="020F0502020204030204" pitchFamily="34" charset="0"/>
              </a:rPr>
              <a:t>En esta </a:t>
            </a:r>
            <a:r>
              <a:rPr lang="es-CO" sz="1050" dirty="0">
                <a:effectLst/>
                <a:latin typeface="Calibri" panose="020F0502020204030204" pitchFamily="34" charset="0"/>
                <a:ea typeface="Calibri" panose="020F0502020204030204" pitchFamily="34" charset="0"/>
                <a:cs typeface="Calibri" panose="020F0502020204030204" pitchFamily="34" charset="0"/>
              </a:rPr>
              <a:t> sesión ordinaria se socializó  a todos sus integrantes el Programa Estado Joven  promovido por el Ministerio de Trabajo, a la cual  fueron invitados  la Dirección de Movilidad y Formación para el Trabajo y el Departamento Administrativo de Función Pública. </a:t>
            </a:r>
            <a:endParaRPr lang="en-US" sz="1050" dirty="0">
              <a:ea typeface="Calibri" panose="020F0502020204030204" pitchFamily="34" charset="0"/>
              <a:cs typeface="Times New Roman" panose="02020603050405020304" pitchFamily="18" charset="0"/>
            </a:endParaRPr>
          </a:p>
        </p:txBody>
      </p:sp>
      <p:sp>
        <p:nvSpPr>
          <p:cNvPr id="11" name="Rectángulo 10"/>
          <p:cNvSpPr/>
          <p:nvPr/>
        </p:nvSpPr>
        <p:spPr>
          <a:xfrm>
            <a:off x="4086224" y="6438861"/>
            <a:ext cx="3457574" cy="2781339"/>
          </a:xfrm>
          <a:prstGeom prst="rect">
            <a:avLst/>
          </a:prstGeom>
        </p:spPr>
        <p:txBody>
          <a:bodyPr wrap="square">
            <a:spAutoFit/>
          </a:bodyPr>
          <a:lstStyle/>
          <a:p>
            <a:pPr algn="ctr">
              <a:lnSpc>
                <a:spcPts val="1200"/>
              </a:lnSpc>
              <a:spcAft>
                <a:spcPts val="0"/>
              </a:spcAft>
            </a:pPr>
            <a:r>
              <a:rPr lang="es-CO" sz="1200" b="1" dirty="0">
                <a:solidFill>
                  <a:schemeClr val="accent2"/>
                </a:solidFill>
                <a:effectLst/>
                <a:latin typeface="+mj-lt"/>
                <a:ea typeface="Calibri" panose="020F0502020204030204" pitchFamily="34" charset="0"/>
                <a:cs typeface="Times New Roman" panose="02020603050405020304" pitchFamily="18" charset="0"/>
              </a:rPr>
              <a:t>Plan de diálogo social aprobado en el Departamento de Nariño</a:t>
            </a:r>
          </a:p>
          <a:p>
            <a:pPr algn="ctr">
              <a:lnSpc>
                <a:spcPts val="1200"/>
              </a:lnSpc>
              <a:spcAft>
                <a:spcPts val="0"/>
              </a:spcAft>
            </a:pPr>
            <a:endParaRPr lang="en-US" sz="1200" dirty="0">
              <a:solidFill>
                <a:schemeClr val="accent2"/>
              </a:solidFill>
              <a:latin typeface="+mj-lt"/>
              <a:ea typeface="Calibri" panose="020F0502020204030204" pitchFamily="34" charset="0"/>
              <a:cs typeface="Times New Roman" panose="02020603050405020304" pitchFamily="18" charset="0"/>
            </a:endParaRPr>
          </a:p>
          <a:p>
            <a:pPr algn="just">
              <a:lnSpc>
                <a:spcPct val="106000"/>
              </a:lnSpc>
              <a:spcAft>
                <a:spcPts val="800"/>
              </a:spcAft>
            </a:pPr>
            <a:r>
              <a:rPr lang="es-CO" sz="1100" b="1" dirty="0">
                <a:solidFill>
                  <a:schemeClr val="accent2"/>
                </a:solidFill>
              </a:rPr>
              <a:t>Pasto  (Nariño): </a:t>
            </a:r>
            <a:r>
              <a:rPr lang="es-CO" sz="1050" dirty="0">
                <a:effectLst/>
                <a:latin typeface="Calibri" panose="020F0502020204030204" pitchFamily="34" charset="0"/>
                <a:ea typeface="Calibri" panose="020F0502020204030204" pitchFamily="34" charset="0"/>
                <a:cs typeface="Times New Roman" panose="02020603050405020304" pitchFamily="18" charset="0"/>
              </a:rPr>
              <a:t>El pasado 12 de marzo bajo el  liderazgo del Director Territorial, se logró la aprobación del plan de diálogo social, el cual se implementará por parte de los miembros de la subcomisión departamental de concertación de políticas salariales y laborales durante la vigencia de 2021. Cabe resaltar que se logró  la inclusión  de  seguimiento </a:t>
            </a:r>
            <a:r>
              <a:rPr lang="es-ES_tradnl" sz="1050" dirty="0">
                <a:effectLst/>
                <a:latin typeface="Calibri" panose="020F0502020204030204" pitchFamily="34" charset="0"/>
                <a:ea typeface="Calibri" panose="020F0502020204030204" pitchFamily="34" charset="0"/>
                <a:cs typeface="Times New Roman" panose="02020603050405020304" pitchFamily="18" charset="0"/>
              </a:rPr>
              <a:t>a la Política Publica de Trabajo digno y decente sobre el avance en los componentes de Trabajo decente incluidos en los planes de Desarrollo del departamento y municipio capital. Por último, en este mismo encuentro se llevó a cabo la socialización del informe de identificación de los conflictos laborales con énfasis en la afectación del empleo producto de la situación sanitaria mundial.</a:t>
            </a:r>
            <a:endParaRPr lang="en-US" sz="1050" dirty="0">
              <a:ea typeface="Calibri" panose="020F0502020204030204" pitchFamily="34" charset="0"/>
              <a:cs typeface="Times New Roman" panose="02020603050405020304" pitchFamily="18" charset="0"/>
            </a:endParaRPr>
          </a:p>
        </p:txBody>
      </p:sp>
      <p:pic>
        <p:nvPicPr>
          <p:cNvPr id="27" name="Imagen 26" descr="BOLETIN GAT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19" name="Rectángulo 18"/>
          <p:cNvSpPr/>
          <p:nvPr/>
        </p:nvSpPr>
        <p:spPr>
          <a:xfrm>
            <a:off x="158960" y="1532376"/>
            <a:ext cx="3586214" cy="2939394"/>
          </a:xfrm>
          <a:prstGeom prst="rect">
            <a:avLst/>
          </a:prstGeom>
        </p:spPr>
        <p:txBody>
          <a:bodyPr wrap="square">
            <a:spAutoFit/>
          </a:bodyPr>
          <a:lstStyle/>
          <a:p>
            <a:pPr algn="ctr">
              <a:lnSpc>
                <a:spcPct val="115000"/>
              </a:lnSpc>
              <a:spcAft>
                <a:spcPts val="1000"/>
              </a:spcAft>
            </a:pPr>
            <a:r>
              <a:rPr lang="es-ES"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Articulación Ministerio del Trabajo – Gobernación de Casanare</a:t>
            </a:r>
            <a:endParaRPr lang="es-ES"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100" b="1" dirty="0">
                <a:solidFill>
                  <a:schemeClr val="accent1"/>
                </a:solidFill>
                <a:ea typeface="Calibri" panose="020F0502020204030204" pitchFamily="34" charset="0"/>
                <a:cs typeface="Times New Roman" panose="02020603050405020304" pitchFamily="18" charset="0"/>
              </a:rPr>
              <a:t>Yopal (Casanare): </a:t>
            </a:r>
            <a:r>
              <a:rPr lang="es-ES" sz="1050" b="1" dirty="0">
                <a:solidFill>
                  <a:schemeClr val="accent1"/>
                </a:solidFill>
                <a:effectLst/>
                <a:ea typeface="Times New Roman" panose="02020603050405020304" pitchFamily="18" charset="0"/>
                <a:cs typeface="Calibri" panose="020F0502020204030204" pitchFamily="34" charset="0"/>
              </a:rPr>
              <a:t> </a:t>
            </a:r>
            <a:r>
              <a:rPr lang="es-ES" sz="1050" dirty="0">
                <a:effectLst/>
                <a:ea typeface="Times New Roman" panose="02020603050405020304" pitchFamily="18" charset="0"/>
                <a:cs typeface="Calibri" panose="020F0502020204030204" pitchFamily="34" charset="0"/>
              </a:rPr>
              <a:t>El pasado 19 de Marzo de manera virtual; se llevó a cabo reunión de articulación con funcionarios de las secretarias de Planeación, Desarrollo Económico, Salud, Integración y Desarrollo Social, Educación, entre otras, para </a:t>
            </a:r>
            <a:r>
              <a:rPr lang="es-ES" sz="1050" dirty="0">
                <a:solidFill>
                  <a:srgbClr val="000000"/>
                </a:solidFill>
                <a:effectLst/>
                <a:ea typeface="Times New Roman" panose="02020603050405020304" pitchFamily="18" charset="0"/>
              </a:rPr>
              <a:t> adelantar la presentación del Programa de Asistencia Técnica Territorial, la socialización de la herramienta matriz de seguimiento al plan de desarrollo departamental “ES EL TIEMPO DE CASANARE 2020 – 2023” de la gobernación del Casanare y la articulación de  acciones en territorio que </a:t>
            </a:r>
            <a:r>
              <a:rPr lang="es-ES" sz="1050" dirty="0">
                <a:solidFill>
                  <a:srgbClr val="000000"/>
                </a:solidFill>
                <a:ea typeface="Times New Roman" panose="02020603050405020304" pitchFamily="18" charset="0"/>
              </a:rPr>
              <a:t>permitan al Grupo de Asistencia Técnica Territorial, contribuir desde la misionalidad del programa el fortalecimiento de las temáticas en trabajo decente que integran el plan de desarrollo departamental.</a:t>
            </a:r>
          </a:p>
          <a:p>
            <a:pPr algn="just">
              <a:lnSpc>
                <a:spcPct val="115000"/>
              </a:lnSpc>
              <a:spcAft>
                <a:spcPts val="1000"/>
              </a:spcAft>
            </a:pPr>
            <a:endParaRPr lang="en-US" sz="1050" dirty="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66364554-E297-4E5C-BA75-C6218D9E3177}"/>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1">
            <a:extLst>
              <a:ext uri="{FF2B5EF4-FFF2-40B4-BE49-F238E27FC236}">
                <a16:creationId xmlns:a16="http://schemas.microsoft.com/office/drawing/2014/main" id="{5D6CE59B-D1C0-4E0A-8CB3-C088DD0E1E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81000" y="4463397"/>
            <a:ext cx="3124200" cy="1611478"/>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a:extLst>
              <a:ext uri="{FF2B5EF4-FFF2-40B4-BE49-F238E27FC236}">
                <a16:creationId xmlns:a16="http://schemas.microsoft.com/office/drawing/2014/main" id="{15CAA8CA-588D-43C3-B8A4-FA91663583E2}"/>
              </a:ext>
            </a:extLst>
          </p:cNvPr>
          <p:cNvPicPr/>
          <p:nvPr/>
        </p:nvPicPr>
        <p:blipFill>
          <a:blip r:embed="rId5" cstate="print">
            <a:extLst>
              <a:ext uri="{28A0092B-C50C-407E-A947-70E740481C1C}">
                <a14:useLocalDpi xmlns:a14="http://schemas.microsoft.com/office/drawing/2010/main" val="0"/>
              </a:ext>
            </a:extLst>
          </a:blip>
          <a:srcRect/>
          <a:stretch/>
        </p:blipFill>
        <p:spPr>
          <a:xfrm>
            <a:off x="4343400" y="4570410"/>
            <a:ext cx="3106194" cy="1378764"/>
          </a:xfrm>
          <a:prstGeom prst="rect">
            <a:avLst/>
          </a:prstGeom>
        </p:spPr>
      </p:pic>
      <p:sp>
        <p:nvSpPr>
          <p:cNvPr id="20" name="Rectángulo 19">
            <a:extLst>
              <a:ext uri="{FF2B5EF4-FFF2-40B4-BE49-F238E27FC236}">
                <a16:creationId xmlns:a16="http://schemas.microsoft.com/office/drawing/2014/main" id="{F5099D21-FA16-4D50-BF51-F8EA41404B4D}"/>
              </a:ext>
            </a:extLst>
          </p:cNvPr>
          <p:cNvSpPr/>
          <p:nvPr/>
        </p:nvSpPr>
        <p:spPr>
          <a:xfrm>
            <a:off x="4033786" y="1447800"/>
            <a:ext cx="3586214" cy="2826415"/>
          </a:xfrm>
          <a:prstGeom prst="rect">
            <a:avLst/>
          </a:prstGeom>
        </p:spPr>
        <p:txBody>
          <a:bodyPr wrap="square">
            <a:spAutoFit/>
          </a:bodyPr>
          <a:lstStyle/>
          <a:p>
            <a:pPr algn="ctr">
              <a:lnSpc>
                <a:spcPct val="115000"/>
              </a:lnSpc>
              <a:spcAft>
                <a:spcPts val="1000"/>
              </a:spcAft>
            </a:pPr>
            <a:r>
              <a:rPr lang="es-ES" sz="1200" b="1" dirty="0">
                <a:solidFill>
                  <a:srgbClr val="C927B2"/>
                </a:solidFill>
                <a:latin typeface="+mj-lt"/>
                <a:ea typeface="Times New Roman" panose="02020603050405020304" pitchFamily="18" charset="0"/>
                <a:cs typeface="Times New Roman" panose="02020603050405020304" pitchFamily="18" charset="0"/>
              </a:rPr>
              <a:t>O</a:t>
            </a:r>
            <a:r>
              <a:rPr lang="es-ES" sz="1200" b="1" dirty="0">
                <a:solidFill>
                  <a:srgbClr val="C927B2"/>
                </a:solidFill>
                <a:effectLst/>
                <a:latin typeface="+mj-lt"/>
                <a:ea typeface="Times New Roman" panose="02020603050405020304" pitchFamily="18" charset="0"/>
                <a:cs typeface="Times New Roman" panose="02020603050405020304" pitchFamily="18" charset="0"/>
              </a:rPr>
              <a:t>ferta institucional del Ministerio del Trabajo para el departamento del Meta</a:t>
            </a:r>
          </a:p>
          <a:p>
            <a:pPr algn="just">
              <a:lnSpc>
                <a:spcPct val="115000"/>
              </a:lnSpc>
              <a:spcAft>
                <a:spcPts val="1000"/>
              </a:spcAft>
            </a:pPr>
            <a:r>
              <a:rPr lang="es-ES" sz="1100" b="1" dirty="0">
                <a:solidFill>
                  <a:srgbClr val="C927B2"/>
                </a:solidFill>
                <a:ea typeface="Calibri" panose="020F0502020204030204" pitchFamily="34" charset="0"/>
                <a:cs typeface="Times New Roman" panose="02020603050405020304" pitchFamily="18" charset="0"/>
              </a:rPr>
              <a:t>Villavicencio(meta): </a:t>
            </a:r>
            <a:r>
              <a:rPr lang="es-ES" sz="1050" dirty="0">
                <a:solidFill>
                  <a:srgbClr val="C927B2"/>
                </a:solidFill>
                <a:effectLst/>
                <a:ea typeface="Times New Roman" panose="02020603050405020304" pitchFamily="18" charset="0"/>
                <a:cs typeface="Calibri" panose="020F0502020204030204" pitchFamily="34" charset="0"/>
              </a:rPr>
              <a:t> </a:t>
            </a:r>
            <a:r>
              <a:rPr lang="es-ES" sz="1050" dirty="0">
                <a:effectLst/>
                <a:ea typeface="Times New Roman" panose="02020603050405020304" pitchFamily="18" charset="0"/>
                <a:cs typeface="Calibri" panose="020F0502020204030204" pitchFamily="34" charset="0"/>
              </a:rPr>
              <a:t>En la ciudad de Villavicencio el pasado 18 de marzo, se llevó a cabo sesión de trabajo con la participación del asesor territorial del Programa de Asistencia Técnica y funcionarios de la Dirección Territorial del Meta,  en las instalaciones de la Dirección Territorial del Meta, con el fin de  revisar las tareas propuestas en el marco de la ejecución del plan de acción para la vigencia 2021ç.</a:t>
            </a:r>
          </a:p>
          <a:p>
            <a:pPr algn="just">
              <a:lnSpc>
                <a:spcPct val="115000"/>
              </a:lnSpc>
              <a:spcAft>
                <a:spcPts val="1000"/>
              </a:spcAft>
            </a:pPr>
            <a:r>
              <a:rPr lang="es-ES" sz="1050" dirty="0">
                <a:effectLst/>
                <a:ea typeface="Times New Roman" panose="02020603050405020304" pitchFamily="18" charset="0"/>
                <a:cs typeface="Calibri" panose="020F0502020204030204" pitchFamily="34" charset="0"/>
              </a:rPr>
              <a:t>Adicionalmente se presentó el plan de intervención territorial, </a:t>
            </a:r>
            <a:r>
              <a:rPr lang="es-ES" sz="1050" dirty="0">
                <a:effectLst/>
                <a:ea typeface="Times New Roman" panose="02020603050405020304" pitchFamily="18" charset="0"/>
                <a:cs typeface="Times New Roman" panose="02020603050405020304" pitchFamily="18" charset="0"/>
              </a:rPr>
              <a:t>para integrar estos dos planes de trabajo</a:t>
            </a:r>
            <a:r>
              <a:rPr lang="es-ES" sz="1050" dirty="0">
                <a:effectLst/>
                <a:ea typeface="Times New Roman" panose="02020603050405020304" pitchFamily="18" charset="0"/>
                <a:cs typeface="Calibri" panose="020F0502020204030204" pitchFamily="34" charset="0"/>
              </a:rPr>
              <a:t> </a:t>
            </a:r>
            <a:r>
              <a:rPr lang="es-ES" sz="1050" dirty="0">
                <a:effectLst/>
                <a:ea typeface="Times New Roman" panose="02020603050405020304" pitchFamily="18" charset="0"/>
                <a:cs typeface="Times New Roman" panose="02020603050405020304" pitchFamily="18" charset="0"/>
              </a:rPr>
              <a:t>y articular actividades que permitan llevar la oferta institucional del Ministerio del Trabajo a todo el departamento.</a:t>
            </a:r>
            <a:endParaRPr lang="en-US" sz="1050" dirty="0">
              <a:ea typeface="Calibri" panose="020F0502020204030204" pitchFamily="34" charset="0"/>
              <a:cs typeface="Times New Roman" panose="02020603050405020304" pitchFamily="18" charset="0"/>
            </a:endParaRPr>
          </a:p>
        </p:txBody>
      </p:sp>
      <p:pic>
        <p:nvPicPr>
          <p:cNvPr id="28" name="Imagen 27">
            <a:extLst>
              <a:ext uri="{FF2B5EF4-FFF2-40B4-BE49-F238E27FC236}">
                <a16:creationId xmlns:a16="http://schemas.microsoft.com/office/drawing/2014/main" id="{660A1C94-764E-488E-B1CA-882452026933}"/>
              </a:ext>
            </a:extLst>
          </p:cNvPr>
          <p:cNvPicPr/>
          <p:nvPr/>
        </p:nvPicPr>
        <p:blipFill>
          <a:blip r:embed="rId6" cstate="print"/>
          <a:stretch>
            <a:fillRect/>
          </a:stretch>
        </p:blipFill>
        <p:spPr>
          <a:xfrm>
            <a:off x="381001" y="8843885"/>
            <a:ext cx="3124199" cy="985915"/>
          </a:xfrm>
          <a:prstGeom prst="rect">
            <a:avLst/>
          </a:prstGeom>
        </p:spPr>
      </p:pic>
      <p:pic>
        <p:nvPicPr>
          <p:cNvPr id="7" name="Imagen 6">
            <a:extLst>
              <a:ext uri="{FF2B5EF4-FFF2-40B4-BE49-F238E27FC236}">
                <a16:creationId xmlns:a16="http://schemas.microsoft.com/office/drawing/2014/main" id="{9BCFE8C2-9EDB-4ED3-8830-0B9FFFA25327}"/>
              </a:ext>
            </a:extLst>
          </p:cNvPr>
          <p:cNvPicPr>
            <a:picLocks noChangeAspect="1"/>
          </p:cNvPicPr>
          <p:nvPr/>
        </p:nvPicPr>
        <p:blipFill>
          <a:blip r:embed="rId7" cstate="print"/>
          <a:stretch>
            <a:fillRect/>
          </a:stretch>
        </p:blipFill>
        <p:spPr>
          <a:xfrm>
            <a:off x="4762" y="38100"/>
            <a:ext cx="7762875" cy="1409700"/>
          </a:xfrm>
          <a:prstGeom prst="rect">
            <a:avLst/>
          </a:prstGeom>
        </p:spPr>
      </p:pic>
      <p:sp>
        <p:nvSpPr>
          <p:cNvPr id="23" name="Rectángulo 22">
            <a:extLst>
              <a:ext uri="{FF2B5EF4-FFF2-40B4-BE49-F238E27FC236}">
                <a16:creationId xmlns:a16="http://schemas.microsoft.com/office/drawing/2014/main" id="{7CEF74C5-A604-4A01-8CC0-FE237168BE5A}"/>
              </a:ext>
            </a:extLst>
          </p:cNvPr>
          <p:cNvSpPr/>
          <p:nvPr/>
        </p:nvSpPr>
        <p:spPr>
          <a:xfrm>
            <a:off x="228600" y="4378796"/>
            <a:ext cx="3399113" cy="178068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23">
            <a:extLst>
              <a:ext uri="{FF2B5EF4-FFF2-40B4-BE49-F238E27FC236}">
                <a16:creationId xmlns:a16="http://schemas.microsoft.com/office/drawing/2014/main" id="{3150BB59-EAA0-49CF-8DDA-F10A5FA95775}"/>
              </a:ext>
            </a:extLst>
          </p:cNvPr>
          <p:cNvSpPr/>
          <p:nvPr/>
        </p:nvSpPr>
        <p:spPr>
          <a:xfrm>
            <a:off x="4096581" y="4391520"/>
            <a:ext cx="3457574" cy="178068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id="{504B9BA5-F3C8-413B-BE5A-83A78AF9A40E}"/>
              </a:ext>
            </a:extLst>
          </p:cNvPr>
          <p:cNvPicPr>
            <a:picLocks noChangeAspect="1"/>
          </p:cNvPicPr>
          <p:nvPr/>
        </p:nvPicPr>
        <p:blipFill>
          <a:blip r:embed="rId8" cstate="print"/>
          <a:stretch>
            <a:fillRect/>
          </a:stretch>
        </p:blipFill>
        <p:spPr>
          <a:xfrm>
            <a:off x="4343400" y="9300742"/>
            <a:ext cx="2847975" cy="529058"/>
          </a:xfrm>
          <a:prstGeom prst="rect">
            <a:avLst/>
          </a:prstGeom>
        </p:spPr>
      </p:pic>
      <p:sp>
        <p:nvSpPr>
          <p:cNvPr id="26" name="Rectángulo 25">
            <a:extLst>
              <a:ext uri="{FF2B5EF4-FFF2-40B4-BE49-F238E27FC236}">
                <a16:creationId xmlns:a16="http://schemas.microsoft.com/office/drawing/2014/main" id="{BB1E3783-6FD5-45DA-83F4-C5F3B1E60158}"/>
              </a:ext>
            </a:extLst>
          </p:cNvPr>
          <p:cNvSpPr/>
          <p:nvPr/>
        </p:nvSpPr>
        <p:spPr>
          <a:xfrm>
            <a:off x="4238893" y="9220199"/>
            <a:ext cx="3304907" cy="628209"/>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29">
            <a:extLst>
              <a:ext uri="{FF2B5EF4-FFF2-40B4-BE49-F238E27FC236}">
                <a16:creationId xmlns:a16="http://schemas.microsoft.com/office/drawing/2014/main" id="{27CE2113-A6A0-4A25-8AB5-077C0B5351C6}"/>
              </a:ext>
            </a:extLst>
          </p:cNvPr>
          <p:cNvSpPr/>
          <p:nvPr/>
        </p:nvSpPr>
        <p:spPr>
          <a:xfrm>
            <a:off x="228600" y="8763000"/>
            <a:ext cx="3440269" cy="109488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 name="Conector recto 30">
            <a:extLst>
              <a:ext uri="{FF2B5EF4-FFF2-40B4-BE49-F238E27FC236}">
                <a16:creationId xmlns:a16="http://schemas.microsoft.com/office/drawing/2014/main" id="{FF4A07B1-4458-4852-A7A7-872E17131021}"/>
              </a:ext>
            </a:extLst>
          </p:cNvPr>
          <p:cNvCxnSpPr/>
          <p:nvPr/>
        </p:nvCxnSpPr>
        <p:spPr>
          <a:xfrm flipV="1">
            <a:off x="228600" y="6292426"/>
            <a:ext cx="7237654" cy="23845"/>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1764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BOLETIN GAT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2" name="AutoShape 2" descr="blob:https://web.whatsapp.com/4b1833f9-69cd-447b-875d-1f54cd680dbf">
            <a:extLst>
              <a:ext uri="{FF2B5EF4-FFF2-40B4-BE49-F238E27FC236}">
                <a16:creationId xmlns:a16="http://schemas.microsoft.com/office/drawing/2014/main" id="{E8B44020-29D5-4D03-8454-A845C074B2F0}"/>
              </a:ext>
            </a:extLst>
          </p:cNvPr>
          <p:cNvSpPr>
            <a:spLocks noChangeAspect="1" noChangeArrowheads="1"/>
          </p:cNvSpPr>
          <p:nvPr/>
        </p:nvSpPr>
        <p:spPr bwMode="auto">
          <a:xfrm>
            <a:off x="5167168" y="8975154"/>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4" name="object 237">
            <a:extLst>
              <a:ext uri="{FF2B5EF4-FFF2-40B4-BE49-F238E27FC236}">
                <a16:creationId xmlns:a16="http://schemas.microsoft.com/office/drawing/2014/main" id="{159ACF61-C11B-4B8F-9D34-F5AA54D3F2E0}"/>
              </a:ext>
            </a:extLst>
          </p:cNvPr>
          <p:cNvSpPr/>
          <p:nvPr/>
        </p:nvSpPr>
        <p:spPr>
          <a:xfrm>
            <a:off x="269756" y="7772400"/>
            <a:ext cx="3399113" cy="1815714"/>
          </a:xfrm>
          <a:custGeom>
            <a:avLst/>
            <a:gdLst/>
            <a:ahLst/>
            <a:cxnLst/>
            <a:rect l="l" t="t" r="r" b="b"/>
            <a:pathLst>
              <a:path w="3810000" h="2247900">
                <a:moveTo>
                  <a:pt x="3810000" y="2247900"/>
                </a:moveTo>
                <a:lnTo>
                  <a:pt x="0" y="2247900"/>
                </a:lnTo>
                <a:lnTo>
                  <a:pt x="0" y="0"/>
                </a:lnTo>
                <a:lnTo>
                  <a:pt x="3810000" y="0"/>
                </a:lnTo>
                <a:lnTo>
                  <a:pt x="3810000" y="2247900"/>
                </a:lnTo>
                <a:close/>
              </a:path>
            </a:pathLst>
          </a:custGeom>
          <a:ln w="12700">
            <a:noFill/>
          </a:ln>
        </p:spPr>
        <p:txBody>
          <a:bodyPr wrap="square" lIns="0" tIns="0" rIns="0" bIns="0" rtlCol="0"/>
          <a:lstStyle/>
          <a:p>
            <a:endParaRPr/>
          </a:p>
        </p:txBody>
      </p:sp>
      <p:sp>
        <p:nvSpPr>
          <p:cNvPr id="10" name="Rectángulo 9"/>
          <p:cNvSpPr/>
          <p:nvPr/>
        </p:nvSpPr>
        <p:spPr>
          <a:xfrm>
            <a:off x="152400" y="6699662"/>
            <a:ext cx="3604761" cy="2977738"/>
          </a:xfrm>
          <a:prstGeom prst="rect">
            <a:avLst/>
          </a:prstGeom>
        </p:spPr>
        <p:txBody>
          <a:bodyPr wrap="square">
            <a:spAutoFit/>
          </a:bodyPr>
          <a:lstStyle/>
          <a:p>
            <a:pPr algn="ctr">
              <a:lnSpc>
                <a:spcPts val="1200"/>
              </a:lnSpc>
              <a:spcAft>
                <a:spcPts val="0"/>
              </a:spcAft>
            </a:pPr>
            <a:r>
              <a:rPr lang="es-MX" sz="1200" b="1" dirty="0">
                <a:solidFill>
                  <a:schemeClr val="accent6">
                    <a:lumMod val="75000"/>
                  </a:schemeClr>
                </a:solidFill>
                <a:latin typeface="+mj-lt"/>
                <a:ea typeface="Tw Cen MT" panose="020B0602020104020603" pitchFamily="34" charset="0"/>
                <a:cs typeface="Tw Cen MT" panose="020B0602020104020603" pitchFamily="34" charset="0"/>
              </a:rPr>
              <a:t>jornada de sensibilización en torno a trabajo decente. formalización laboral, teletrabajo para las organizaciones en la Isla de San Andrés</a:t>
            </a:r>
          </a:p>
          <a:p>
            <a:pPr algn="ctr">
              <a:lnSpc>
                <a:spcPts val="1200"/>
              </a:lnSpc>
              <a:spcAft>
                <a:spcPts val="0"/>
              </a:spcAft>
            </a:pPr>
            <a:endParaRPr lang="en-US" sz="1000" dirty="0">
              <a:solidFill>
                <a:schemeClr val="accent6">
                  <a:lumMod val="75000"/>
                </a:schemeClr>
              </a:solidFill>
            </a:endParaRPr>
          </a:p>
          <a:p>
            <a:pPr algn="just"/>
            <a:r>
              <a:rPr lang="es-CO" sz="1100" b="1" dirty="0">
                <a:solidFill>
                  <a:schemeClr val="accent6">
                    <a:lumMod val="75000"/>
                  </a:schemeClr>
                </a:solidFill>
              </a:rPr>
              <a:t>San Andrés (San Andrés): </a:t>
            </a:r>
            <a:r>
              <a:rPr lang="es-CO" sz="1050" dirty="0">
                <a:effectLst/>
                <a:latin typeface="Calibri" panose="020F0502020204030204" pitchFamily="34" charset="0"/>
                <a:ea typeface="Calibri" panose="020F0502020204030204" pitchFamily="34" charset="0"/>
                <a:cs typeface="Calibri" panose="020F0502020204030204" pitchFamily="34" charset="0"/>
              </a:rPr>
              <a:t>El pasado 18 de marzo</a:t>
            </a:r>
            <a:r>
              <a:rPr lang="es-MX" sz="1050" dirty="0">
                <a:latin typeface="Calibri" panose="020F0502020204030204" pitchFamily="34" charset="0"/>
                <a:ea typeface="Calibri" panose="020F0502020204030204" pitchFamily="34" charset="0"/>
                <a:cs typeface="Calibri" panose="020F0502020204030204" pitchFamily="34" charset="0"/>
              </a:rPr>
              <a:t>, los Ministerio de Trabajo y las Telecomunicaciones, </a:t>
            </a:r>
            <a:r>
              <a:rPr lang="es-MX" sz="1050" dirty="0">
                <a:effectLst/>
                <a:latin typeface="Calibri" panose="020F0502020204030204" pitchFamily="34" charset="0"/>
                <a:ea typeface="Calibri" panose="020F0502020204030204" pitchFamily="34" charset="0"/>
                <a:cs typeface="Calibri" panose="020F0502020204030204" pitchFamily="34" charset="0"/>
              </a:rPr>
              <a:t>llevaron a cabo de forma virtual la jornada de sensibilización entorno al trabajo decente, formalización laboral, las nuevas disposiciones del piso de protección social y teletrabajo para las organizaciones</a:t>
            </a:r>
            <a:r>
              <a:rPr lang="es-MX" sz="1050" dirty="0">
                <a:latin typeface="Calibri" panose="020F0502020204030204" pitchFamily="34" charset="0"/>
                <a:ea typeface="Calibri" panose="020F0502020204030204" pitchFamily="34" charset="0"/>
                <a:cs typeface="Calibri" panose="020F0502020204030204" pitchFamily="34" charset="0"/>
              </a:rPr>
              <a:t>.</a:t>
            </a:r>
            <a:endParaRPr lang="es-MX"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s-MX" sz="1050" dirty="0">
              <a:latin typeface="Calibri" panose="020F0502020204030204" pitchFamily="34" charset="0"/>
              <a:ea typeface="Calibri" panose="020F0502020204030204" pitchFamily="34" charset="0"/>
              <a:cs typeface="Calibri" panose="020F0502020204030204" pitchFamily="34" charset="0"/>
            </a:endParaRPr>
          </a:p>
          <a:p>
            <a:pPr algn="just"/>
            <a:r>
              <a:rPr lang="es-MX" sz="1050" dirty="0">
                <a:effectLst/>
                <a:latin typeface="Calibri" panose="020F0502020204030204" pitchFamily="34" charset="0"/>
                <a:ea typeface="Calibri" panose="020F0502020204030204" pitchFamily="34" charset="0"/>
                <a:cs typeface="Calibri" panose="020F0502020204030204" pitchFamily="34" charset="0"/>
              </a:rPr>
              <a:t>Jornada fue dirigida a empresarios, emprendedores y funcionarios de la DT de la Isla, con el objeto de seguir avanzado en el cumplimiento </a:t>
            </a:r>
            <a:r>
              <a:rPr lang="es-MX" sz="1050">
                <a:effectLst/>
                <a:latin typeface="Calibri" panose="020F0502020204030204" pitchFamily="34" charset="0"/>
                <a:ea typeface="Calibri" panose="020F0502020204030204" pitchFamily="34" charset="0"/>
                <a:cs typeface="Calibri" panose="020F0502020204030204" pitchFamily="34" charset="0"/>
              </a:rPr>
              <a:t>de la misión </a:t>
            </a:r>
            <a:r>
              <a:rPr lang="es-MX" sz="1050" dirty="0">
                <a:effectLst/>
                <a:latin typeface="Calibri" panose="020F0502020204030204" pitchFamily="34" charset="0"/>
                <a:ea typeface="Calibri" panose="020F0502020204030204" pitchFamily="34" charset="0"/>
                <a:cs typeface="Calibri" panose="020F0502020204030204" pitchFamily="34" charset="0"/>
              </a:rPr>
              <a:t>institucional de fortalecer lineamientos de política pública por medio de jornadas de transferencias de contenidos y articulación de acciones en espacios de participación para promover el trabajo decente y El Teletrabajo en </a:t>
            </a:r>
            <a:r>
              <a:rPr lang="es-MX" sz="1050">
                <a:effectLst/>
                <a:latin typeface="Calibri" panose="020F0502020204030204" pitchFamily="34" charset="0"/>
                <a:ea typeface="Calibri" panose="020F0502020204030204" pitchFamily="34" charset="0"/>
                <a:cs typeface="Calibri" panose="020F0502020204030204" pitchFamily="34" charset="0"/>
              </a:rPr>
              <a:t>San Andrés. </a:t>
            </a:r>
            <a:endParaRPr lang="en-US" sz="1050" dirty="0">
              <a:ea typeface="Calibri" panose="020F0502020204030204" pitchFamily="34" charset="0"/>
              <a:cs typeface="Times New Roman" panose="02020603050405020304" pitchFamily="18" charset="0"/>
            </a:endParaRPr>
          </a:p>
        </p:txBody>
      </p:sp>
      <p:pic>
        <p:nvPicPr>
          <p:cNvPr id="27" name="Imagen 26" descr="BOLETIN GAT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848409"/>
            <a:ext cx="7772400" cy="203200"/>
          </a:xfrm>
          <a:prstGeom prst="rect">
            <a:avLst/>
          </a:prstGeom>
        </p:spPr>
      </p:pic>
      <p:sp>
        <p:nvSpPr>
          <p:cNvPr id="19" name="Rectángulo 18"/>
          <p:cNvSpPr/>
          <p:nvPr/>
        </p:nvSpPr>
        <p:spPr>
          <a:xfrm>
            <a:off x="158960" y="1532376"/>
            <a:ext cx="3586214" cy="2698175"/>
          </a:xfrm>
          <a:prstGeom prst="rect">
            <a:avLst/>
          </a:prstGeom>
        </p:spPr>
        <p:txBody>
          <a:bodyPr wrap="square">
            <a:spAutoFit/>
          </a:bodyPr>
          <a:lstStyle/>
          <a:p>
            <a:pPr algn="ctr">
              <a:lnSpc>
                <a:spcPct val="115000"/>
              </a:lnSpc>
              <a:spcAft>
                <a:spcPts val="1000"/>
              </a:spcAft>
            </a:pPr>
            <a:r>
              <a:rPr lang="es-MX" sz="1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Mintrabajo Trabaja articuladamente con los Municipios del Área Metropolitana de Barranquilla</a:t>
            </a:r>
          </a:p>
          <a:p>
            <a:pPr algn="just">
              <a:lnSpc>
                <a:spcPct val="115000"/>
              </a:lnSpc>
              <a:spcAft>
                <a:spcPts val="1000"/>
              </a:spcAft>
            </a:pPr>
            <a:r>
              <a:rPr lang="es-ES" sz="1100" b="1" dirty="0">
                <a:solidFill>
                  <a:schemeClr val="accent5">
                    <a:lumMod val="75000"/>
                  </a:schemeClr>
                </a:solidFill>
                <a:ea typeface="Calibri" panose="020F0502020204030204" pitchFamily="34" charset="0"/>
                <a:cs typeface="Times New Roman" panose="02020603050405020304" pitchFamily="18" charset="0"/>
              </a:rPr>
              <a:t>Barranquilla (Atlántico):</a:t>
            </a:r>
            <a:r>
              <a:rPr lang="es-ES" sz="1050" dirty="0">
                <a:solidFill>
                  <a:srgbClr val="000000"/>
                </a:solidFill>
                <a:effectLst/>
                <a:latin typeface="Arial Narrow" panose="020B0606020202030204" pitchFamily="34" charset="0"/>
                <a:ea typeface="Times New Roman" panose="02020603050405020304" pitchFamily="18" charset="0"/>
              </a:rPr>
              <a:t>. </a:t>
            </a:r>
            <a:r>
              <a:rPr lang="es-MX" sz="1050" dirty="0">
                <a:solidFill>
                  <a:srgbClr val="000000"/>
                </a:solidFill>
                <a:effectLst/>
                <a:latin typeface="Arial Narrow" panose="020B0606020202030204" pitchFamily="34" charset="0"/>
                <a:ea typeface="Times New Roman" panose="02020603050405020304" pitchFamily="18" charset="0"/>
              </a:rPr>
              <a:t>El Ministerio de Trabajo, en articulación con el Área Metropolitana de Barranquilla, realizó jornada de asistencia las Secretarias de Planeación y Desarrollo Económico de los municipios de Puerto Colombia, Soledad, Galapa, Malambo, donde se socializó la oferta institucional de Mintrabajo para la construcción y fortalecimiento de instrumentos de política pública Trabajo Decente y para impulsar la generación de empleo e ingresos, mecanismos de financiación o apalancamiento para las intervenciones en los territorios y garantizar los derecho de los trabajadores, extender la protección social, educación pertinente e inclusiva y reducir la desigualdad social.</a:t>
            </a:r>
            <a:endParaRPr lang="en-US" sz="1050" dirty="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66364554-E297-4E5C-BA75-C6218D9E3177}"/>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0" name="Rectángulo 19">
            <a:extLst>
              <a:ext uri="{FF2B5EF4-FFF2-40B4-BE49-F238E27FC236}">
                <a16:creationId xmlns:a16="http://schemas.microsoft.com/office/drawing/2014/main" id="{F5099D21-FA16-4D50-BF51-F8EA41404B4D}"/>
              </a:ext>
            </a:extLst>
          </p:cNvPr>
          <p:cNvSpPr/>
          <p:nvPr/>
        </p:nvSpPr>
        <p:spPr>
          <a:xfrm>
            <a:off x="4038600" y="1524000"/>
            <a:ext cx="3586214" cy="2890791"/>
          </a:xfrm>
          <a:prstGeom prst="rect">
            <a:avLst/>
          </a:prstGeom>
        </p:spPr>
        <p:txBody>
          <a:bodyPr wrap="square">
            <a:spAutoFit/>
          </a:bodyPr>
          <a:lstStyle/>
          <a:p>
            <a:pPr algn="ctr">
              <a:lnSpc>
                <a:spcPct val="115000"/>
              </a:lnSpc>
              <a:spcAft>
                <a:spcPts val="1000"/>
              </a:spcAft>
            </a:pPr>
            <a:r>
              <a:rPr lang="es-MX" sz="1200" b="1" dirty="0">
                <a:solidFill>
                  <a:srgbClr val="FF5050"/>
                </a:solidFill>
                <a:latin typeface="+mj-lt"/>
                <a:ea typeface="Times New Roman" panose="02020603050405020304" pitchFamily="18" charset="0"/>
                <a:cs typeface="Times New Roman" panose="02020603050405020304" pitchFamily="18" charset="0"/>
              </a:rPr>
              <a:t>Mintrabajo por la reactivación económica de san Andrés </a:t>
            </a:r>
          </a:p>
          <a:p>
            <a:pPr algn="just">
              <a:lnSpc>
                <a:spcPct val="115000"/>
              </a:lnSpc>
              <a:spcAft>
                <a:spcPts val="1000"/>
              </a:spcAft>
            </a:pPr>
            <a:r>
              <a:rPr lang="es-ES" sz="1200" b="1" dirty="0">
                <a:solidFill>
                  <a:srgbClr val="FF5050"/>
                </a:solidFill>
                <a:latin typeface="Calibri" panose="020F0502020204030204" pitchFamily="34" charset="0"/>
                <a:cs typeface="Times New Roman" panose="02020603050405020304" pitchFamily="18" charset="0"/>
              </a:rPr>
              <a:t>San Andrés (San Andres):  </a:t>
            </a:r>
            <a:r>
              <a:rPr lang="es-MX" sz="1050" dirty="0">
                <a:effectLst/>
                <a:ea typeface="Times New Roman" panose="02020603050405020304" pitchFamily="18" charset="0"/>
                <a:cs typeface="Calibri" panose="020F0502020204030204" pitchFamily="34" charset="0"/>
              </a:rPr>
              <a:t>En el marco de la reunión Seaflower emprende - archipiélago resiliente frente al </a:t>
            </a:r>
            <a:r>
              <a:rPr lang="es-MX" sz="1050" dirty="0" err="1">
                <a:effectLst/>
                <a:ea typeface="Times New Roman" panose="02020603050405020304" pitchFamily="18" charset="0"/>
                <a:cs typeface="Calibri" panose="020F0502020204030204" pitchFamily="34" charset="0"/>
              </a:rPr>
              <a:t>covid</a:t>
            </a:r>
            <a:r>
              <a:rPr lang="es-MX" sz="1050" dirty="0">
                <a:effectLst/>
                <a:ea typeface="Times New Roman" panose="02020603050405020304" pitchFamily="18" charset="0"/>
                <a:cs typeface="Calibri" panose="020F0502020204030204" pitchFamily="34" charset="0"/>
              </a:rPr>
              <a:t> - 19 </a:t>
            </a:r>
            <a:r>
              <a:rPr lang="es-MX" sz="1050" i="1" dirty="0">
                <a:effectLst/>
                <a:ea typeface="Times New Roman" panose="02020603050405020304" pitchFamily="18" charset="0"/>
                <a:cs typeface="Calibri" panose="020F0502020204030204" pitchFamily="34" charset="0"/>
              </a:rPr>
              <a:t>“Unimos fuerzas para la reactivación económica del departamento”, </a:t>
            </a:r>
            <a:r>
              <a:rPr lang="es-MX" sz="1050" dirty="0">
                <a:effectLst/>
                <a:ea typeface="Times New Roman" panose="02020603050405020304" pitchFamily="18" charset="0"/>
                <a:cs typeface="Calibri" panose="020F0502020204030204" pitchFamily="34" charset="0"/>
              </a:rPr>
              <a:t>El Ministerio de Trabajo asistió con el objeto de revisar temas para la reactivación económica y formación para el empleo, donde se dio a conocer la oferta institucional para fortalecimiento de la estrategias que tiene la administración para el impulso de la generación de empleo, el emprendimiento e implementación y apalancamiento para la intervención de las estrategias y logar así una educación pertinente para el empleo y reducción de  la brecha de habilidades laborales y empresariales. </a:t>
            </a:r>
            <a:endParaRPr lang="en-US" sz="1050" dirty="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9BCFE8C2-9EDB-4ED3-8830-0B9FFFA25327}"/>
              </a:ext>
            </a:extLst>
          </p:cNvPr>
          <p:cNvPicPr>
            <a:picLocks noChangeAspect="1"/>
          </p:cNvPicPr>
          <p:nvPr/>
        </p:nvPicPr>
        <p:blipFill>
          <a:blip r:embed="rId4" cstate="print"/>
          <a:stretch>
            <a:fillRect/>
          </a:stretch>
        </p:blipFill>
        <p:spPr>
          <a:xfrm>
            <a:off x="4762" y="38100"/>
            <a:ext cx="7762875" cy="1409700"/>
          </a:xfrm>
          <a:prstGeom prst="rect">
            <a:avLst/>
          </a:prstGeom>
        </p:spPr>
      </p:pic>
      <p:sp>
        <p:nvSpPr>
          <p:cNvPr id="23" name="Rectángulo 22">
            <a:extLst>
              <a:ext uri="{FF2B5EF4-FFF2-40B4-BE49-F238E27FC236}">
                <a16:creationId xmlns:a16="http://schemas.microsoft.com/office/drawing/2014/main" id="{7CEF74C5-A604-4A01-8CC0-FE237168BE5A}"/>
              </a:ext>
            </a:extLst>
          </p:cNvPr>
          <p:cNvSpPr/>
          <p:nvPr/>
        </p:nvSpPr>
        <p:spPr>
          <a:xfrm>
            <a:off x="228600" y="4378795"/>
            <a:ext cx="3399113" cy="189502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23">
            <a:extLst>
              <a:ext uri="{FF2B5EF4-FFF2-40B4-BE49-F238E27FC236}">
                <a16:creationId xmlns:a16="http://schemas.microsoft.com/office/drawing/2014/main" id="{3150BB59-EAA0-49CF-8DDA-F10A5FA95775}"/>
              </a:ext>
            </a:extLst>
          </p:cNvPr>
          <p:cNvSpPr/>
          <p:nvPr/>
        </p:nvSpPr>
        <p:spPr>
          <a:xfrm>
            <a:off x="4114800" y="4419600"/>
            <a:ext cx="3457574" cy="18288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 name="Conector recto 30">
            <a:extLst>
              <a:ext uri="{FF2B5EF4-FFF2-40B4-BE49-F238E27FC236}">
                <a16:creationId xmlns:a16="http://schemas.microsoft.com/office/drawing/2014/main" id="{FF4A07B1-4458-4852-A7A7-872E17131021}"/>
              </a:ext>
            </a:extLst>
          </p:cNvPr>
          <p:cNvCxnSpPr/>
          <p:nvPr/>
        </p:nvCxnSpPr>
        <p:spPr>
          <a:xfrm flipV="1">
            <a:off x="228600" y="6376955"/>
            <a:ext cx="7237654" cy="23845"/>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pic>
        <p:nvPicPr>
          <p:cNvPr id="6" name="Imagen 5">
            <a:extLst>
              <a:ext uri="{FF2B5EF4-FFF2-40B4-BE49-F238E27FC236}">
                <a16:creationId xmlns:a16="http://schemas.microsoft.com/office/drawing/2014/main" id="{EE7E25B4-EA74-4716-AF53-9CDCB8983395}"/>
              </a:ext>
            </a:extLst>
          </p:cNvPr>
          <p:cNvPicPr>
            <a:picLocks noChangeAspect="1"/>
          </p:cNvPicPr>
          <p:nvPr/>
        </p:nvPicPr>
        <p:blipFill>
          <a:blip r:embed="rId5" cstate="print"/>
          <a:stretch>
            <a:fillRect/>
          </a:stretch>
        </p:blipFill>
        <p:spPr>
          <a:xfrm>
            <a:off x="269756" y="4434980"/>
            <a:ext cx="1624012" cy="1785791"/>
          </a:xfrm>
          <a:prstGeom prst="rect">
            <a:avLst/>
          </a:prstGeom>
        </p:spPr>
      </p:pic>
      <p:pic>
        <p:nvPicPr>
          <p:cNvPr id="16" name="Imagen 15">
            <a:extLst>
              <a:ext uri="{FF2B5EF4-FFF2-40B4-BE49-F238E27FC236}">
                <a16:creationId xmlns:a16="http://schemas.microsoft.com/office/drawing/2014/main" id="{E135694A-873E-48C3-B321-3C9DDEF63761}"/>
              </a:ext>
            </a:extLst>
          </p:cNvPr>
          <p:cNvPicPr>
            <a:picLocks noChangeAspect="1"/>
          </p:cNvPicPr>
          <p:nvPr/>
        </p:nvPicPr>
        <p:blipFill>
          <a:blip r:embed="rId6" cstate="print"/>
          <a:stretch>
            <a:fillRect/>
          </a:stretch>
        </p:blipFill>
        <p:spPr>
          <a:xfrm>
            <a:off x="2046365" y="5448300"/>
            <a:ext cx="1428750" cy="800100"/>
          </a:xfrm>
          <a:prstGeom prst="rect">
            <a:avLst/>
          </a:prstGeom>
        </p:spPr>
      </p:pic>
      <p:pic>
        <p:nvPicPr>
          <p:cNvPr id="18" name="Imagen 17">
            <a:extLst>
              <a:ext uri="{FF2B5EF4-FFF2-40B4-BE49-F238E27FC236}">
                <a16:creationId xmlns:a16="http://schemas.microsoft.com/office/drawing/2014/main" id="{2B98AB42-7962-4274-90FB-7C28EE8388DE}"/>
              </a:ext>
            </a:extLst>
          </p:cNvPr>
          <p:cNvPicPr>
            <a:picLocks noChangeAspect="1"/>
          </p:cNvPicPr>
          <p:nvPr/>
        </p:nvPicPr>
        <p:blipFill>
          <a:blip r:embed="rId7" cstate="print"/>
          <a:stretch>
            <a:fillRect/>
          </a:stretch>
        </p:blipFill>
        <p:spPr>
          <a:xfrm>
            <a:off x="2235236" y="4460514"/>
            <a:ext cx="918066" cy="822121"/>
          </a:xfrm>
          <a:prstGeom prst="rect">
            <a:avLst/>
          </a:prstGeom>
        </p:spPr>
      </p:pic>
      <p:pic>
        <p:nvPicPr>
          <p:cNvPr id="32" name="Imagen 31">
            <a:extLst>
              <a:ext uri="{FF2B5EF4-FFF2-40B4-BE49-F238E27FC236}">
                <a16:creationId xmlns:a16="http://schemas.microsoft.com/office/drawing/2014/main" id="{BD1AEDBA-A0A5-4155-B2B3-DF79C838B6F9}"/>
              </a:ext>
            </a:extLst>
          </p:cNvPr>
          <p:cNvPicPr>
            <a:picLocks noChangeAspect="1"/>
          </p:cNvPicPr>
          <p:nvPr/>
        </p:nvPicPr>
        <p:blipFill>
          <a:blip r:embed="rId8" cstate="print"/>
          <a:stretch>
            <a:fillRect/>
          </a:stretch>
        </p:blipFill>
        <p:spPr>
          <a:xfrm>
            <a:off x="4244218" y="4495799"/>
            <a:ext cx="3222036" cy="1716085"/>
          </a:xfrm>
          <a:prstGeom prst="rect">
            <a:avLst/>
          </a:prstGeom>
        </p:spPr>
      </p:pic>
      <p:pic>
        <p:nvPicPr>
          <p:cNvPr id="34" name="Imagen 33">
            <a:extLst>
              <a:ext uri="{FF2B5EF4-FFF2-40B4-BE49-F238E27FC236}">
                <a16:creationId xmlns:a16="http://schemas.microsoft.com/office/drawing/2014/main" id="{D840834D-15DB-431D-8617-9D6E321589A6}"/>
              </a:ext>
            </a:extLst>
          </p:cNvPr>
          <p:cNvPicPr>
            <a:picLocks noChangeAspect="1"/>
          </p:cNvPicPr>
          <p:nvPr/>
        </p:nvPicPr>
        <p:blipFill>
          <a:blip r:embed="rId9" cstate="print"/>
          <a:stretch>
            <a:fillRect/>
          </a:stretch>
        </p:blipFill>
        <p:spPr>
          <a:xfrm>
            <a:off x="6641068" y="4565796"/>
            <a:ext cx="656244" cy="1047687"/>
          </a:xfrm>
          <a:prstGeom prst="rect">
            <a:avLst/>
          </a:prstGeom>
        </p:spPr>
      </p:pic>
      <p:pic>
        <p:nvPicPr>
          <p:cNvPr id="38" name="Imagen 37">
            <a:extLst>
              <a:ext uri="{FF2B5EF4-FFF2-40B4-BE49-F238E27FC236}">
                <a16:creationId xmlns:a16="http://schemas.microsoft.com/office/drawing/2014/main" id="{E803525D-B0ED-4E94-AD76-8F7BB2532B4B}"/>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4592" y="6699662"/>
            <a:ext cx="2582720" cy="2959831"/>
          </a:xfrm>
          <a:prstGeom prst="rect">
            <a:avLst/>
          </a:prstGeom>
          <a:noFill/>
          <a:ln>
            <a:noFill/>
          </a:ln>
        </p:spPr>
      </p:pic>
      <p:sp>
        <p:nvSpPr>
          <p:cNvPr id="39" name="Rectángulo 38">
            <a:extLst>
              <a:ext uri="{FF2B5EF4-FFF2-40B4-BE49-F238E27FC236}">
                <a16:creationId xmlns:a16="http://schemas.microsoft.com/office/drawing/2014/main" id="{E75838D1-99E1-40A2-82BF-2BCF1D65F6DB}"/>
              </a:ext>
            </a:extLst>
          </p:cNvPr>
          <p:cNvSpPr/>
          <p:nvPr/>
        </p:nvSpPr>
        <p:spPr>
          <a:xfrm>
            <a:off x="4162426" y="6571809"/>
            <a:ext cx="3457574" cy="3124199"/>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13366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3B5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33880</TotalTime>
  <Words>2594</Words>
  <Application>Microsoft Office PowerPoint</Application>
  <PresentationFormat>Personalizado</PresentationFormat>
  <Paragraphs>87</Paragraphs>
  <Slides>7</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Arial Narrow</vt:lpstr>
      <vt:lpstr>Calibri</vt:lpstr>
      <vt:lpstr>Gill Sans MT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gatt agosto</dc:title>
  <dc:creator>Sonia Romo</dc:creator>
  <cp:lastModifiedBy>Luis Eduardo Torres Cortes</cp:lastModifiedBy>
  <cp:revision>1292</cp:revision>
  <dcterms:created xsi:type="dcterms:W3CDTF">2017-10-25T03:48:01Z</dcterms:created>
  <dcterms:modified xsi:type="dcterms:W3CDTF">2021-03-26T18:13:22Z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2017-09-12T00:00:00Z</vt:filetime>
  </property>
  <property fmtid="{D5CDD505-2E9C-101B-9397-08002B2CF9AE}" pid="3" name="Creator">
    <vt:lpwstr>Adobe Illustrator CC 2017 (Macintosh)</vt:lpwstr>
  </property>
  <property fmtid="{D5CDD505-2E9C-101B-9397-08002B2CF9AE}" pid="4" name="LastSaved">
    <vt:filetime>2017-10-25T00:00:00Z</vt:filetime>
  </property>
</Properties>
</file>