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5" r:id="rId4"/>
    <p:sldId id="264" r:id="rId5"/>
    <p:sldId id="266" r:id="rId6"/>
    <p:sldId id="258" r:id="rId7"/>
    <p:sldId id="273" r:id="rId8"/>
    <p:sldId id="274" r:id="rId9"/>
    <p:sldId id="275" r:id="rId10"/>
    <p:sldId id="267" r:id="rId11"/>
  </p:sldIdLst>
  <p:sldSz cx="7562850" cy="3602038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SUAREZ" initials="LS" lastIdx="1" clrIdx="0">
    <p:extLst>
      <p:ext uri="{19B8F6BF-5375-455C-9EA6-DF929625EA0E}">
        <p15:presenceInfo xmlns:p15="http://schemas.microsoft.com/office/powerpoint/2012/main" userId="fdc7869494dfbb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F39"/>
    <a:srgbClr val="005200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200" y="288"/>
      </p:cViewPr>
      <p:guideLst>
        <p:guide orient="horz" pos="113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0726-B820-104C-888F-303652059A85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685800"/>
            <a:ext cx="71977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09FE-9B45-794E-9D2C-B01779E333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756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63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SLIDE FINAL DE LA PRESENTACIÓN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44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63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406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82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70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SLIDE FINAL DE LA PRESENTACIÓN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89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SLIDE FINAL DE LA PRESENTACIÓN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3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SLIDE FINAL DE LA PRESENTACIÓN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540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SLIDE FINAL DE LA PRESENTACIÓN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22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214" y="1118968"/>
            <a:ext cx="6428422" cy="772104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428" y="2041159"/>
            <a:ext cx="5293995" cy="9205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77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87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483066" y="108398"/>
            <a:ext cx="1701642" cy="230463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8144" y="108398"/>
            <a:ext cx="4978877" cy="230463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705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722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413" y="2314645"/>
            <a:ext cx="6428422" cy="715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7413" y="1526698"/>
            <a:ext cx="6428422" cy="7879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78142" y="630359"/>
            <a:ext cx="3340259" cy="1782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44451" y="630359"/>
            <a:ext cx="3340259" cy="1782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348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144251"/>
            <a:ext cx="6806565" cy="60034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806290"/>
            <a:ext cx="3341572" cy="336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143" y="1142313"/>
            <a:ext cx="3341572" cy="20753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41827" y="806290"/>
            <a:ext cx="3342884" cy="336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41827" y="1142313"/>
            <a:ext cx="3342884" cy="20753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16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31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91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8" y="143414"/>
            <a:ext cx="2488125" cy="610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6866" y="143420"/>
            <a:ext cx="4227843" cy="3074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8148" y="753766"/>
            <a:ext cx="2488125" cy="2463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538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72" y="2521428"/>
            <a:ext cx="4537710" cy="297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482372" y="321848"/>
            <a:ext cx="4537710" cy="21612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82372" y="2819098"/>
            <a:ext cx="4537710" cy="422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4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78143" y="144251"/>
            <a:ext cx="6806565" cy="60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840478"/>
            <a:ext cx="6806565" cy="237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78145" y="3338560"/>
            <a:ext cx="176466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1F2F-B1EE-8A43-AFFF-271D9CCA70BC}" type="datetimeFigureOut">
              <a:rPr lang="es-ES" smtClean="0"/>
              <a:t>1/6/22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3975" y="3338560"/>
            <a:ext cx="2394902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20044" y="3338560"/>
            <a:ext cx="176466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2F6B-262B-024D-8318-032437CCCE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99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4875004" cy="3602038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LOGO MINTRABAJ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" y="393895"/>
            <a:ext cx="1756563" cy="35414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66713" y="1496082"/>
            <a:ext cx="421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Plan Anual de Adquisiciones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Nivel Central - Ministerio del Trabajo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2022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-567065" y="2672171"/>
            <a:ext cx="5169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11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8" name="Imagen 7" descr="Personas alrededor de contratos laborales para empresas">
            <a:extLst>
              <a:ext uri="{FF2B5EF4-FFF2-40B4-BE49-F238E27FC236}">
                <a16:creationId xmlns:a16="http://schemas.microsoft.com/office/drawing/2014/main" id="{61C51181-A20D-4B8C-A7C3-C2A550125D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1467" r="9288" b="601"/>
          <a:stretch/>
        </p:blipFill>
        <p:spPr bwMode="auto">
          <a:xfrm>
            <a:off x="4227534" y="0"/>
            <a:ext cx="3335316" cy="3602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04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7562850" cy="3589338"/>
          </a:xfrm>
          <a:prstGeom prst="rect">
            <a:avLst/>
          </a:prstGeom>
        </p:spPr>
      </p:pic>
      <p:pic>
        <p:nvPicPr>
          <p:cNvPr id="6" name="Imagen 5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71" y="1322088"/>
            <a:ext cx="2727382" cy="5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616"/>
            <a:ext cx="7588376" cy="29669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5527" y="8574"/>
            <a:ext cx="7613903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9"/>
            <a:ext cx="1519311" cy="3063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47809" y="181888"/>
            <a:ext cx="3965866" cy="36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s-CO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Marco legal Plan Anual de Adquisiciones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13D29B-7754-41F8-8D75-9633E45F1AEF}"/>
              </a:ext>
            </a:extLst>
          </p:cNvPr>
          <p:cNvSpPr txBox="1"/>
          <p:nvPr/>
        </p:nvSpPr>
        <p:spPr>
          <a:xfrm>
            <a:off x="246184" y="838930"/>
            <a:ext cx="5345724" cy="2402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s-CO" sz="1100" b="1" dirty="0">
                <a:solidFill>
                  <a:srgbClr val="174F39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Marco Legal Plan Anual de Adquisiciones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Anual del Presupuesto General de la Nación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1150 de 2007 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“Por medio de la cual se introducen medidas para la eficiencia y la transparencia en la ley 80 de 1993 y se dictan otras disposiciones generales sobre la contratación con recursos públicos”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1082 de 2015 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“Por el cual se reglamenta el sistema de compras y contratación pública”.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1712 de 2014 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“Por medio de la cual se crea la Ley de Transparencia y del Derecho de Acceso a la Información Pública Nacional y se dictan otras disposiciones”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Circular Externa No. 2 de 2013 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 Compra Eficiente “Elaboración y publicación del Plan Anual de Adquisiciones - Clasificador de Bienes y Servicios” </a:t>
            </a:r>
          </a:p>
        </p:txBody>
      </p:sp>
      <p:pic>
        <p:nvPicPr>
          <p:cNvPr id="9" name="Gráfico 8" descr="Martillo de juez">
            <a:extLst>
              <a:ext uri="{FF2B5EF4-FFF2-40B4-BE49-F238E27FC236}">
                <a16:creationId xmlns:a16="http://schemas.microsoft.com/office/drawing/2014/main" id="{F60D030C-6720-7D6E-0795-CCF337370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0021" y="1661808"/>
            <a:ext cx="1283654" cy="1283654"/>
          </a:xfrm>
          <a:prstGeom prst="rect">
            <a:avLst/>
          </a:prstGeom>
        </p:spPr>
      </p:pic>
      <p:pic>
        <p:nvPicPr>
          <p:cNvPr id="12" name="Gráfico 11" descr="Jueza">
            <a:extLst>
              <a:ext uri="{FF2B5EF4-FFF2-40B4-BE49-F238E27FC236}">
                <a16:creationId xmlns:a16="http://schemas.microsoft.com/office/drawing/2014/main" id="{1FD1F283-C90E-0769-AA0A-5A9EC96DD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3079" y="12046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6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20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9052" y="1818"/>
            <a:ext cx="7600951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241621" y="163356"/>
            <a:ext cx="2321228" cy="36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1082 de 2015</a:t>
            </a:r>
            <a:endParaRPr lang="es-CO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D86534-2958-4B49-BBA5-4E8D83BC556D}"/>
              </a:ext>
            </a:extLst>
          </p:cNvPr>
          <p:cNvSpPr txBox="1"/>
          <p:nvPr/>
        </p:nvSpPr>
        <p:spPr>
          <a:xfrm>
            <a:off x="239294" y="847839"/>
            <a:ext cx="7084257" cy="235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conformidad con lo establecido en el </a:t>
            </a:r>
            <a:r>
              <a:rPr lang="es-CO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artículo 2.2.1.1.1.4.1</a:t>
            </a:r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las Entidades Estatales deben elaborar un Plan Anual de Adquisiciones, el cual debe contener la lista de bienes, obras y servicios que pretenden adquirir durante el año. En el Plan Anual de Adquisiciones, la Entidad Estatal debe señalar la necesidad y cuando conoce el bien, obra o servicio que satisface esa necesidad debe identificarlo utilizando el Clasificador de Bienes y Servicios, e indicar el valor estimado del contrato, el tipo de recursos con cargo a los cuales la Entidad Estatal pagará el bien, obra o servicio, la modalidad de selección del contratista y la fecha aproximada en la cual la Entidad Estatal iniciará el Proceso de Contratación.</a:t>
            </a:r>
            <a:endParaRPr lang="es-CO" sz="105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En el mismo sentido, el </a:t>
            </a:r>
            <a:r>
              <a:rPr lang="es-CO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artículo 2.2.1.1.1.4.3</a:t>
            </a:r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estableció que las entidades deben publicar el PAA en su página, web y en el SECOP, junto con las actualizaciones, en la forma que para el efecto disponga Colombia Compra Eficiente (CCE), quien en la Circular Externa 02 determinó que se debe efectuar a más tardar el 31 de enero de cada año, identificando los bienes y servicios con el Clasificador de Bienes y Servicios de Naciones Unidas (UNSPSC)”.</a:t>
            </a:r>
          </a:p>
          <a:p>
            <a:pPr algn="just"/>
            <a:endParaRPr lang="es-CO" sz="105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Igualmente, en el </a:t>
            </a:r>
            <a:r>
              <a:rPr lang="es-CO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artículo 2.2.1.1.1.4.4</a:t>
            </a:r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dispone que el PAA se debe actualizar por lo menos una vez durante su vigencia, cuando: (i) haya ajustes en los cronogramas de adquisición, valores, modalidad de selección, origen de los recursos; (</a:t>
            </a:r>
            <a:r>
              <a:rPr lang="es-CO" sz="105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ii</a:t>
            </a:r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 para incluir nuevas obras, bienes y/o servicios; (</a:t>
            </a:r>
            <a:r>
              <a:rPr lang="es-CO" sz="105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iii</a:t>
            </a:r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 excluir obras, bienes y/o servicios; o (</a:t>
            </a:r>
            <a:r>
              <a:rPr lang="es-CO" sz="105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iv</a:t>
            </a:r>
            <a:r>
              <a:rPr lang="es-CO" sz="10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 modificar el presupuesto anual de adquisiciones. </a:t>
            </a:r>
          </a:p>
        </p:txBody>
      </p:sp>
      <p:pic>
        <p:nvPicPr>
          <p:cNvPr id="9" name="Imagen 8" descr="LOGO MINTRABAJO ALTA.jpg">
            <a:extLst>
              <a:ext uri="{FF2B5EF4-FFF2-40B4-BE49-F238E27FC236}">
                <a16:creationId xmlns:a16="http://schemas.microsoft.com/office/drawing/2014/main" id="{9CD10B79-FDEF-1263-CDE2-A44954668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9"/>
            <a:ext cx="1519311" cy="3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120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170323" y="149202"/>
            <a:ext cx="300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Plan Anual de Adquisiciones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E84D13-7996-48C6-9684-81DB9FC2D139}"/>
              </a:ext>
            </a:extLst>
          </p:cNvPr>
          <p:cNvSpPr txBox="1"/>
          <p:nvPr/>
        </p:nvSpPr>
        <p:spPr>
          <a:xfrm>
            <a:off x="2475913" y="1103978"/>
            <a:ext cx="4694494" cy="2306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O" sz="1200" b="1" dirty="0">
                <a:solidFill>
                  <a:srgbClr val="174F3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el plan anual de adquisiciones?</a:t>
            </a:r>
          </a:p>
          <a:p>
            <a:pPr lvl="0"/>
            <a:endParaRPr lang="es-CO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CO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Plan Anual de Adquisiciones (PAA) es una herramienta de planeación que permite: (i) a las Entidades Estatales indistintamente de su régimen de contratación, facilitar, identificar, registrar, programar y divulgar sus necesidades de bienes, obras y servicios; y (</a:t>
            </a:r>
            <a:r>
              <a:rPr lang="es-CO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s-CO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al Estado a través de Colombia Compra Eficiente, diseñar estrategias de contratación basadas en agregación de la demanda que permitan incrementar la eficiencia del proceso de contratación. El PAA también permite a los proveedores potenciales conocer las compras que las diferentes Entidades Estatales planean realizar y que corresponden a temas de su interés. </a:t>
            </a:r>
            <a:endParaRPr lang="es-CO" sz="1200" b="1" u="sng" dirty="0">
              <a:solidFill>
                <a:schemeClr val="bg1"/>
              </a:solidFill>
              <a:effectLst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LOGO MINTRABAJO ALTA.jpg">
            <a:extLst>
              <a:ext uri="{FF2B5EF4-FFF2-40B4-BE49-F238E27FC236}">
                <a16:creationId xmlns:a16="http://schemas.microsoft.com/office/drawing/2014/main" id="{92C8A62D-39FF-81E4-87EE-53682499F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9"/>
            <a:ext cx="1519311" cy="306313"/>
          </a:xfrm>
          <a:prstGeom prst="rect">
            <a:avLst/>
          </a:prstGeom>
        </p:spPr>
      </p:pic>
      <p:pic>
        <p:nvPicPr>
          <p:cNvPr id="10" name="Gráfico 9" descr="Documento ">
            <a:extLst>
              <a:ext uri="{FF2B5EF4-FFF2-40B4-BE49-F238E27FC236}">
                <a16:creationId xmlns:a16="http://schemas.microsoft.com/office/drawing/2014/main" id="{CEC688D1-BC51-B25C-D9B2-CFDF61D02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443" y="1289450"/>
            <a:ext cx="1390333" cy="1390333"/>
          </a:xfrm>
          <a:prstGeom prst="rect">
            <a:avLst/>
          </a:prstGeom>
        </p:spPr>
      </p:pic>
      <p:pic>
        <p:nvPicPr>
          <p:cNvPr id="14" name="Gráfico 13" descr="Firma">
            <a:extLst>
              <a:ext uri="{FF2B5EF4-FFF2-40B4-BE49-F238E27FC236}">
                <a16:creationId xmlns:a16="http://schemas.microsoft.com/office/drawing/2014/main" id="{76189260-9DD4-D7D0-7FBD-E396430FF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811" y="1801019"/>
            <a:ext cx="1126999" cy="11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9" y="195699"/>
            <a:ext cx="7583426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071749" y="143855"/>
            <a:ext cx="418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Plan Anual de Adquisiciones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D20322-C373-4154-84DF-9E955750EFBC}"/>
              </a:ext>
            </a:extLst>
          </p:cNvPr>
          <p:cNvSpPr txBox="1"/>
          <p:nvPr/>
        </p:nvSpPr>
        <p:spPr>
          <a:xfrm>
            <a:off x="1192008" y="727442"/>
            <a:ext cx="6093234" cy="1563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s-CO" sz="1200" b="1" dirty="0">
                <a:solidFill>
                  <a:srgbClr val="174F39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 es el objetivo del Plan Anual de Adquisiciones?</a:t>
            </a:r>
            <a:endParaRPr lang="es-CO" sz="1200" dirty="0">
              <a:solidFill>
                <a:srgbClr val="174F39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principal objetivo del Plan Anual de Adquisiciones </a:t>
            </a:r>
            <a:r>
              <a:rPr lang="es-CO" sz="1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O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PAA) es lograr a través de los procesos contractuales mejores condiciones de competencia a través de la participación de un mayor número de operadores económicos interesados en los procesos de selección que se van a adelantar durante el año fiscal, que permitan a la entidad realizar una selección objetiva de la oferta más favorable para la ejecución del objeto contractual, con observancia de los principios eficiencia, eficacia y transparencia en el uso de los recursos.</a:t>
            </a:r>
            <a:endParaRPr lang="es-CO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9B6ED6-2C64-4DBF-B467-D97751587769}"/>
              </a:ext>
            </a:extLst>
          </p:cNvPr>
          <p:cNvSpPr txBox="1"/>
          <p:nvPr/>
        </p:nvSpPr>
        <p:spPr>
          <a:xfrm>
            <a:off x="1210591" y="2274693"/>
            <a:ext cx="6045464" cy="1167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s-CO" sz="1200" b="1" dirty="0">
                <a:solidFill>
                  <a:srgbClr val="174F39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se debe incluir en el Plan Anual de Adquisiciones?</a:t>
            </a:r>
            <a:endParaRPr lang="es-CO" sz="1200" dirty="0">
              <a:solidFill>
                <a:srgbClr val="174F39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debe incluir todas las necesidades de bienes, servicios y obras públicas que se han sujeto de proceso de contratación planeadas para la vigencia con cargo a los presupuestos de funcionamiento e inversión. En este orden de ideas, el personal vinculado a través de la contratación de servicios de apoyo debe ser incluido en el Plan Anual de Adquisiciones</a:t>
            </a:r>
            <a:r>
              <a:rPr lang="es-CO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lang="es-CO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LOGO MINTRABAJO ALTA.jpg">
            <a:extLst>
              <a:ext uri="{FF2B5EF4-FFF2-40B4-BE49-F238E27FC236}">
                <a16:creationId xmlns:a16="http://schemas.microsoft.com/office/drawing/2014/main" id="{D3CD35BC-098B-FD7D-52A6-AD6EA0E62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9"/>
            <a:ext cx="1519311" cy="306313"/>
          </a:xfrm>
          <a:prstGeom prst="rect">
            <a:avLst/>
          </a:prstGeom>
        </p:spPr>
      </p:pic>
      <p:pic>
        <p:nvPicPr>
          <p:cNvPr id="3" name="Gráfico 2" descr="Imagen alusiva a objetivo o meta">
            <a:extLst>
              <a:ext uri="{FF2B5EF4-FFF2-40B4-BE49-F238E27FC236}">
                <a16:creationId xmlns:a16="http://schemas.microsoft.com/office/drawing/2014/main" id="{3FDBECE0-F21F-402A-48A8-8DD8D9B5F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532" y="980206"/>
            <a:ext cx="914400" cy="914400"/>
          </a:xfrm>
          <a:prstGeom prst="rect">
            <a:avLst/>
          </a:prstGeom>
        </p:spPr>
      </p:pic>
      <p:pic>
        <p:nvPicPr>
          <p:cNvPr id="14" name="Gráfico 13" descr="Dinero&#10;">
            <a:extLst>
              <a:ext uri="{FF2B5EF4-FFF2-40B4-BE49-F238E27FC236}">
                <a16:creationId xmlns:a16="http://schemas.microsoft.com/office/drawing/2014/main" id="{98AA964A-2310-E445-0CD2-FA5A84AA6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70" y="2440659"/>
            <a:ext cx="798324" cy="7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7562850" cy="3589338"/>
          </a:xfrm>
          <a:prstGeom prst="rect">
            <a:avLst/>
          </a:prstGeom>
        </p:spPr>
      </p:pic>
      <p:pic>
        <p:nvPicPr>
          <p:cNvPr id="5" name="Imagen 4" descr="Pantallazo de la página web Colombia Compra Eficiente - SECOP II, en el cual se señala el botón para ingresar a planes anuales de adquisiciones.">
            <a:extLst>
              <a:ext uri="{FF2B5EF4-FFF2-40B4-BE49-F238E27FC236}">
                <a16:creationId xmlns:a16="http://schemas.microsoft.com/office/drawing/2014/main" id="{C6BDD9C9-BDCE-4521-87E9-A3265467C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4" t="4756" r="10251" b="12866"/>
          <a:stretch/>
        </p:blipFill>
        <p:spPr bwMode="auto">
          <a:xfrm>
            <a:off x="1267352" y="781156"/>
            <a:ext cx="4176376" cy="2319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86AD7AD-2573-410E-8AA3-DCADF73BD40A}"/>
              </a:ext>
            </a:extLst>
          </p:cNvPr>
          <p:cNvSpPr/>
          <p:nvPr/>
        </p:nvSpPr>
        <p:spPr>
          <a:xfrm>
            <a:off x="-1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D6E3B9-D8A0-4428-8DDB-AF77B3A31A8F}"/>
              </a:ext>
            </a:extLst>
          </p:cNvPr>
          <p:cNvSpPr txBox="1"/>
          <p:nvPr/>
        </p:nvSpPr>
        <p:spPr>
          <a:xfrm>
            <a:off x="2915255" y="142692"/>
            <a:ext cx="418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¿Cómo consultar el PAA?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84F0B9-8C0A-40CB-84E6-0C57DDDE63EC}"/>
              </a:ext>
            </a:extLst>
          </p:cNvPr>
          <p:cNvSpPr txBox="1"/>
          <p:nvPr/>
        </p:nvSpPr>
        <p:spPr>
          <a:xfrm>
            <a:off x="816864" y="1400254"/>
            <a:ext cx="13533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800" dirty="0">
                <a:latin typeface="Arial Narrow" panose="020B0606020202030204" pitchFamily="34" charset="0"/>
              </a:rPr>
              <a:t>Ingrese a la página principal de Colombia Compra Eficiente a través del siguiente enlace: </a:t>
            </a:r>
            <a:r>
              <a:rPr lang="es-CO" sz="800" dirty="0">
                <a:solidFill>
                  <a:srgbClr val="0070C0"/>
                </a:solidFill>
                <a:latin typeface="Arial Narrow" panose="020B0606020202030204" pitchFamily="34" charset="0"/>
              </a:rPr>
              <a:t>https://colombiacompra.gov.co/secop-ii</a:t>
            </a:r>
          </a:p>
        </p:txBody>
      </p:sp>
      <p:cxnSp>
        <p:nvCxnSpPr>
          <p:cNvPr id="16" name="Conector recto de flecha 15" descr="Flecha señalando sobre el pantalla">
            <a:extLst>
              <a:ext uri="{FF2B5EF4-FFF2-40B4-BE49-F238E27FC236}">
                <a16:creationId xmlns:a16="http://schemas.microsoft.com/office/drawing/2014/main" id="{6BA52FA7-7360-4277-807F-8477AE60AAE7}"/>
              </a:ext>
            </a:extLst>
          </p:cNvPr>
          <p:cNvCxnSpPr>
            <a:stCxn id="11" idx="0"/>
          </p:cNvCxnSpPr>
          <p:nvPr/>
        </p:nvCxnSpPr>
        <p:spPr>
          <a:xfrm flipV="1">
            <a:off x="1493520" y="853440"/>
            <a:ext cx="0" cy="5468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E642EF8-91BC-48DB-8C17-1B441EDACD82}"/>
              </a:ext>
            </a:extLst>
          </p:cNvPr>
          <p:cNvSpPr txBox="1"/>
          <p:nvPr/>
        </p:nvSpPr>
        <p:spPr>
          <a:xfrm>
            <a:off x="4795369" y="1877307"/>
            <a:ext cx="13533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Haga clic en el icono “Planes Anuales de Adquisiciones”, para acceder a la información de todas las entidades públicas</a:t>
            </a:r>
          </a:p>
        </p:txBody>
      </p:sp>
      <p:cxnSp>
        <p:nvCxnSpPr>
          <p:cNvPr id="23" name="Conector: angular 22" descr="Flecha señalando sobre el pantallazo">
            <a:extLst>
              <a:ext uri="{FF2B5EF4-FFF2-40B4-BE49-F238E27FC236}">
                <a16:creationId xmlns:a16="http://schemas.microsoft.com/office/drawing/2014/main" id="{19B0EECB-212C-4036-85D8-B9A31A448B1E}"/>
              </a:ext>
            </a:extLst>
          </p:cNvPr>
          <p:cNvCxnSpPr/>
          <p:nvPr/>
        </p:nvCxnSpPr>
        <p:spPr>
          <a:xfrm rot="10800000" flipV="1">
            <a:off x="4090416" y="2108140"/>
            <a:ext cx="687705" cy="64617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Imagen 11" descr="LOGO MINTRABAJO ALTA.jpg">
            <a:extLst>
              <a:ext uri="{FF2B5EF4-FFF2-40B4-BE49-F238E27FC236}">
                <a16:creationId xmlns:a16="http://schemas.microsoft.com/office/drawing/2014/main" id="{F482935D-7E22-C1CC-CFFB-4452B1AF3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9"/>
            <a:ext cx="1519311" cy="3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4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7562850" cy="358933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86AD7AD-2573-410E-8AA3-DCADF73BD40A}"/>
              </a:ext>
            </a:extLst>
          </p:cNvPr>
          <p:cNvSpPr/>
          <p:nvPr/>
        </p:nvSpPr>
        <p:spPr>
          <a:xfrm>
            <a:off x="-1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 descr="Pantallazo de la página web Colombia Compra Eficiente - SECOP II, en el cual se muestra el buscador para consultar el PAA.">
            <a:extLst>
              <a:ext uri="{FF2B5EF4-FFF2-40B4-BE49-F238E27FC236}">
                <a16:creationId xmlns:a16="http://schemas.microsoft.com/office/drawing/2014/main" id="{857B37F2-B64A-4DBD-A16E-166A89A2A8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" t="12971" r="1020" b="9417"/>
          <a:stretch/>
        </p:blipFill>
        <p:spPr bwMode="auto">
          <a:xfrm>
            <a:off x="1002791" y="768456"/>
            <a:ext cx="5520055" cy="2449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9BF91B-8365-46D8-B781-98EDA39896C4}"/>
              </a:ext>
            </a:extLst>
          </p:cNvPr>
          <p:cNvSpPr txBox="1"/>
          <p:nvPr/>
        </p:nvSpPr>
        <p:spPr>
          <a:xfrm>
            <a:off x="4754880" y="973534"/>
            <a:ext cx="135331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Seleccione el año que desea consultar</a:t>
            </a:r>
            <a:r>
              <a:rPr lang="es-CO" sz="800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</a:p>
        </p:txBody>
      </p:sp>
      <p:cxnSp>
        <p:nvCxnSpPr>
          <p:cNvPr id="3" name="Conector recto de flecha 2" descr="Flecha señalando sobre el pantallazo">
            <a:extLst>
              <a:ext uri="{FF2B5EF4-FFF2-40B4-BE49-F238E27FC236}">
                <a16:creationId xmlns:a16="http://schemas.microsoft.com/office/drawing/2014/main" id="{8CDBBF42-ABF3-4A90-8B34-B6803990BED3}"/>
              </a:ext>
            </a:extLst>
          </p:cNvPr>
          <p:cNvCxnSpPr>
            <a:stCxn id="13" idx="1"/>
          </p:cNvCxnSpPr>
          <p:nvPr/>
        </p:nvCxnSpPr>
        <p:spPr>
          <a:xfrm flipH="1">
            <a:off x="4565904" y="1142811"/>
            <a:ext cx="188976" cy="169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15C1BE-7149-4B12-98E8-6DB16B87F6DF}"/>
              </a:ext>
            </a:extLst>
          </p:cNvPr>
          <p:cNvSpPr txBox="1"/>
          <p:nvPr/>
        </p:nvSpPr>
        <p:spPr>
          <a:xfrm>
            <a:off x="4745736" y="1427279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Digite el nombre de la entidad, para el caso específico: </a:t>
            </a:r>
            <a:r>
              <a:rPr lang="es-CO" sz="800" dirty="0">
                <a:solidFill>
                  <a:srgbClr val="0070C0"/>
                </a:solidFill>
                <a:latin typeface="Arial Narrow" panose="020B0606020202030204" pitchFamily="34" charset="0"/>
              </a:rPr>
              <a:t>“Ministerio del Trabajo”</a:t>
            </a:r>
          </a:p>
        </p:txBody>
      </p:sp>
      <p:cxnSp>
        <p:nvCxnSpPr>
          <p:cNvPr id="17" name="Conector recto de flecha 16" descr="Flecha señalando sobre el pantallazo">
            <a:extLst>
              <a:ext uri="{FF2B5EF4-FFF2-40B4-BE49-F238E27FC236}">
                <a16:creationId xmlns:a16="http://schemas.microsoft.com/office/drawing/2014/main" id="{4E5D2B49-2185-4338-8803-1628E6D377D4}"/>
              </a:ext>
            </a:extLst>
          </p:cNvPr>
          <p:cNvCxnSpPr/>
          <p:nvPr/>
        </p:nvCxnSpPr>
        <p:spPr>
          <a:xfrm flipH="1" flipV="1">
            <a:off x="4565904" y="1530096"/>
            <a:ext cx="176784" cy="128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Imagen 10" descr="LOGO MINTRABAJO ALTA.jpg">
            <a:extLst>
              <a:ext uri="{FF2B5EF4-FFF2-40B4-BE49-F238E27FC236}">
                <a16:creationId xmlns:a16="http://schemas.microsoft.com/office/drawing/2014/main" id="{23E1B4A8-1DF1-8A0E-F7E1-73CC43BD8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9"/>
            <a:ext cx="1519311" cy="30631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C35FFCE-30C4-2D0C-351B-780E366587FD}"/>
              </a:ext>
            </a:extLst>
          </p:cNvPr>
          <p:cNvSpPr txBox="1"/>
          <p:nvPr/>
        </p:nvSpPr>
        <p:spPr>
          <a:xfrm>
            <a:off x="2915255" y="142692"/>
            <a:ext cx="418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¿Cómo consultar el PAA?</a:t>
            </a:r>
          </a:p>
        </p:txBody>
      </p:sp>
    </p:spTree>
    <p:extLst>
      <p:ext uri="{BB962C8B-B14F-4D97-AF65-F5344CB8AC3E}">
        <p14:creationId xmlns:p14="http://schemas.microsoft.com/office/powerpoint/2010/main" val="397028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7562850" cy="358933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86AD7AD-2573-410E-8AA3-DCADF73BD40A}"/>
              </a:ext>
            </a:extLst>
          </p:cNvPr>
          <p:cNvSpPr/>
          <p:nvPr/>
        </p:nvSpPr>
        <p:spPr>
          <a:xfrm>
            <a:off x="-1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 descr="Pantallazo de la página web Colombia Compra Eficiente - SECOP II, en el cual se muestra la lista de los planes asociados al Ministerio del Trabajo y las opciones para su consulta.">
            <a:extLst>
              <a:ext uri="{FF2B5EF4-FFF2-40B4-BE49-F238E27FC236}">
                <a16:creationId xmlns:a16="http://schemas.microsoft.com/office/drawing/2014/main" id="{A6B5CD59-FD8C-4C84-9D3A-154562E4E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4" t="13619" r="391" b="8752"/>
          <a:stretch/>
        </p:blipFill>
        <p:spPr bwMode="auto">
          <a:xfrm>
            <a:off x="1002791" y="768456"/>
            <a:ext cx="5527040" cy="2449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C1D2EB4-0B35-4DE2-87A7-B4FDB4ED7E57}"/>
              </a:ext>
            </a:extLst>
          </p:cNvPr>
          <p:cNvSpPr txBox="1"/>
          <p:nvPr/>
        </p:nvSpPr>
        <p:spPr>
          <a:xfrm>
            <a:off x="109727" y="1252377"/>
            <a:ext cx="18958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El sistema traerá la lista de planes asociados a la entidad, para el caso del Ministerio del Trabajo el de cada Dirección Territorial, Oficina Especial y Nivel Central, por lo que debe seleccionar el que desea consultar.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9F849A-5A32-473A-8894-163FAF5D539A}"/>
              </a:ext>
            </a:extLst>
          </p:cNvPr>
          <p:cNvSpPr txBox="1"/>
          <p:nvPr/>
        </p:nvSpPr>
        <p:spPr>
          <a:xfrm>
            <a:off x="5864352" y="912076"/>
            <a:ext cx="15585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Para consultar el Plan Anual de Adquisiciones tiene 2 opciones:</a:t>
            </a:r>
          </a:p>
          <a:p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1. Seleccionar la opción “</a:t>
            </a:r>
            <a:r>
              <a:rPr lang="es-CO" sz="800" dirty="0">
                <a:solidFill>
                  <a:srgbClr val="0070C0"/>
                </a:solidFill>
                <a:latin typeface="Arial Narrow" panose="020B0606020202030204" pitchFamily="34" charset="0"/>
              </a:rPr>
              <a:t>Detalle</a:t>
            </a:r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” donde puede consultar el plan desde la plataforma. </a:t>
            </a:r>
          </a:p>
          <a:p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2.  Seleccionar la opción “</a:t>
            </a:r>
            <a:r>
              <a:rPr lang="es-CO" sz="800" dirty="0">
                <a:solidFill>
                  <a:srgbClr val="0070C0"/>
                </a:solidFill>
                <a:latin typeface="Arial Narrow" panose="020B0606020202030204" pitchFamily="34" charset="0"/>
              </a:rPr>
              <a:t>Descargar</a:t>
            </a:r>
            <a:r>
              <a:rPr lang="es-CO" sz="800" dirty="0">
                <a:solidFill>
                  <a:schemeClr val="tx1"/>
                </a:solidFill>
                <a:latin typeface="Arial Narrow" panose="020B0606020202030204" pitchFamily="34" charset="0"/>
              </a:rPr>
              <a:t>” y obtener la última versión del PAA publicada.</a:t>
            </a:r>
          </a:p>
        </p:txBody>
      </p:sp>
      <p:cxnSp>
        <p:nvCxnSpPr>
          <p:cNvPr id="17" name="Conector recto 16" descr="Flecha señalando sobre el pantallazo">
            <a:extLst>
              <a:ext uri="{FF2B5EF4-FFF2-40B4-BE49-F238E27FC236}">
                <a16:creationId xmlns:a16="http://schemas.microsoft.com/office/drawing/2014/main" id="{281B9740-D2ED-4D7A-94B2-3C26E4B7F054}"/>
              </a:ext>
            </a:extLst>
          </p:cNvPr>
          <p:cNvCxnSpPr/>
          <p:nvPr/>
        </p:nvCxnSpPr>
        <p:spPr>
          <a:xfrm>
            <a:off x="858033" y="1960263"/>
            <a:ext cx="0" cy="41341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33346D8-99B7-4990-8D5F-179717E88EFA}"/>
              </a:ext>
            </a:extLst>
          </p:cNvPr>
          <p:cNvCxnSpPr>
            <a:cxnSpLocks/>
          </p:cNvCxnSpPr>
          <p:nvPr/>
        </p:nvCxnSpPr>
        <p:spPr>
          <a:xfrm>
            <a:off x="858033" y="2373682"/>
            <a:ext cx="1447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 descr="Flecha señalando sobre el pantallazo">
            <a:extLst>
              <a:ext uri="{FF2B5EF4-FFF2-40B4-BE49-F238E27FC236}">
                <a16:creationId xmlns:a16="http://schemas.microsoft.com/office/drawing/2014/main" id="{DF8DA7BE-1D34-4FD4-94C5-511E1E2FDB26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643623" y="1989294"/>
            <a:ext cx="0" cy="3843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6F7FB6E-9045-43B8-B234-0D6413E62FF5}"/>
              </a:ext>
            </a:extLst>
          </p:cNvPr>
          <p:cNvCxnSpPr>
            <a:cxnSpLocks/>
          </p:cNvCxnSpPr>
          <p:nvPr/>
        </p:nvCxnSpPr>
        <p:spPr>
          <a:xfrm flipH="1">
            <a:off x="6450904" y="2373681"/>
            <a:ext cx="19271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3EA32ED-68D5-7A52-57E7-C38756DA0EB0}"/>
              </a:ext>
            </a:extLst>
          </p:cNvPr>
          <p:cNvSpPr txBox="1"/>
          <p:nvPr/>
        </p:nvSpPr>
        <p:spPr>
          <a:xfrm>
            <a:off x="2915255" y="142692"/>
            <a:ext cx="418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¿Cómo consultar el PAA?</a:t>
            </a:r>
          </a:p>
        </p:txBody>
      </p:sp>
      <p:pic>
        <p:nvPicPr>
          <p:cNvPr id="15" name="Imagen 14" descr="LOGO MINTRABAJO ALTA.jpg">
            <a:extLst>
              <a:ext uri="{FF2B5EF4-FFF2-40B4-BE49-F238E27FC236}">
                <a16:creationId xmlns:a16="http://schemas.microsoft.com/office/drawing/2014/main" id="{5B1FD299-3C18-E140-F19A-E00B268F2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9"/>
            <a:ext cx="1519311" cy="3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5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9"/>
            <a:ext cx="7562849" cy="358933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86AD7AD-2573-410E-8AA3-DCADF73BD40A}"/>
              </a:ext>
            </a:extLst>
          </p:cNvPr>
          <p:cNvSpPr/>
          <p:nvPr/>
        </p:nvSpPr>
        <p:spPr>
          <a:xfrm>
            <a:off x="-1" y="-37629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 descr="Pantallazo de la página web Colombia Compra Eficiente - SECOP II, en el cual se muestra la lista de las versiones del PAA.">
            <a:extLst>
              <a:ext uri="{FF2B5EF4-FFF2-40B4-BE49-F238E27FC236}">
                <a16:creationId xmlns:a16="http://schemas.microsoft.com/office/drawing/2014/main" id="{46823E7B-E660-4F6F-A4A0-1D50430885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99" t="9533" r="2737" b="21237"/>
          <a:stretch/>
        </p:blipFill>
        <p:spPr bwMode="auto">
          <a:xfrm>
            <a:off x="330492" y="711977"/>
            <a:ext cx="5256530" cy="2388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6ED49-BE1E-44A4-A0EB-0B1EA81B591B}"/>
              </a:ext>
            </a:extLst>
          </p:cNvPr>
          <p:cNvSpPr txBox="1"/>
          <p:nvPr/>
        </p:nvSpPr>
        <p:spPr>
          <a:xfrm>
            <a:off x="5997486" y="1518649"/>
            <a:ext cx="1455500" cy="872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8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opción 1 le permitirá, </a:t>
            </a:r>
            <a:r>
              <a:rPr lang="es-ES" sz="8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consultar cada una de las versiones anteriores del PAA </a:t>
            </a:r>
            <a:r>
              <a:rPr lang="es-ES" sz="8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publicadas por la entidad, por lo que debe seleccionar la versión que desea consultar dando clic en descargar.</a:t>
            </a:r>
            <a:endParaRPr lang="es-CO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Conector recto de flecha 15" descr="Flecha señalando sobre el pantallazo">
            <a:extLst>
              <a:ext uri="{FF2B5EF4-FFF2-40B4-BE49-F238E27FC236}">
                <a16:creationId xmlns:a16="http://schemas.microsoft.com/office/drawing/2014/main" id="{CFE804EC-02CF-4A9A-BD85-4C889A560B63}"/>
              </a:ext>
            </a:extLst>
          </p:cNvPr>
          <p:cNvCxnSpPr>
            <a:cxnSpLocks/>
          </p:cNvCxnSpPr>
          <p:nvPr/>
        </p:nvCxnSpPr>
        <p:spPr>
          <a:xfrm flipH="1">
            <a:off x="5587022" y="1929008"/>
            <a:ext cx="410464" cy="4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EB29140-EA6A-AF99-FBE5-75633806B7A6}"/>
              </a:ext>
            </a:extLst>
          </p:cNvPr>
          <p:cNvSpPr txBox="1"/>
          <p:nvPr/>
        </p:nvSpPr>
        <p:spPr>
          <a:xfrm>
            <a:off x="2915255" y="142692"/>
            <a:ext cx="418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Verdana"/>
              </a:rPr>
              <a:t>¿Cómo consultar el PAA?</a:t>
            </a:r>
          </a:p>
        </p:txBody>
      </p:sp>
      <p:pic>
        <p:nvPicPr>
          <p:cNvPr id="11" name="Imagen 10" descr="LOGO MINTRABAJO ALTA.jpg">
            <a:extLst>
              <a:ext uri="{FF2B5EF4-FFF2-40B4-BE49-F238E27FC236}">
                <a16:creationId xmlns:a16="http://schemas.microsoft.com/office/drawing/2014/main" id="{E982D071-44CB-0199-F57A-509780B45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9"/>
            <a:ext cx="1519311" cy="3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97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2480</TotalTime>
  <Words>1005</Words>
  <Application>Microsoft Macintosh PowerPoint</Application>
  <PresentationFormat>Personalizado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Isaacs</dc:creator>
  <cp:lastModifiedBy>Diana Lorena Manrrique Herrera</cp:lastModifiedBy>
  <cp:revision>38</cp:revision>
  <dcterms:created xsi:type="dcterms:W3CDTF">2019-07-23T20:36:49Z</dcterms:created>
  <dcterms:modified xsi:type="dcterms:W3CDTF">2022-06-02T02:55:20Z</dcterms:modified>
</cp:coreProperties>
</file>