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9"/>
  </p:notesMasterIdLst>
  <p:sldIdLst>
    <p:sldId id="271" r:id="rId2"/>
    <p:sldId id="375" r:id="rId3"/>
    <p:sldId id="378" r:id="rId4"/>
    <p:sldId id="399" r:id="rId5"/>
    <p:sldId id="405" r:id="rId6"/>
    <p:sldId id="406" r:id="rId7"/>
    <p:sldId id="409" r:id="rId8"/>
    <p:sldId id="372" r:id="rId9"/>
    <p:sldId id="312" r:id="rId10"/>
    <p:sldId id="371" r:id="rId11"/>
    <p:sldId id="404" r:id="rId12"/>
    <p:sldId id="410" r:id="rId13"/>
    <p:sldId id="407" r:id="rId14"/>
    <p:sldId id="412" r:id="rId15"/>
    <p:sldId id="413" r:id="rId16"/>
    <p:sldId id="395" r:id="rId17"/>
    <p:sldId id="366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Callejas Cortes" initials="OLCC" lastIdx="2" clrIdx="0">
    <p:extLst>
      <p:ext uri="{19B8F6BF-5375-455C-9EA6-DF929625EA0E}">
        <p15:presenceInfo xmlns:p15="http://schemas.microsoft.com/office/powerpoint/2012/main" userId="S::ocallejas@mintrabajo.gov.co::d5415d8e-f08f-4d8c-a39d-30deb6366c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DA4"/>
    <a:srgbClr val="DFE9F3"/>
    <a:srgbClr val="009B7C"/>
    <a:srgbClr val="588ABF"/>
    <a:srgbClr val="FF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dchaparro_mintrabajo_gov_co/Documents/Contrato%20029%20-%202021%20Angela%20Dulcey/Presentacion%20PA-%20ministro/matriz%20P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ntrabajocol-my.sharepoint.com/personal/adchaparro_mintrabajo_gov_co/Documents/Contrato%20029%20-%202021%20Angela%20Dulcey/Presentacion%20PA-%20ministro/matriz%20P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3060946631885192E-2"/>
          <c:w val="0.98662801777736597"/>
          <c:h val="0.9262049707779673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Graf!$C$32</c:f>
              <c:strCache>
                <c:ptCount val="1"/>
                <c:pt idx="0">
                  <c:v>Recursos Asignados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346212111385718E-3"/>
                  <c:y val="-5.80453105837399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92449672309248"/>
                      <c:h val="0.153563025203980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633-F347-95B4-5A6887B17C23}"/>
                </c:ext>
              </c:extLst>
            </c:dLbl>
            <c:dLbl>
              <c:idx val="1"/>
              <c:layout>
                <c:manualLayout>
                  <c:x val="1.6707291520794487E-2"/>
                  <c:y val="-8.21492656995113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44494826677021"/>
                      <c:h val="0.135114267898472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633-F347-95B4-5A6887B17C23}"/>
                </c:ext>
              </c:extLst>
            </c:dLbl>
            <c:dLbl>
              <c:idx val="2"/>
              <c:layout>
                <c:manualLayout>
                  <c:x val="-6.2669953155945743E-2"/>
                  <c:y val="-0.180504021502244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80555032500715"/>
                      <c:h val="0.204297107794127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633-F347-95B4-5A6887B17C23}"/>
                </c:ext>
              </c:extLst>
            </c:dLbl>
            <c:dLbl>
              <c:idx val="3"/>
              <c:layout>
                <c:manualLayout>
                  <c:x val="-6.9350574416133987E-2"/>
                  <c:y val="-0.41651447047163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$223,859,295,277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98732935056268"/>
                      <c:h val="0.1665603199915164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633-F347-95B4-5A6887B17C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Graf!$A$33:$A$36</c:f>
              <c:strCache>
                <c:ptCount val="4"/>
                <c:pt idx="0">
                  <c:v>Mejorar la gestión institucional del sector trabajo con una eficiente gestión orientada a resultados</c:v>
                </c:pt>
                <c:pt idx="1">
                  <c:v>Garantizar los derechos fundamentales del trabajo y fortalecer el diálogo social</c:v>
                </c:pt>
                <c:pt idx="2">
                  <c:v>Promover el trabajo decente a través de la formulación y fortalecimiento de políticas y estrategias orientadas a la generación  de ingresos y de empleo productivo</c:v>
                </c:pt>
                <c:pt idx="3">
                  <c:v>Fortalecer el sistema de protección social y seguridad social en materia de protección a la vejez, riesgos laborales y subsidio familiar</c:v>
                </c:pt>
              </c:strCache>
            </c:strRef>
          </c:cat>
          <c:val>
            <c:numRef>
              <c:f>Graf!$C$33:$C$36</c:f>
              <c:numCache>
                <c:formatCode>_-"$"* #,##0_-;\-"$"* #,##0_-;_-"$"* "-"??_-;_-@_-</c:formatCode>
                <c:ptCount val="4"/>
                <c:pt idx="0">
                  <c:v>8858000000</c:v>
                </c:pt>
                <c:pt idx="1">
                  <c:v>12415889349</c:v>
                </c:pt>
                <c:pt idx="2">
                  <c:v>81776728067</c:v>
                </c:pt>
                <c:pt idx="3">
                  <c:v>192883302909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33-F347-95B4-5A6887B17C2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3050463"/>
        <c:axId val="760062095"/>
      </c:barChart>
      <c:catAx>
        <c:axId val="753050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60062095"/>
        <c:crosses val="autoZero"/>
        <c:auto val="1"/>
        <c:lblAlgn val="ctr"/>
        <c:lblOffset val="100"/>
        <c:noMultiLvlLbl val="0"/>
      </c:catAx>
      <c:valAx>
        <c:axId val="760062095"/>
        <c:scaling>
          <c:orientation val="minMax"/>
        </c:scaling>
        <c:delete val="1"/>
        <c:axPos val="l"/>
        <c:numFmt formatCode="_-&quot;$&quot;* #,##0_-;\-&quot;$&quot;* #,##0_-;_-&quot;$&quot;* &quot;-&quot;??_-;_-@_-" sourceLinked="1"/>
        <c:majorTickMark val="none"/>
        <c:minorTickMark val="none"/>
        <c:tickLblPos val="nextTo"/>
        <c:crossAx val="75305046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latin typeface="Arial Narrow" panose="020B0604020202020204" pitchFamily="34" charset="0"/>
          <a:cs typeface="Arial Narrow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[matriz PA.xlsx]Graf!TablaDinámica5</c:name>
    <c:fmtId val="12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Graf!$F$3</c:f>
              <c:strCache>
                <c:ptCount val="1"/>
                <c:pt idx="0">
                  <c:v>No. Iniciativa Operativa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257221458046769E-2"/>
                  <c:y val="-2.7872029509824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B5-AE40-87D1-8A76DB3EFA99}"/>
                </c:ext>
              </c:extLst>
            </c:dLbl>
            <c:dLbl>
              <c:idx val="1"/>
              <c:layout>
                <c:manualLayout>
                  <c:x val="2.0632737276478678E-2"/>
                  <c:y val="-1.43656097041923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B5-AE40-87D1-8A76DB3EFA99}"/>
                </c:ext>
              </c:extLst>
            </c:dLbl>
            <c:dLbl>
              <c:idx val="2"/>
              <c:layout>
                <c:manualLayout>
                  <c:x val="1.9257221458046741E-2"/>
                  <c:y val="-2.45709016102718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B5-AE40-87D1-8A76DB3EFA99}"/>
                </c:ext>
              </c:extLst>
            </c:dLbl>
            <c:dLbl>
              <c:idx val="3"/>
              <c:layout>
                <c:manualLayout>
                  <c:x val="1.7881705639614855E-2"/>
                  <c:y val="-1.0459246648223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B5-AE40-87D1-8A76DB3EFA99}"/>
                </c:ext>
              </c:extLst>
            </c:dLbl>
            <c:dLbl>
              <c:idx val="4"/>
              <c:layout>
                <c:manualLayout>
                  <c:x val="1.9257221458046769E-2"/>
                  <c:y val="-1.96194935092574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B5-AE40-87D1-8A76DB3EFA9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83-4405-97E1-0D58AB6E5A12}"/>
                </c:ext>
              </c:extLst>
            </c:dLbl>
            <c:dLbl>
              <c:idx val="7"/>
              <c:layout>
                <c:manualLayout>
                  <c:x val="1.9257221458046769E-2"/>
                  <c:y val="-1.96194935092574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B5-AE40-87D1-8A76DB3EFA99}"/>
                </c:ext>
              </c:extLst>
            </c:dLbl>
            <c:dLbl>
              <c:idx val="10"/>
              <c:layout>
                <c:manualLayout>
                  <c:x val="2.0632737276478678E-2"/>
                  <c:y val="-1.76664538554302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B5-AE40-87D1-8A76DB3EFA99}"/>
                </c:ext>
              </c:extLst>
            </c:dLbl>
            <c:dLbl>
              <c:idx val="11"/>
              <c:layout>
                <c:manualLayout>
                  <c:x val="2.0632737276478678E-2"/>
                  <c:y val="-6.1130737036248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B5-AE40-87D1-8A76DB3EFA99}"/>
                </c:ext>
              </c:extLst>
            </c:dLbl>
            <c:dLbl>
              <c:idx val="14"/>
              <c:layout>
                <c:manualLayout>
                  <c:x val="-2.0173998951910635E-16"/>
                  <c:y val="6.34801730864723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B5-AE40-87D1-8A76DB3EFA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Graf!$E$4:$E$20</c:f>
              <c:strCache>
                <c:ptCount val="16"/>
                <c:pt idx="0">
                  <c:v>OCI</c:v>
                </c:pt>
                <c:pt idx="1">
                  <c:v>OCRI</c:v>
                </c:pt>
                <c:pt idx="2">
                  <c:v>GIC</c:v>
                </c:pt>
                <c:pt idx="3">
                  <c:v>OCID</c:v>
                </c:pt>
                <c:pt idx="4">
                  <c:v>OTIC</c:v>
                </c:pt>
                <c:pt idx="5">
                  <c:v>DRL</c:v>
                </c:pt>
                <c:pt idx="6">
                  <c:v>SAF</c:v>
                </c:pt>
                <c:pt idx="7">
                  <c:v>OAJ</c:v>
                </c:pt>
                <c:pt idx="8">
                  <c:v>STH</c:v>
                </c:pt>
                <c:pt idx="9">
                  <c:v>DIVC</c:v>
                </c:pt>
                <c:pt idx="10">
                  <c:v>DPOP</c:v>
                </c:pt>
                <c:pt idx="11">
                  <c:v>DM-VEP</c:v>
                </c:pt>
                <c:pt idx="12">
                  <c:v>DDFF</c:v>
                </c:pt>
                <c:pt idx="13">
                  <c:v>GIVEG</c:v>
                </c:pt>
                <c:pt idx="14">
                  <c:v>OAP</c:v>
                </c:pt>
                <c:pt idx="15">
                  <c:v>DGEPS</c:v>
                </c:pt>
              </c:strCache>
            </c:strRef>
          </c:cat>
          <c:val>
            <c:numRef>
              <c:f>Graf!$F$4:$F$20</c:f>
              <c:numCache>
                <c:formatCode>General</c:formatCode>
                <c:ptCount val="16"/>
                <c:pt idx="0">
                  <c:v>1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22</c:v>
                </c:pt>
                <c:pt idx="6">
                  <c:v>19</c:v>
                </c:pt>
                <c:pt idx="7">
                  <c:v>6</c:v>
                </c:pt>
                <c:pt idx="8">
                  <c:v>27</c:v>
                </c:pt>
                <c:pt idx="9">
                  <c:v>24</c:v>
                </c:pt>
                <c:pt idx="10">
                  <c:v>5</c:v>
                </c:pt>
                <c:pt idx="11">
                  <c:v>12</c:v>
                </c:pt>
                <c:pt idx="12">
                  <c:v>19</c:v>
                </c:pt>
                <c:pt idx="13">
                  <c:v>16</c:v>
                </c:pt>
                <c:pt idx="14">
                  <c:v>13</c:v>
                </c:pt>
                <c:pt idx="15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5-AE40-87D1-8A76DB3EFA99}"/>
            </c:ext>
          </c:extLst>
        </c:ser>
        <c:ser>
          <c:idx val="1"/>
          <c:order val="1"/>
          <c:tx>
            <c:strRef>
              <c:f>Graf!$G$3</c:f>
              <c:strCache>
                <c:ptCount val="1"/>
                <c:pt idx="0">
                  <c:v>No. Tareas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layout>
                <c:manualLayout>
                  <c:x val="-6.3043746724720735E-18"/>
                  <c:y val="-3.47761935163509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B5-AE40-87D1-8A76DB3EFA99}"/>
                </c:ext>
              </c:extLst>
            </c:dLbl>
            <c:dLbl>
              <c:idx val="1"/>
              <c:layout>
                <c:manualLayout>
                  <c:x val="-1.2608749344944147E-17"/>
                  <c:y val="2.00212811236433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B5-AE40-87D1-8A76DB3EFA99}"/>
                </c:ext>
              </c:extLst>
            </c:dLbl>
            <c:dLbl>
              <c:idx val="2"/>
              <c:layout>
                <c:manualLayout>
                  <c:x val="0"/>
                  <c:y val="4.9088458537277438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B5-AE40-87D1-8A76DB3EFA9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83-4405-97E1-0D58AB6E5A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4020202020204" pitchFamily="34" charset="0"/>
                    <a:ea typeface="+mn-ea"/>
                    <a:cs typeface="Arial Narrow" panose="020B0604020202020204" pitchFamily="34" charset="0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Graf!$E$4:$E$20</c:f>
              <c:strCache>
                <c:ptCount val="16"/>
                <c:pt idx="0">
                  <c:v>OCI</c:v>
                </c:pt>
                <c:pt idx="1">
                  <c:v>OCRI</c:v>
                </c:pt>
                <c:pt idx="2">
                  <c:v>GIC</c:v>
                </c:pt>
                <c:pt idx="3">
                  <c:v>OCID</c:v>
                </c:pt>
                <c:pt idx="4">
                  <c:v>OTIC</c:v>
                </c:pt>
                <c:pt idx="5">
                  <c:v>DRL</c:v>
                </c:pt>
                <c:pt idx="6">
                  <c:v>SAF</c:v>
                </c:pt>
                <c:pt idx="7">
                  <c:v>OAJ</c:v>
                </c:pt>
                <c:pt idx="8">
                  <c:v>STH</c:v>
                </c:pt>
                <c:pt idx="9">
                  <c:v>DIVC</c:v>
                </c:pt>
                <c:pt idx="10">
                  <c:v>DPOP</c:v>
                </c:pt>
                <c:pt idx="11">
                  <c:v>DM-VEP</c:v>
                </c:pt>
                <c:pt idx="12">
                  <c:v>DDFF</c:v>
                </c:pt>
                <c:pt idx="13">
                  <c:v>GIVEG</c:v>
                </c:pt>
                <c:pt idx="14">
                  <c:v>OAP</c:v>
                </c:pt>
                <c:pt idx="15">
                  <c:v>DGEPS</c:v>
                </c:pt>
              </c:strCache>
            </c:strRef>
          </c:cat>
          <c:val>
            <c:numRef>
              <c:f>Graf!$G$4:$G$20</c:f>
              <c:numCache>
                <c:formatCode>General</c:formatCode>
                <c:ptCount val="16"/>
                <c:pt idx="0">
                  <c:v>4</c:v>
                </c:pt>
                <c:pt idx="1">
                  <c:v>11</c:v>
                </c:pt>
                <c:pt idx="2">
                  <c:v>12</c:v>
                </c:pt>
                <c:pt idx="3">
                  <c:v>15</c:v>
                </c:pt>
                <c:pt idx="4">
                  <c:v>20</c:v>
                </c:pt>
                <c:pt idx="5">
                  <c:v>22</c:v>
                </c:pt>
                <c:pt idx="6">
                  <c:v>31</c:v>
                </c:pt>
                <c:pt idx="7">
                  <c:v>42</c:v>
                </c:pt>
                <c:pt idx="8">
                  <c:v>46</c:v>
                </c:pt>
                <c:pt idx="9">
                  <c:v>50</c:v>
                </c:pt>
                <c:pt idx="10">
                  <c:v>51</c:v>
                </c:pt>
                <c:pt idx="11">
                  <c:v>56</c:v>
                </c:pt>
                <c:pt idx="12">
                  <c:v>58</c:v>
                </c:pt>
                <c:pt idx="13">
                  <c:v>76</c:v>
                </c:pt>
                <c:pt idx="14">
                  <c:v>76</c:v>
                </c:pt>
                <c:pt idx="15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5-AE40-87D1-8A76DB3EFA9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71092559"/>
        <c:axId val="376324559"/>
      </c:barChart>
      <c:catAx>
        <c:axId val="47109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376324559"/>
        <c:crosses val="autoZero"/>
        <c:auto val="1"/>
        <c:lblAlgn val="ctr"/>
        <c:lblOffset val="100"/>
        <c:noMultiLvlLbl val="0"/>
      </c:catAx>
      <c:valAx>
        <c:axId val="3763245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1092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82341409524636"/>
          <c:y val="0.23944725828190391"/>
          <c:w val="0.34020296981446785"/>
          <c:h val="0.10673958998368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9T16:34:42.359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DF2CC-137F-0942-B8D0-D04D32532174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36CA239-1CD5-574B-A100-A1CA737776E6}">
      <dgm:prSet phldrT="[Texto]"/>
      <dgm:spPr/>
      <dgm:t>
        <a:bodyPr/>
        <a:lstStyle/>
        <a:p>
          <a:pPr>
            <a:buClr>
              <a:srgbClr val="265792"/>
            </a:buClr>
          </a:pPr>
          <a:r>
            <a:rPr lang="es-CO">
              <a:latin typeface="+mj-lt"/>
            </a:rPr>
            <a:t>Mayor reconocimiento (realidades territoriales y actividades desarrolladas) </a:t>
          </a:r>
          <a:endParaRPr lang="es-MX"/>
        </a:p>
      </dgm:t>
    </dgm:pt>
    <dgm:pt modelId="{86CA71BC-21C5-4740-9381-72007C87179A}" type="parTrans" cxnId="{8CDCD061-B2CA-144B-80A5-98FCB6F938A6}">
      <dgm:prSet/>
      <dgm:spPr/>
      <dgm:t>
        <a:bodyPr/>
        <a:lstStyle/>
        <a:p>
          <a:endParaRPr lang="es-MX"/>
        </a:p>
      </dgm:t>
    </dgm:pt>
    <dgm:pt modelId="{AE278565-B1E8-B749-9FAF-84244D43B4F7}" type="sibTrans" cxnId="{8CDCD061-B2CA-144B-80A5-98FCB6F938A6}">
      <dgm:prSet/>
      <dgm:spPr/>
      <dgm:t>
        <a:bodyPr/>
        <a:lstStyle/>
        <a:p>
          <a:endParaRPr lang="es-MX"/>
        </a:p>
      </dgm:t>
    </dgm:pt>
    <dgm:pt modelId="{923BDFF4-DCE5-1B40-9F0E-F0DC67F5B01C}">
      <dgm:prSet phldrT="[Texto]"/>
      <dgm:spPr/>
      <dgm:t>
        <a:bodyPr/>
        <a:lstStyle/>
        <a:p>
          <a:r>
            <a:rPr lang="es-CO">
              <a:latin typeface="+mj-lt"/>
            </a:rPr>
            <a:t>Disponer de recursos financieros, humanos, </a:t>
          </a:r>
          <a:r>
            <a:rPr lang="es-ES">
              <a:latin typeface="+mj-lt"/>
            </a:rPr>
            <a:t>técnicos y tecnológicos necesarios para la implementación</a:t>
          </a:r>
          <a:endParaRPr lang="es-MX"/>
        </a:p>
      </dgm:t>
    </dgm:pt>
    <dgm:pt modelId="{AA7A87EA-F140-D748-A7BB-A44BC434D885}" type="parTrans" cxnId="{87738AA6-D5C0-5745-8D33-973D76A0FF69}">
      <dgm:prSet/>
      <dgm:spPr/>
      <dgm:t>
        <a:bodyPr/>
        <a:lstStyle/>
        <a:p>
          <a:endParaRPr lang="es-MX"/>
        </a:p>
      </dgm:t>
    </dgm:pt>
    <dgm:pt modelId="{77060489-682B-F646-A08F-914AC6FCC9BF}" type="sibTrans" cxnId="{87738AA6-D5C0-5745-8D33-973D76A0FF69}">
      <dgm:prSet/>
      <dgm:spPr/>
      <dgm:t>
        <a:bodyPr/>
        <a:lstStyle/>
        <a:p>
          <a:endParaRPr lang="es-MX"/>
        </a:p>
      </dgm:t>
    </dgm:pt>
    <dgm:pt modelId="{00CD04D4-82DB-254B-8B2F-483007988BC6}">
      <dgm:prSet phldrT="[Texto]"/>
      <dgm:spPr/>
      <dgm:t>
        <a:bodyPr/>
        <a:lstStyle/>
        <a:p>
          <a:r>
            <a:rPr lang="es-CO">
              <a:latin typeface="+mj-lt"/>
              <a:cs typeface="Calibri" panose="020F0502020204030204" pitchFamily="34" charset="0"/>
            </a:rPr>
            <a:t>Mejorar comunicaci</a:t>
          </a:r>
          <a:r>
            <a:rPr lang="es-ES">
              <a:latin typeface="+mj-lt"/>
              <a:cs typeface="Calibri" panose="020F0502020204030204" pitchFamily="34" charset="0"/>
            </a:rPr>
            <a:t>ón entre áreas del nivel central</a:t>
          </a:r>
          <a:endParaRPr lang="es-MX"/>
        </a:p>
      </dgm:t>
    </dgm:pt>
    <dgm:pt modelId="{AA1BDA0D-6477-E845-A1A3-BED50E1DB068}" type="parTrans" cxnId="{717A3F02-B97E-3A47-9F7E-F329BCC3C730}">
      <dgm:prSet/>
      <dgm:spPr/>
      <dgm:t>
        <a:bodyPr/>
        <a:lstStyle/>
        <a:p>
          <a:endParaRPr lang="es-MX"/>
        </a:p>
      </dgm:t>
    </dgm:pt>
    <dgm:pt modelId="{30E25B81-315C-5844-8BEB-3D53771AE17E}" type="sibTrans" cxnId="{717A3F02-B97E-3A47-9F7E-F329BCC3C730}">
      <dgm:prSet/>
      <dgm:spPr/>
      <dgm:t>
        <a:bodyPr/>
        <a:lstStyle/>
        <a:p>
          <a:endParaRPr lang="es-MX"/>
        </a:p>
      </dgm:t>
    </dgm:pt>
    <dgm:pt modelId="{78D0E8F2-B8A8-3E48-AD6D-0CE725FC0442}">
      <dgm:prSet phldrT="[Texto]"/>
      <dgm:spPr/>
      <dgm:t>
        <a:bodyPr/>
        <a:lstStyle/>
        <a:p>
          <a:r>
            <a:rPr lang="es-CO">
              <a:latin typeface="+mj-lt"/>
              <a:cs typeface="Calibri" panose="020F0502020204030204" pitchFamily="34" charset="0"/>
            </a:rPr>
            <a:t>Generar espacios de participaci</a:t>
          </a:r>
          <a:r>
            <a:rPr lang="es-ES">
              <a:latin typeface="+mj-lt"/>
              <a:cs typeface="Calibri" panose="020F0502020204030204" pitchFamily="34" charset="0"/>
            </a:rPr>
            <a:t>ón para las Direcciones Territoriales en la construcción</a:t>
          </a:r>
          <a:endParaRPr lang="es-MX"/>
        </a:p>
      </dgm:t>
    </dgm:pt>
    <dgm:pt modelId="{3F7329E4-7ACD-B247-A1CE-F0C6AE6FE72E}" type="parTrans" cxnId="{47FA0A08-2969-134F-910D-AB6B468CDA55}">
      <dgm:prSet/>
      <dgm:spPr/>
      <dgm:t>
        <a:bodyPr/>
        <a:lstStyle/>
        <a:p>
          <a:endParaRPr lang="es-MX"/>
        </a:p>
      </dgm:t>
    </dgm:pt>
    <dgm:pt modelId="{03511CA9-9033-A446-94F2-86F4027FE708}" type="sibTrans" cxnId="{47FA0A08-2969-134F-910D-AB6B468CDA55}">
      <dgm:prSet/>
      <dgm:spPr/>
      <dgm:t>
        <a:bodyPr/>
        <a:lstStyle/>
        <a:p>
          <a:endParaRPr lang="es-MX"/>
        </a:p>
      </dgm:t>
    </dgm:pt>
    <dgm:pt modelId="{0C199341-BD2E-6144-8121-8BADD7843B5E}" type="pres">
      <dgm:prSet presAssocID="{8B2DF2CC-137F-0942-B8D0-D04D32532174}" presName="Name0" presStyleCnt="0">
        <dgm:presLayoutVars>
          <dgm:chMax val="7"/>
          <dgm:chPref val="7"/>
          <dgm:dir/>
        </dgm:presLayoutVars>
      </dgm:prSet>
      <dgm:spPr/>
    </dgm:pt>
    <dgm:pt modelId="{2FDD449E-1A61-DD4B-A22A-B2EFF17831CC}" type="pres">
      <dgm:prSet presAssocID="{8B2DF2CC-137F-0942-B8D0-D04D32532174}" presName="Name1" presStyleCnt="0"/>
      <dgm:spPr/>
    </dgm:pt>
    <dgm:pt modelId="{834D6583-841B-5242-9B99-6EA50618728A}" type="pres">
      <dgm:prSet presAssocID="{8B2DF2CC-137F-0942-B8D0-D04D32532174}" presName="cycle" presStyleCnt="0"/>
      <dgm:spPr/>
    </dgm:pt>
    <dgm:pt modelId="{6B0E025A-CE45-5D4A-9C49-907FDB0CC0D0}" type="pres">
      <dgm:prSet presAssocID="{8B2DF2CC-137F-0942-B8D0-D04D32532174}" presName="srcNode" presStyleLbl="node1" presStyleIdx="0" presStyleCnt="4"/>
      <dgm:spPr/>
    </dgm:pt>
    <dgm:pt modelId="{7547F29B-7E3B-0849-AD29-91252220447C}" type="pres">
      <dgm:prSet presAssocID="{8B2DF2CC-137F-0942-B8D0-D04D32532174}" presName="conn" presStyleLbl="parChTrans1D2" presStyleIdx="0" presStyleCnt="1"/>
      <dgm:spPr/>
    </dgm:pt>
    <dgm:pt modelId="{FE37C49A-2683-F148-91A6-ED4641A179E2}" type="pres">
      <dgm:prSet presAssocID="{8B2DF2CC-137F-0942-B8D0-D04D32532174}" presName="extraNode" presStyleLbl="node1" presStyleIdx="0" presStyleCnt="4"/>
      <dgm:spPr/>
    </dgm:pt>
    <dgm:pt modelId="{721BD529-83A9-4B4E-86E9-57154F23FA2A}" type="pres">
      <dgm:prSet presAssocID="{8B2DF2CC-137F-0942-B8D0-D04D32532174}" presName="dstNode" presStyleLbl="node1" presStyleIdx="0" presStyleCnt="4"/>
      <dgm:spPr/>
    </dgm:pt>
    <dgm:pt modelId="{C8CCD303-473A-7244-801F-2BB3EB70205D}" type="pres">
      <dgm:prSet presAssocID="{036CA239-1CD5-574B-A100-A1CA737776E6}" presName="text_1" presStyleLbl="node1" presStyleIdx="0" presStyleCnt="4">
        <dgm:presLayoutVars>
          <dgm:bulletEnabled val="1"/>
        </dgm:presLayoutVars>
      </dgm:prSet>
      <dgm:spPr/>
    </dgm:pt>
    <dgm:pt modelId="{C1ABFD5A-52DF-1545-8BF2-C437061D44E6}" type="pres">
      <dgm:prSet presAssocID="{036CA239-1CD5-574B-A100-A1CA737776E6}" presName="accent_1" presStyleCnt="0"/>
      <dgm:spPr/>
    </dgm:pt>
    <dgm:pt modelId="{657FBA82-3CD4-4F41-B8BC-374E2CBEC54C}" type="pres">
      <dgm:prSet presAssocID="{036CA239-1CD5-574B-A100-A1CA737776E6}" presName="accentRepeatNode" presStyleLbl="solidFgAcc1" presStyleIdx="0" presStyleCnt="4"/>
      <dgm:spPr/>
    </dgm:pt>
    <dgm:pt modelId="{BE6ED7D7-5F4F-6B4B-9FBD-4CEFE8AA4FF7}" type="pres">
      <dgm:prSet presAssocID="{923BDFF4-DCE5-1B40-9F0E-F0DC67F5B01C}" presName="text_2" presStyleLbl="node1" presStyleIdx="1" presStyleCnt="4">
        <dgm:presLayoutVars>
          <dgm:bulletEnabled val="1"/>
        </dgm:presLayoutVars>
      </dgm:prSet>
      <dgm:spPr/>
    </dgm:pt>
    <dgm:pt modelId="{C49D83B1-B566-BD41-AB13-B2C6E77A98A2}" type="pres">
      <dgm:prSet presAssocID="{923BDFF4-DCE5-1B40-9F0E-F0DC67F5B01C}" presName="accent_2" presStyleCnt="0"/>
      <dgm:spPr/>
    </dgm:pt>
    <dgm:pt modelId="{D0AE146F-BD57-BF42-885F-A10ABFCDDBBF}" type="pres">
      <dgm:prSet presAssocID="{923BDFF4-DCE5-1B40-9F0E-F0DC67F5B01C}" presName="accentRepeatNode" presStyleLbl="solidFgAcc1" presStyleIdx="1" presStyleCnt="4"/>
      <dgm:spPr/>
    </dgm:pt>
    <dgm:pt modelId="{DC61E5B1-D348-664A-8B4E-20F72E36CAB5}" type="pres">
      <dgm:prSet presAssocID="{00CD04D4-82DB-254B-8B2F-483007988BC6}" presName="text_3" presStyleLbl="node1" presStyleIdx="2" presStyleCnt="4">
        <dgm:presLayoutVars>
          <dgm:bulletEnabled val="1"/>
        </dgm:presLayoutVars>
      </dgm:prSet>
      <dgm:spPr/>
    </dgm:pt>
    <dgm:pt modelId="{CD00D13A-A26C-7F42-8497-45B8A891E66F}" type="pres">
      <dgm:prSet presAssocID="{00CD04D4-82DB-254B-8B2F-483007988BC6}" presName="accent_3" presStyleCnt="0"/>
      <dgm:spPr/>
    </dgm:pt>
    <dgm:pt modelId="{8FC6B228-788B-3D41-9106-50224F4C0656}" type="pres">
      <dgm:prSet presAssocID="{00CD04D4-82DB-254B-8B2F-483007988BC6}" presName="accentRepeatNode" presStyleLbl="solidFgAcc1" presStyleIdx="2" presStyleCnt="4"/>
      <dgm:spPr/>
    </dgm:pt>
    <dgm:pt modelId="{9E995918-E356-9D4C-9FE2-CBCC8B7B389F}" type="pres">
      <dgm:prSet presAssocID="{78D0E8F2-B8A8-3E48-AD6D-0CE725FC0442}" presName="text_4" presStyleLbl="node1" presStyleIdx="3" presStyleCnt="4">
        <dgm:presLayoutVars>
          <dgm:bulletEnabled val="1"/>
        </dgm:presLayoutVars>
      </dgm:prSet>
      <dgm:spPr/>
    </dgm:pt>
    <dgm:pt modelId="{92225F76-C921-6D4A-AFC7-EBA732035DC6}" type="pres">
      <dgm:prSet presAssocID="{78D0E8F2-B8A8-3E48-AD6D-0CE725FC0442}" presName="accent_4" presStyleCnt="0"/>
      <dgm:spPr/>
    </dgm:pt>
    <dgm:pt modelId="{9CCE1E6C-2145-FA47-95E6-AC5CEA0D545C}" type="pres">
      <dgm:prSet presAssocID="{78D0E8F2-B8A8-3E48-AD6D-0CE725FC0442}" presName="accentRepeatNode" presStyleLbl="solidFgAcc1" presStyleIdx="3" presStyleCnt="4"/>
      <dgm:spPr/>
    </dgm:pt>
  </dgm:ptLst>
  <dgm:cxnLst>
    <dgm:cxn modelId="{717A3F02-B97E-3A47-9F7E-F329BCC3C730}" srcId="{8B2DF2CC-137F-0942-B8D0-D04D32532174}" destId="{00CD04D4-82DB-254B-8B2F-483007988BC6}" srcOrd="2" destOrd="0" parTransId="{AA1BDA0D-6477-E845-A1A3-BED50E1DB068}" sibTransId="{30E25B81-315C-5844-8BEB-3D53771AE17E}"/>
    <dgm:cxn modelId="{47FA0A08-2969-134F-910D-AB6B468CDA55}" srcId="{8B2DF2CC-137F-0942-B8D0-D04D32532174}" destId="{78D0E8F2-B8A8-3E48-AD6D-0CE725FC0442}" srcOrd="3" destOrd="0" parTransId="{3F7329E4-7ACD-B247-A1CE-F0C6AE6FE72E}" sibTransId="{03511CA9-9033-A446-94F2-86F4027FE708}"/>
    <dgm:cxn modelId="{24E77B24-ADA5-7549-A9B2-EFF576632BC3}" type="presOf" srcId="{00CD04D4-82DB-254B-8B2F-483007988BC6}" destId="{DC61E5B1-D348-664A-8B4E-20F72E36CAB5}" srcOrd="0" destOrd="0" presId="urn:microsoft.com/office/officeart/2008/layout/VerticalCurvedList"/>
    <dgm:cxn modelId="{8CDCD061-B2CA-144B-80A5-98FCB6F938A6}" srcId="{8B2DF2CC-137F-0942-B8D0-D04D32532174}" destId="{036CA239-1CD5-574B-A100-A1CA737776E6}" srcOrd="0" destOrd="0" parTransId="{86CA71BC-21C5-4740-9381-72007C87179A}" sibTransId="{AE278565-B1E8-B749-9FAF-84244D43B4F7}"/>
    <dgm:cxn modelId="{77046C54-D248-C54C-B880-F7E857DA6051}" type="presOf" srcId="{8B2DF2CC-137F-0942-B8D0-D04D32532174}" destId="{0C199341-BD2E-6144-8121-8BADD7843B5E}" srcOrd="0" destOrd="0" presId="urn:microsoft.com/office/officeart/2008/layout/VerticalCurvedList"/>
    <dgm:cxn modelId="{20E20955-1645-4649-9CEC-47BD55BF6A8D}" type="presOf" srcId="{036CA239-1CD5-574B-A100-A1CA737776E6}" destId="{C8CCD303-473A-7244-801F-2BB3EB70205D}" srcOrd="0" destOrd="0" presId="urn:microsoft.com/office/officeart/2008/layout/VerticalCurvedList"/>
    <dgm:cxn modelId="{4F31D976-1891-864F-8B7B-E597FFD3AF13}" type="presOf" srcId="{AE278565-B1E8-B749-9FAF-84244D43B4F7}" destId="{7547F29B-7E3B-0849-AD29-91252220447C}" srcOrd="0" destOrd="0" presId="urn:microsoft.com/office/officeart/2008/layout/VerticalCurvedList"/>
    <dgm:cxn modelId="{87738AA6-D5C0-5745-8D33-973D76A0FF69}" srcId="{8B2DF2CC-137F-0942-B8D0-D04D32532174}" destId="{923BDFF4-DCE5-1B40-9F0E-F0DC67F5B01C}" srcOrd="1" destOrd="0" parTransId="{AA7A87EA-F140-D748-A7BB-A44BC434D885}" sibTransId="{77060489-682B-F646-A08F-914AC6FCC9BF}"/>
    <dgm:cxn modelId="{E105C4B9-0058-1B4A-B96A-1A8FFDCFF128}" type="presOf" srcId="{78D0E8F2-B8A8-3E48-AD6D-0CE725FC0442}" destId="{9E995918-E356-9D4C-9FE2-CBCC8B7B389F}" srcOrd="0" destOrd="0" presId="urn:microsoft.com/office/officeart/2008/layout/VerticalCurvedList"/>
    <dgm:cxn modelId="{82FB50F7-C879-AD47-A9A4-9695B723F2B4}" type="presOf" srcId="{923BDFF4-DCE5-1B40-9F0E-F0DC67F5B01C}" destId="{BE6ED7D7-5F4F-6B4B-9FBD-4CEFE8AA4FF7}" srcOrd="0" destOrd="0" presId="urn:microsoft.com/office/officeart/2008/layout/VerticalCurvedList"/>
    <dgm:cxn modelId="{62E1E43E-CF9D-BF46-8ABA-A43217E7831A}" type="presParOf" srcId="{0C199341-BD2E-6144-8121-8BADD7843B5E}" destId="{2FDD449E-1A61-DD4B-A22A-B2EFF17831CC}" srcOrd="0" destOrd="0" presId="urn:microsoft.com/office/officeart/2008/layout/VerticalCurvedList"/>
    <dgm:cxn modelId="{DD1F658D-40B6-434F-BE2C-E2B5FA6FEC33}" type="presParOf" srcId="{2FDD449E-1A61-DD4B-A22A-B2EFF17831CC}" destId="{834D6583-841B-5242-9B99-6EA50618728A}" srcOrd="0" destOrd="0" presId="urn:microsoft.com/office/officeart/2008/layout/VerticalCurvedList"/>
    <dgm:cxn modelId="{785FD6E4-E4FE-5143-8DBD-826BAC994FCB}" type="presParOf" srcId="{834D6583-841B-5242-9B99-6EA50618728A}" destId="{6B0E025A-CE45-5D4A-9C49-907FDB0CC0D0}" srcOrd="0" destOrd="0" presId="urn:microsoft.com/office/officeart/2008/layout/VerticalCurvedList"/>
    <dgm:cxn modelId="{C62BCDDC-1E19-F34A-8A7B-DFBD6AE922A8}" type="presParOf" srcId="{834D6583-841B-5242-9B99-6EA50618728A}" destId="{7547F29B-7E3B-0849-AD29-91252220447C}" srcOrd="1" destOrd="0" presId="urn:microsoft.com/office/officeart/2008/layout/VerticalCurvedList"/>
    <dgm:cxn modelId="{2FA94EF9-725A-E346-A6C6-4DCC57AE9FDC}" type="presParOf" srcId="{834D6583-841B-5242-9B99-6EA50618728A}" destId="{FE37C49A-2683-F148-91A6-ED4641A179E2}" srcOrd="2" destOrd="0" presId="urn:microsoft.com/office/officeart/2008/layout/VerticalCurvedList"/>
    <dgm:cxn modelId="{0C7B51F1-37CF-F142-A5B9-306788CFB529}" type="presParOf" srcId="{834D6583-841B-5242-9B99-6EA50618728A}" destId="{721BD529-83A9-4B4E-86E9-57154F23FA2A}" srcOrd="3" destOrd="0" presId="urn:microsoft.com/office/officeart/2008/layout/VerticalCurvedList"/>
    <dgm:cxn modelId="{8BAE64AF-B0B5-9F47-9ECC-E998CF9C84FD}" type="presParOf" srcId="{2FDD449E-1A61-DD4B-A22A-B2EFF17831CC}" destId="{C8CCD303-473A-7244-801F-2BB3EB70205D}" srcOrd="1" destOrd="0" presId="urn:microsoft.com/office/officeart/2008/layout/VerticalCurvedList"/>
    <dgm:cxn modelId="{AC6A16B3-AFCA-8643-8C73-558FF83F019D}" type="presParOf" srcId="{2FDD449E-1A61-DD4B-A22A-B2EFF17831CC}" destId="{C1ABFD5A-52DF-1545-8BF2-C437061D44E6}" srcOrd="2" destOrd="0" presId="urn:microsoft.com/office/officeart/2008/layout/VerticalCurvedList"/>
    <dgm:cxn modelId="{C1752C3D-078B-A744-BAF1-814A19303C8C}" type="presParOf" srcId="{C1ABFD5A-52DF-1545-8BF2-C437061D44E6}" destId="{657FBA82-3CD4-4F41-B8BC-374E2CBEC54C}" srcOrd="0" destOrd="0" presId="urn:microsoft.com/office/officeart/2008/layout/VerticalCurvedList"/>
    <dgm:cxn modelId="{2E6C310C-A562-CB49-997C-C34E11A48686}" type="presParOf" srcId="{2FDD449E-1A61-DD4B-A22A-B2EFF17831CC}" destId="{BE6ED7D7-5F4F-6B4B-9FBD-4CEFE8AA4FF7}" srcOrd="3" destOrd="0" presId="urn:microsoft.com/office/officeart/2008/layout/VerticalCurvedList"/>
    <dgm:cxn modelId="{99E7951C-97A2-F84D-AE80-687E7A4FA6DF}" type="presParOf" srcId="{2FDD449E-1A61-DD4B-A22A-B2EFF17831CC}" destId="{C49D83B1-B566-BD41-AB13-B2C6E77A98A2}" srcOrd="4" destOrd="0" presId="urn:microsoft.com/office/officeart/2008/layout/VerticalCurvedList"/>
    <dgm:cxn modelId="{0F14628F-43FB-D441-B033-8F262DAF8F7F}" type="presParOf" srcId="{C49D83B1-B566-BD41-AB13-B2C6E77A98A2}" destId="{D0AE146F-BD57-BF42-885F-A10ABFCDDBBF}" srcOrd="0" destOrd="0" presId="urn:microsoft.com/office/officeart/2008/layout/VerticalCurvedList"/>
    <dgm:cxn modelId="{150F7BA8-DDC8-D64D-AAF6-FA47F87538FE}" type="presParOf" srcId="{2FDD449E-1A61-DD4B-A22A-B2EFF17831CC}" destId="{DC61E5B1-D348-664A-8B4E-20F72E36CAB5}" srcOrd="5" destOrd="0" presId="urn:microsoft.com/office/officeart/2008/layout/VerticalCurvedList"/>
    <dgm:cxn modelId="{6B6B2B59-5920-DC41-A417-17B94A2BF2F6}" type="presParOf" srcId="{2FDD449E-1A61-DD4B-A22A-B2EFF17831CC}" destId="{CD00D13A-A26C-7F42-8497-45B8A891E66F}" srcOrd="6" destOrd="0" presId="urn:microsoft.com/office/officeart/2008/layout/VerticalCurvedList"/>
    <dgm:cxn modelId="{DA39A868-0EDB-BD43-AE73-5DA00281A873}" type="presParOf" srcId="{CD00D13A-A26C-7F42-8497-45B8A891E66F}" destId="{8FC6B228-788B-3D41-9106-50224F4C0656}" srcOrd="0" destOrd="0" presId="urn:microsoft.com/office/officeart/2008/layout/VerticalCurvedList"/>
    <dgm:cxn modelId="{1D54423A-ECCE-F546-80F0-E1E465C68614}" type="presParOf" srcId="{2FDD449E-1A61-DD4B-A22A-B2EFF17831CC}" destId="{9E995918-E356-9D4C-9FE2-CBCC8B7B389F}" srcOrd="7" destOrd="0" presId="urn:microsoft.com/office/officeart/2008/layout/VerticalCurvedList"/>
    <dgm:cxn modelId="{00A83E67-841A-DB44-9DE1-800981756416}" type="presParOf" srcId="{2FDD449E-1A61-DD4B-A22A-B2EFF17831CC}" destId="{92225F76-C921-6D4A-AFC7-EBA732035DC6}" srcOrd="8" destOrd="0" presId="urn:microsoft.com/office/officeart/2008/layout/VerticalCurvedList"/>
    <dgm:cxn modelId="{E2600C60-9683-6A45-B07A-EF12FF76CACD}" type="presParOf" srcId="{92225F76-C921-6D4A-AFC7-EBA732035DC6}" destId="{9CCE1E6C-2145-FA47-95E6-AC5CEA0D54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15E89C-04E4-B549-B36A-5E29E7D93AC0}" type="doc">
      <dgm:prSet loTypeId="urn:microsoft.com/office/officeart/2008/layout/AlternatingHexagons" loCatId="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s-MX"/>
        </a:p>
      </dgm:t>
    </dgm:pt>
    <dgm:pt modelId="{88081C4D-DD5F-6348-921A-C7A40D274B14}">
      <dgm:prSet phldrT="[Texto]"/>
      <dgm:spPr/>
      <dgm:t>
        <a:bodyPr/>
        <a:lstStyle/>
        <a:p>
          <a:r>
            <a:rPr lang="es-MX"/>
            <a:t>44</a:t>
          </a:r>
        </a:p>
      </dgm:t>
    </dgm:pt>
    <dgm:pt modelId="{281789BE-A25D-BE46-B25B-5F29A9280C36}" type="parTrans" cxnId="{FC3510A5-7428-3842-BD5B-199E83D3B0C7}">
      <dgm:prSet/>
      <dgm:spPr/>
      <dgm:t>
        <a:bodyPr/>
        <a:lstStyle/>
        <a:p>
          <a:endParaRPr lang="es-MX"/>
        </a:p>
      </dgm:t>
    </dgm:pt>
    <dgm:pt modelId="{01D35F9D-8146-544D-B393-15AD63225C6F}" type="sibTrans" cxnId="{FC3510A5-7428-3842-BD5B-199E83D3B0C7}">
      <dgm:prSet/>
      <dgm:spPr/>
      <dgm:t>
        <a:bodyPr/>
        <a:lstStyle/>
        <a:p>
          <a:endParaRPr lang="es-MX"/>
        </a:p>
      </dgm:t>
    </dgm:pt>
    <dgm:pt modelId="{EEF9BC7A-46A8-9C4C-A692-8A76E2FDC2C0}">
      <dgm:prSet phldrT="[Texto]"/>
      <dgm:spPr/>
      <dgm:t>
        <a:bodyPr/>
        <a:lstStyle/>
        <a:p>
          <a:r>
            <a:rPr lang="es-MX"/>
            <a:t>Tareas</a:t>
          </a:r>
        </a:p>
      </dgm:t>
    </dgm:pt>
    <dgm:pt modelId="{2C46FA22-E8F3-F445-8150-AEDD32A9B325}" type="parTrans" cxnId="{B233467F-711F-C34D-9EBA-6397B7AD65B3}">
      <dgm:prSet/>
      <dgm:spPr/>
      <dgm:t>
        <a:bodyPr/>
        <a:lstStyle/>
        <a:p>
          <a:endParaRPr lang="es-MX"/>
        </a:p>
      </dgm:t>
    </dgm:pt>
    <dgm:pt modelId="{5CB9D17A-A076-C24C-9BD6-6EBAA8AC666B}" type="sibTrans" cxnId="{B233467F-711F-C34D-9EBA-6397B7AD65B3}">
      <dgm:prSet/>
      <dgm:spPr/>
      <dgm:t>
        <a:bodyPr/>
        <a:lstStyle/>
        <a:p>
          <a:endParaRPr lang="es-MX"/>
        </a:p>
      </dgm:t>
    </dgm:pt>
    <dgm:pt modelId="{55B8ED6C-D2CC-5E4B-A219-DCB8B23B303B}">
      <dgm:prSet phldrT="[Texto]"/>
      <dgm:spPr/>
      <dgm:t>
        <a:bodyPr/>
        <a:lstStyle/>
        <a:p>
          <a:r>
            <a:rPr lang="es-MX"/>
            <a:t>3</a:t>
          </a:r>
        </a:p>
      </dgm:t>
    </dgm:pt>
    <dgm:pt modelId="{9D0780D5-7A14-C344-8073-B7F7B1970E10}" type="parTrans" cxnId="{14EBE9FB-B8DD-124E-A099-2C5F27C081F9}">
      <dgm:prSet/>
      <dgm:spPr/>
      <dgm:t>
        <a:bodyPr/>
        <a:lstStyle/>
        <a:p>
          <a:endParaRPr lang="es-MX"/>
        </a:p>
      </dgm:t>
    </dgm:pt>
    <dgm:pt modelId="{255A9A8B-4569-AB42-A48E-26B64DB19623}" type="sibTrans" cxnId="{14EBE9FB-B8DD-124E-A099-2C5F27C081F9}">
      <dgm:prSet/>
      <dgm:spPr/>
      <dgm:t>
        <a:bodyPr/>
        <a:lstStyle/>
        <a:p>
          <a:endParaRPr lang="es-MX"/>
        </a:p>
      </dgm:t>
    </dgm:pt>
    <dgm:pt modelId="{F3B8E821-87C9-2A43-A2C7-A5756EC98C31}">
      <dgm:prSet phldrT="[Texto]"/>
      <dgm:spPr/>
      <dgm:t>
        <a:bodyPr/>
        <a:lstStyle/>
        <a:p>
          <a:r>
            <a:rPr lang="es-MX"/>
            <a:t>Objetivos Estrategicos </a:t>
          </a:r>
        </a:p>
      </dgm:t>
    </dgm:pt>
    <dgm:pt modelId="{9F17AA8B-E331-2044-935A-17442D236EE7}" type="parTrans" cxnId="{925C2938-2F1F-AB4A-BFAB-B5F1A5C092E9}">
      <dgm:prSet/>
      <dgm:spPr/>
      <dgm:t>
        <a:bodyPr/>
        <a:lstStyle/>
        <a:p>
          <a:endParaRPr lang="es-MX"/>
        </a:p>
      </dgm:t>
    </dgm:pt>
    <dgm:pt modelId="{A7932FF5-01C7-9E49-B2F8-3E42E05A9EC7}" type="sibTrans" cxnId="{925C2938-2F1F-AB4A-BFAB-B5F1A5C092E9}">
      <dgm:prSet/>
      <dgm:spPr/>
      <dgm:t>
        <a:bodyPr/>
        <a:lstStyle/>
        <a:p>
          <a:endParaRPr lang="es-MX"/>
        </a:p>
      </dgm:t>
    </dgm:pt>
    <dgm:pt modelId="{F84CE155-2C4D-6046-B336-07BAA4F7653C}">
      <dgm:prSet phldrT="[Texto]"/>
      <dgm:spPr/>
      <dgm:t>
        <a:bodyPr/>
        <a:lstStyle/>
        <a:p>
          <a:r>
            <a:rPr lang="es-MX"/>
            <a:t>23</a:t>
          </a:r>
        </a:p>
      </dgm:t>
    </dgm:pt>
    <dgm:pt modelId="{1AC422B1-F21F-8448-B2EE-7FE176A087DB}" type="parTrans" cxnId="{40E7539F-612E-754A-B981-57A7625F3C5B}">
      <dgm:prSet/>
      <dgm:spPr/>
      <dgm:t>
        <a:bodyPr/>
        <a:lstStyle/>
        <a:p>
          <a:endParaRPr lang="es-MX"/>
        </a:p>
      </dgm:t>
    </dgm:pt>
    <dgm:pt modelId="{CA04D8EC-C251-D14A-8AE7-E42F04FCA919}" type="sibTrans" cxnId="{40E7539F-612E-754A-B981-57A7625F3C5B}">
      <dgm:prSet/>
      <dgm:spPr/>
      <dgm:t>
        <a:bodyPr/>
        <a:lstStyle/>
        <a:p>
          <a:endParaRPr lang="es-MX"/>
        </a:p>
      </dgm:t>
    </dgm:pt>
    <dgm:pt modelId="{ABB1EA42-A92F-384F-90D0-D8477E9A984B}">
      <dgm:prSet phldrT="[Texto]"/>
      <dgm:spPr/>
      <dgm:t>
        <a:bodyPr/>
        <a:lstStyle/>
        <a:p>
          <a:r>
            <a:rPr lang="es-MX"/>
            <a:t>Iniciativas Estrategicas</a:t>
          </a:r>
        </a:p>
      </dgm:t>
    </dgm:pt>
    <dgm:pt modelId="{B8DF071E-E333-884A-A944-CEFFFC1275C8}" type="parTrans" cxnId="{D18B9AF0-D6C9-FA4E-95BF-7A18460D327A}">
      <dgm:prSet/>
      <dgm:spPr/>
      <dgm:t>
        <a:bodyPr/>
        <a:lstStyle/>
        <a:p>
          <a:endParaRPr lang="es-MX"/>
        </a:p>
      </dgm:t>
    </dgm:pt>
    <dgm:pt modelId="{1FC92D61-612F-7C46-AC61-5A5AD6387940}" type="sibTrans" cxnId="{D18B9AF0-D6C9-FA4E-95BF-7A18460D327A}">
      <dgm:prSet/>
      <dgm:spPr/>
      <dgm:t>
        <a:bodyPr/>
        <a:lstStyle/>
        <a:p>
          <a:endParaRPr lang="es-MX"/>
        </a:p>
      </dgm:t>
    </dgm:pt>
    <dgm:pt modelId="{B28F364B-42AA-4848-8EB4-D440054DE85E}">
      <dgm:prSet phldrT="[Texto]"/>
      <dgm:spPr/>
      <dgm:t>
        <a:bodyPr/>
        <a:lstStyle/>
        <a:p>
          <a:r>
            <a:rPr lang="es-MX"/>
            <a:t>14</a:t>
          </a:r>
        </a:p>
      </dgm:t>
    </dgm:pt>
    <dgm:pt modelId="{3DF20CEA-877F-1147-B483-5262291863C7}" type="parTrans" cxnId="{2CAE28BE-7531-BC4D-827A-190971968B7C}">
      <dgm:prSet/>
      <dgm:spPr/>
      <dgm:t>
        <a:bodyPr/>
        <a:lstStyle/>
        <a:p>
          <a:endParaRPr lang="es-MX"/>
        </a:p>
      </dgm:t>
    </dgm:pt>
    <dgm:pt modelId="{35E2F297-E9A3-A742-9CD1-525F3399FA3A}" type="sibTrans" cxnId="{2CAE28BE-7531-BC4D-827A-190971968B7C}">
      <dgm:prSet/>
      <dgm:spPr/>
      <dgm:t>
        <a:bodyPr/>
        <a:lstStyle/>
        <a:p>
          <a:endParaRPr lang="es-MX"/>
        </a:p>
      </dgm:t>
    </dgm:pt>
    <dgm:pt modelId="{757B9BC2-145B-4340-BE04-89F4BFBC04FF}">
      <dgm:prSet phldrT="[Texto]"/>
      <dgm:spPr/>
      <dgm:t>
        <a:bodyPr/>
        <a:lstStyle/>
        <a:p>
          <a:r>
            <a:rPr lang="es-MX"/>
            <a:t>Iniciativas Tacticas</a:t>
          </a:r>
        </a:p>
      </dgm:t>
    </dgm:pt>
    <dgm:pt modelId="{356D6424-A8DE-214D-8960-6A0946C4E09D}" type="parTrans" cxnId="{D9FAB061-4677-FA4E-BA5E-2D10E16EFBC1}">
      <dgm:prSet/>
      <dgm:spPr/>
      <dgm:t>
        <a:bodyPr/>
        <a:lstStyle/>
        <a:p>
          <a:endParaRPr lang="es-MX"/>
        </a:p>
      </dgm:t>
    </dgm:pt>
    <dgm:pt modelId="{B83E46B8-2567-D443-B7D2-2E0B5A1B6B25}" type="sibTrans" cxnId="{D9FAB061-4677-FA4E-BA5E-2D10E16EFBC1}">
      <dgm:prSet/>
      <dgm:spPr/>
      <dgm:t>
        <a:bodyPr/>
        <a:lstStyle/>
        <a:p>
          <a:endParaRPr lang="es-MX"/>
        </a:p>
      </dgm:t>
    </dgm:pt>
    <dgm:pt modelId="{B59583FF-4E5A-DB4C-A117-AA6AA6E932C8}" type="pres">
      <dgm:prSet presAssocID="{7215E89C-04E4-B549-B36A-5E29E7D93AC0}" presName="Name0" presStyleCnt="0">
        <dgm:presLayoutVars>
          <dgm:chMax/>
          <dgm:chPref/>
          <dgm:dir/>
          <dgm:animLvl val="lvl"/>
        </dgm:presLayoutVars>
      </dgm:prSet>
      <dgm:spPr/>
    </dgm:pt>
    <dgm:pt modelId="{60A38FEB-995B-0A4D-921F-E04DD2015FE9}" type="pres">
      <dgm:prSet presAssocID="{88081C4D-DD5F-6348-921A-C7A40D274B14}" presName="composite" presStyleCnt="0"/>
      <dgm:spPr/>
    </dgm:pt>
    <dgm:pt modelId="{481FCD32-8D27-874D-AFB5-604A17583E4E}" type="pres">
      <dgm:prSet presAssocID="{88081C4D-DD5F-6348-921A-C7A40D274B1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B6987338-6E6F-204E-8B1B-4D47ECC1EDE4}" type="pres">
      <dgm:prSet presAssocID="{88081C4D-DD5F-6348-921A-C7A40D274B1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AF65BD0-5004-9D4E-AC09-2B2ECE7F5B3D}" type="pres">
      <dgm:prSet presAssocID="{88081C4D-DD5F-6348-921A-C7A40D274B14}" presName="BalanceSpacing" presStyleCnt="0"/>
      <dgm:spPr/>
    </dgm:pt>
    <dgm:pt modelId="{5544756C-318B-374D-A463-73FF71DA60F2}" type="pres">
      <dgm:prSet presAssocID="{88081C4D-DD5F-6348-921A-C7A40D274B14}" presName="BalanceSpacing1" presStyleCnt="0"/>
      <dgm:spPr/>
    </dgm:pt>
    <dgm:pt modelId="{3267D1BA-DEB3-9A4C-AB8B-7F02EE8D86FE}" type="pres">
      <dgm:prSet presAssocID="{01D35F9D-8146-544D-B393-15AD63225C6F}" presName="Accent1Text" presStyleLbl="node1" presStyleIdx="1" presStyleCnt="8"/>
      <dgm:spPr/>
    </dgm:pt>
    <dgm:pt modelId="{DB6B4C18-BD53-F54B-89FE-3489A089E64A}" type="pres">
      <dgm:prSet presAssocID="{01D35F9D-8146-544D-B393-15AD63225C6F}" presName="spaceBetweenRectangles" presStyleCnt="0"/>
      <dgm:spPr/>
    </dgm:pt>
    <dgm:pt modelId="{CECEB049-EC96-784F-B06E-E6F22F68B211}" type="pres">
      <dgm:prSet presAssocID="{55B8ED6C-D2CC-5E4B-A219-DCB8B23B303B}" presName="composite" presStyleCnt="0"/>
      <dgm:spPr/>
    </dgm:pt>
    <dgm:pt modelId="{ACFB36D4-78BD-4C42-AF8E-3E6AE82E6022}" type="pres">
      <dgm:prSet presAssocID="{55B8ED6C-D2CC-5E4B-A219-DCB8B23B303B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F84C4946-C518-8248-8F5E-FBAAAD0618A7}" type="pres">
      <dgm:prSet presAssocID="{55B8ED6C-D2CC-5E4B-A219-DCB8B23B303B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13FE2D3-3A19-4B49-AB7F-8798B160414E}" type="pres">
      <dgm:prSet presAssocID="{55B8ED6C-D2CC-5E4B-A219-DCB8B23B303B}" presName="BalanceSpacing" presStyleCnt="0"/>
      <dgm:spPr/>
    </dgm:pt>
    <dgm:pt modelId="{C146E8A9-DD08-3E4C-A55D-212E6506D256}" type="pres">
      <dgm:prSet presAssocID="{55B8ED6C-D2CC-5E4B-A219-DCB8B23B303B}" presName="BalanceSpacing1" presStyleCnt="0"/>
      <dgm:spPr/>
    </dgm:pt>
    <dgm:pt modelId="{EC31C662-9DC5-3F40-A9B0-15B9F61C199F}" type="pres">
      <dgm:prSet presAssocID="{255A9A8B-4569-AB42-A48E-26B64DB19623}" presName="Accent1Text" presStyleLbl="node1" presStyleIdx="3" presStyleCnt="8"/>
      <dgm:spPr/>
    </dgm:pt>
    <dgm:pt modelId="{9C8DB0B5-D67F-F549-8E96-52B248091193}" type="pres">
      <dgm:prSet presAssocID="{255A9A8B-4569-AB42-A48E-26B64DB19623}" presName="spaceBetweenRectangles" presStyleCnt="0"/>
      <dgm:spPr/>
    </dgm:pt>
    <dgm:pt modelId="{3FEAAFDB-71A8-6544-8EEB-64FEDFBFB8B8}" type="pres">
      <dgm:prSet presAssocID="{F84CE155-2C4D-6046-B336-07BAA4F7653C}" presName="composite" presStyleCnt="0"/>
      <dgm:spPr/>
    </dgm:pt>
    <dgm:pt modelId="{C40EC12E-DE71-E542-83A8-C5812CCEC089}" type="pres">
      <dgm:prSet presAssocID="{F84CE155-2C4D-6046-B336-07BAA4F7653C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DB3B9EC5-FFCE-BF47-A0F3-47CC7A64325E}" type="pres">
      <dgm:prSet presAssocID="{F84CE155-2C4D-6046-B336-07BAA4F7653C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D40FB1D-C313-7A42-9A65-5F2F9F455365}" type="pres">
      <dgm:prSet presAssocID="{F84CE155-2C4D-6046-B336-07BAA4F7653C}" presName="BalanceSpacing" presStyleCnt="0"/>
      <dgm:spPr/>
    </dgm:pt>
    <dgm:pt modelId="{24B8003D-72B5-BA4A-BC1E-B9C0BB586A14}" type="pres">
      <dgm:prSet presAssocID="{F84CE155-2C4D-6046-B336-07BAA4F7653C}" presName="BalanceSpacing1" presStyleCnt="0"/>
      <dgm:spPr/>
    </dgm:pt>
    <dgm:pt modelId="{D472164D-F106-594E-A6EF-651109470670}" type="pres">
      <dgm:prSet presAssocID="{CA04D8EC-C251-D14A-8AE7-E42F04FCA919}" presName="Accent1Text" presStyleLbl="node1" presStyleIdx="5" presStyleCnt="8"/>
      <dgm:spPr/>
    </dgm:pt>
    <dgm:pt modelId="{BCC45C65-52B0-2F42-BE90-697823553622}" type="pres">
      <dgm:prSet presAssocID="{CA04D8EC-C251-D14A-8AE7-E42F04FCA919}" presName="spaceBetweenRectangles" presStyleCnt="0"/>
      <dgm:spPr/>
    </dgm:pt>
    <dgm:pt modelId="{386BAC98-8206-EC4F-B4E2-20738B9C1BB2}" type="pres">
      <dgm:prSet presAssocID="{B28F364B-42AA-4848-8EB4-D440054DE85E}" presName="composite" presStyleCnt="0"/>
      <dgm:spPr/>
    </dgm:pt>
    <dgm:pt modelId="{F29BC278-F969-CD47-BBC7-CA5C4483648A}" type="pres">
      <dgm:prSet presAssocID="{B28F364B-42AA-4848-8EB4-D440054DE85E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82635007-AB76-614D-A385-D33D53987DFA}" type="pres">
      <dgm:prSet presAssocID="{B28F364B-42AA-4848-8EB4-D440054DE85E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16DBEE2-8425-0043-88EA-51DD97BD15C4}" type="pres">
      <dgm:prSet presAssocID="{B28F364B-42AA-4848-8EB4-D440054DE85E}" presName="BalanceSpacing" presStyleCnt="0"/>
      <dgm:spPr/>
    </dgm:pt>
    <dgm:pt modelId="{D94E936C-12BD-B046-93C5-D13D2EB49B92}" type="pres">
      <dgm:prSet presAssocID="{B28F364B-42AA-4848-8EB4-D440054DE85E}" presName="BalanceSpacing1" presStyleCnt="0"/>
      <dgm:spPr/>
    </dgm:pt>
    <dgm:pt modelId="{38DC82DF-CDE3-2B42-B728-870AE3161570}" type="pres">
      <dgm:prSet presAssocID="{35E2F297-E9A3-A742-9CD1-525F3399FA3A}" presName="Accent1Text" presStyleLbl="node1" presStyleIdx="7" presStyleCnt="8"/>
      <dgm:spPr/>
    </dgm:pt>
  </dgm:ptLst>
  <dgm:cxnLst>
    <dgm:cxn modelId="{A74F2D0A-1DD5-FD48-8D6E-C274D646B329}" type="presOf" srcId="{F3B8E821-87C9-2A43-A2C7-A5756EC98C31}" destId="{F84C4946-C518-8248-8F5E-FBAAAD0618A7}" srcOrd="0" destOrd="0" presId="urn:microsoft.com/office/officeart/2008/layout/AlternatingHexagons"/>
    <dgm:cxn modelId="{2C124F16-B88D-054B-AF85-8F3A1D1176C3}" type="presOf" srcId="{B28F364B-42AA-4848-8EB4-D440054DE85E}" destId="{F29BC278-F969-CD47-BBC7-CA5C4483648A}" srcOrd="0" destOrd="0" presId="urn:microsoft.com/office/officeart/2008/layout/AlternatingHexagons"/>
    <dgm:cxn modelId="{1BE44424-3400-B248-B548-D3F44CEDDF7C}" type="presOf" srcId="{88081C4D-DD5F-6348-921A-C7A40D274B14}" destId="{481FCD32-8D27-874D-AFB5-604A17583E4E}" srcOrd="0" destOrd="0" presId="urn:microsoft.com/office/officeart/2008/layout/AlternatingHexagons"/>
    <dgm:cxn modelId="{A92EE026-35DE-1A4E-9943-C531E2023E2F}" type="presOf" srcId="{35E2F297-E9A3-A742-9CD1-525F3399FA3A}" destId="{38DC82DF-CDE3-2B42-B728-870AE3161570}" srcOrd="0" destOrd="0" presId="urn:microsoft.com/office/officeart/2008/layout/AlternatingHexagons"/>
    <dgm:cxn modelId="{925C2938-2F1F-AB4A-BFAB-B5F1A5C092E9}" srcId="{55B8ED6C-D2CC-5E4B-A219-DCB8B23B303B}" destId="{F3B8E821-87C9-2A43-A2C7-A5756EC98C31}" srcOrd="0" destOrd="0" parTransId="{9F17AA8B-E331-2044-935A-17442D236EE7}" sibTransId="{A7932FF5-01C7-9E49-B2F8-3E42E05A9EC7}"/>
    <dgm:cxn modelId="{DEEBF940-C21C-8047-9951-6250E33ADE61}" type="presOf" srcId="{EEF9BC7A-46A8-9C4C-A692-8A76E2FDC2C0}" destId="{B6987338-6E6F-204E-8B1B-4D47ECC1EDE4}" srcOrd="0" destOrd="0" presId="urn:microsoft.com/office/officeart/2008/layout/AlternatingHexagons"/>
    <dgm:cxn modelId="{D9FAB061-4677-FA4E-BA5E-2D10E16EFBC1}" srcId="{B28F364B-42AA-4848-8EB4-D440054DE85E}" destId="{757B9BC2-145B-4340-BE04-89F4BFBC04FF}" srcOrd="0" destOrd="0" parTransId="{356D6424-A8DE-214D-8960-6A0946C4E09D}" sibTransId="{B83E46B8-2567-D443-B7D2-2E0B5A1B6B25}"/>
    <dgm:cxn modelId="{B233467F-711F-C34D-9EBA-6397B7AD65B3}" srcId="{88081C4D-DD5F-6348-921A-C7A40D274B14}" destId="{EEF9BC7A-46A8-9C4C-A692-8A76E2FDC2C0}" srcOrd="0" destOrd="0" parTransId="{2C46FA22-E8F3-F445-8150-AEDD32A9B325}" sibTransId="{5CB9D17A-A076-C24C-9BD6-6EBAA8AC666B}"/>
    <dgm:cxn modelId="{61F0379F-DB4F-2044-8106-27457B1AF420}" type="presOf" srcId="{F84CE155-2C4D-6046-B336-07BAA4F7653C}" destId="{C40EC12E-DE71-E542-83A8-C5812CCEC089}" srcOrd="0" destOrd="0" presId="urn:microsoft.com/office/officeart/2008/layout/AlternatingHexagons"/>
    <dgm:cxn modelId="{40E7539F-612E-754A-B981-57A7625F3C5B}" srcId="{7215E89C-04E4-B549-B36A-5E29E7D93AC0}" destId="{F84CE155-2C4D-6046-B336-07BAA4F7653C}" srcOrd="2" destOrd="0" parTransId="{1AC422B1-F21F-8448-B2EE-7FE176A087DB}" sibTransId="{CA04D8EC-C251-D14A-8AE7-E42F04FCA919}"/>
    <dgm:cxn modelId="{FC3510A5-7428-3842-BD5B-199E83D3B0C7}" srcId="{7215E89C-04E4-B549-B36A-5E29E7D93AC0}" destId="{88081C4D-DD5F-6348-921A-C7A40D274B14}" srcOrd="0" destOrd="0" parTransId="{281789BE-A25D-BE46-B25B-5F29A9280C36}" sibTransId="{01D35F9D-8146-544D-B393-15AD63225C6F}"/>
    <dgm:cxn modelId="{C7D8CCA9-9AAB-2744-B935-673C69797887}" type="presOf" srcId="{CA04D8EC-C251-D14A-8AE7-E42F04FCA919}" destId="{D472164D-F106-594E-A6EF-651109470670}" srcOrd="0" destOrd="0" presId="urn:microsoft.com/office/officeart/2008/layout/AlternatingHexagons"/>
    <dgm:cxn modelId="{EB6751AC-B897-094E-9C2C-E647F6652718}" type="presOf" srcId="{7215E89C-04E4-B549-B36A-5E29E7D93AC0}" destId="{B59583FF-4E5A-DB4C-A117-AA6AA6E932C8}" srcOrd="0" destOrd="0" presId="urn:microsoft.com/office/officeart/2008/layout/AlternatingHexagons"/>
    <dgm:cxn modelId="{ECC8BDB3-4111-6442-9CFB-3F89D2906F65}" type="presOf" srcId="{757B9BC2-145B-4340-BE04-89F4BFBC04FF}" destId="{82635007-AB76-614D-A385-D33D53987DFA}" srcOrd="0" destOrd="0" presId="urn:microsoft.com/office/officeart/2008/layout/AlternatingHexagons"/>
    <dgm:cxn modelId="{EB758ABA-4516-DD4E-8E0F-2A3E1DBEF9B3}" type="presOf" srcId="{255A9A8B-4569-AB42-A48E-26B64DB19623}" destId="{EC31C662-9DC5-3F40-A9B0-15B9F61C199F}" srcOrd="0" destOrd="0" presId="urn:microsoft.com/office/officeart/2008/layout/AlternatingHexagons"/>
    <dgm:cxn modelId="{2CAE28BE-7531-BC4D-827A-190971968B7C}" srcId="{7215E89C-04E4-B549-B36A-5E29E7D93AC0}" destId="{B28F364B-42AA-4848-8EB4-D440054DE85E}" srcOrd="3" destOrd="0" parTransId="{3DF20CEA-877F-1147-B483-5262291863C7}" sibTransId="{35E2F297-E9A3-A742-9CD1-525F3399FA3A}"/>
    <dgm:cxn modelId="{E32911E1-DFAE-ED46-84D6-3B8BAD26375F}" type="presOf" srcId="{ABB1EA42-A92F-384F-90D0-D8477E9A984B}" destId="{DB3B9EC5-FFCE-BF47-A0F3-47CC7A64325E}" srcOrd="0" destOrd="0" presId="urn:microsoft.com/office/officeart/2008/layout/AlternatingHexagons"/>
    <dgm:cxn modelId="{D18B9AF0-D6C9-FA4E-95BF-7A18460D327A}" srcId="{F84CE155-2C4D-6046-B336-07BAA4F7653C}" destId="{ABB1EA42-A92F-384F-90D0-D8477E9A984B}" srcOrd="0" destOrd="0" parTransId="{B8DF071E-E333-884A-A944-CEFFFC1275C8}" sibTransId="{1FC92D61-612F-7C46-AC61-5A5AD6387940}"/>
    <dgm:cxn modelId="{14EBE9FB-B8DD-124E-A099-2C5F27C081F9}" srcId="{7215E89C-04E4-B549-B36A-5E29E7D93AC0}" destId="{55B8ED6C-D2CC-5E4B-A219-DCB8B23B303B}" srcOrd="1" destOrd="0" parTransId="{9D0780D5-7A14-C344-8073-B7F7B1970E10}" sibTransId="{255A9A8B-4569-AB42-A48E-26B64DB19623}"/>
    <dgm:cxn modelId="{DBAEFBFD-8EC2-224A-BA47-75EE967AFF37}" type="presOf" srcId="{55B8ED6C-D2CC-5E4B-A219-DCB8B23B303B}" destId="{ACFB36D4-78BD-4C42-AF8E-3E6AE82E6022}" srcOrd="0" destOrd="0" presId="urn:microsoft.com/office/officeart/2008/layout/AlternatingHexagons"/>
    <dgm:cxn modelId="{B630A9FE-7335-BC46-B659-B44D3B3B4A0D}" type="presOf" srcId="{01D35F9D-8146-544D-B393-15AD63225C6F}" destId="{3267D1BA-DEB3-9A4C-AB8B-7F02EE8D86FE}" srcOrd="0" destOrd="0" presId="urn:microsoft.com/office/officeart/2008/layout/AlternatingHexagons"/>
    <dgm:cxn modelId="{B1D7912A-ACDB-FA40-826F-814C8C9A8D3C}" type="presParOf" srcId="{B59583FF-4E5A-DB4C-A117-AA6AA6E932C8}" destId="{60A38FEB-995B-0A4D-921F-E04DD2015FE9}" srcOrd="0" destOrd="0" presId="urn:microsoft.com/office/officeart/2008/layout/AlternatingHexagons"/>
    <dgm:cxn modelId="{3511FD6C-A6AF-2942-8246-A6FB7CB0F82E}" type="presParOf" srcId="{60A38FEB-995B-0A4D-921F-E04DD2015FE9}" destId="{481FCD32-8D27-874D-AFB5-604A17583E4E}" srcOrd="0" destOrd="0" presId="urn:microsoft.com/office/officeart/2008/layout/AlternatingHexagons"/>
    <dgm:cxn modelId="{AF9DFFE0-9805-A24D-9AE0-109C3CAC8DC1}" type="presParOf" srcId="{60A38FEB-995B-0A4D-921F-E04DD2015FE9}" destId="{B6987338-6E6F-204E-8B1B-4D47ECC1EDE4}" srcOrd="1" destOrd="0" presId="urn:microsoft.com/office/officeart/2008/layout/AlternatingHexagons"/>
    <dgm:cxn modelId="{DDA3B8A2-AB17-AA4B-B824-CDB95980E19D}" type="presParOf" srcId="{60A38FEB-995B-0A4D-921F-E04DD2015FE9}" destId="{CAF65BD0-5004-9D4E-AC09-2B2ECE7F5B3D}" srcOrd="2" destOrd="0" presId="urn:microsoft.com/office/officeart/2008/layout/AlternatingHexagons"/>
    <dgm:cxn modelId="{1212A64F-9160-A94F-BDA2-D33970D0DFB5}" type="presParOf" srcId="{60A38FEB-995B-0A4D-921F-E04DD2015FE9}" destId="{5544756C-318B-374D-A463-73FF71DA60F2}" srcOrd="3" destOrd="0" presId="urn:microsoft.com/office/officeart/2008/layout/AlternatingHexagons"/>
    <dgm:cxn modelId="{5DD4BE7F-72F6-1347-835F-2A0323E11572}" type="presParOf" srcId="{60A38FEB-995B-0A4D-921F-E04DD2015FE9}" destId="{3267D1BA-DEB3-9A4C-AB8B-7F02EE8D86FE}" srcOrd="4" destOrd="0" presId="urn:microsoft.com/office/officeart/2008/layout/AlternatingHexagons"/>
    <dgm:cxn modelId="{2BDE78AE-F6BF-764D-B647-4D571F6793BE}" type="presParOf" srcId="{B59583FF-4E5A-DB4C-A117-AA6AA6E932C8}" destId="{DB6B4C18-BD53-F54B-89FE-3489A089E64A}" srcOrd="1" destOrd="0" presId="urn:microsoft.com/office/officeart/2008/layout/AlternatingHexagons"/>
    <dgm:cxn modelId="{8F78F118-EC03-EC44-A53E-15496762617F}" type="presParOf" srcId="{B59583FF-4E5A-DB4C-A117-AA6AA6E932C8}" destId="{CECEB049-EC96-784F-B06E-E6F22F68B211}" srcOrd="2" destOrd="0" presId="urn:microsoft.com/office/officeart/2008/layout/AlternatingHexagons"/>
    <dgm:cxn modelId="{E05AE439-1D5D-2B4B-B6D8-DF1DB72476E0}" type="presParOf" srcId="{CECEB049-EC96-784F-B06E-E6F22F68B211}" destId="{ACFB36D4-78BD-4C42-AF8E-3E6AE82E6022}" srcOrd="0" destOrd="0" presId="urn:microsoft.com/office/officeart/2008/layout/AlternatingHexagons"/>
    <dgm:cxn modelId="{0579FDAB-B16F-B74B-AD0C-F958E58160EF}" type="presParOf" srcId="{CECEB049-EC96-784F-B06E-E6F22F68B211}" destId="{F84C4946-C518-8248-8F5E-FBAAAD0618A7}" srcOrd="1" destOrd="0" presId="urn:microsoft.com/office/officeart/2008/layout/AlternatingHexagons"/>
    <dgm:cxn modelId="{3297E635-4FF5-0640-AB58-C1190342BAD3}" type="presParOf" srcId="{CECEB049-EC96-784F-B06E-E6F22F68B211}" destId="{113FE2D3-3A19-4B49-AB7F-8798B160414E}" srcOrd="2" destOrd="0" presId="urn:microsoft.com/office/officeart/2008/layout/AlternatingHexagons"/>
    <dgm:cxn modelId="{09F5DB6C-7842-2F4C-8306-AC284BFD8210}" type="presParOf" srcId="{CECEB049-EC96-784F-B06E-E6F22F68B211}" destId="{C146E8A9-DD08-3E4C-A55D-212E6506D256}" srcOrd="3" destOrd="0" presId="urn:microsoft.com/office/officeart/2008/layout/AlternatingHexagons"/>
    <dgm:cxn modelId="{0F6CF139-CBC4-2A4C-B96D-31D8F214CC55}" type="presParOf" srcId="{CECEB049-EC96-784F-B06E-E6F22F68B211}" destId="{EC31C662-9DC5-3F40-A9B0-15B9F61C199F}" srcOrd="4" destOrd="0" presId="urn:microsoft.com/office/officeart/2008/layout/AlternatingHexagons"/>
    <dgm:cxn modelId="{CFEEF666-71C4-2741-89BB-532AADF282D7}" type="presParOf" srcId="{B59583FF-4E5A-DB4C-A117-AA6AA6E932C8}" destId="{9C8DB0B5-D67F-F549-8E96-52B248091193}" srcOrd="3" destOrd="0" presId="urn:microsoft.com/office/officeart/2008/layout/AlternatingHexagons"/>
    <dgm:cxn modelId="{BB389A23-7E0F-A546-A85F-6B1D8268AA37}" type="presParOf" srcId="{B59583FF-4E5A-DB4C-A117-AA6AA6E932C8}" destId="{3FEAAFDB-71A8-6544-8EEB-64FEDFBFB8B8}" srcOrd="4" destOrd="0" presId="urn:microsoft.com/office/officeart/2008/layout/AlternatingHexagons"/>
    <dgm:cxn modelId="{1AF4A843-81C4-BA47-868A-36F3506EFDE8}" type="presParOf" srcId="{3FEAAFDB-71A8-6544-8EEB-64FEDFBFB8B8}" destId="{C40EC12E-DE71-E542-83A8-C5812CCEC089}" srcOrd="0" destOrd="0" presId="urn:microsoft.com/office/officeart/2008/layout/AlternatingHexagons"/>
    <dgm:cxn modelId="{F186FE65-1CF8-8946-81D4-672AC2DB009D}" type="presParOf" srcId="{3FEAAFDB-71A8-6544-8EEB-64FEDFBFB8B8}" destId="{DB3B9EC5-FFCE-BF47-A0F3-47CC7A64325E}" srcOrd="1" destOrd="0" presId="urn:microsoft.com/office/officeart/2008/layout/AlternatingHexagons"/>
    <dgm:cxn modelId="{AF80F4D9-056C-164E-83AD-C88E1552B4CE}" type="presParOf" srcId="{3FEAAFDB-71A8-6544-8EEB-64FEDFBFB8B8}" destId="{9D40FB1D-C313-7A42-9A65-5F2F9F455365}" srcOrd="2" destOrd="0" presId="urn:microsoft.com/office/officeart/2008/layout/AlternatingHexagons"/>
    <dgm:cxn modelId="{1578E7DB-B6D1-564F-A026-C97046733C85}" type="presParOf" srcId="{3FEAAFDB-71A8-6544-8EEB-64FEDFBFB8B8}" destId="{24B8003D-72B5-BA4A-BC1E-B9C0BB586A14}" srcOrd="3" destOrd="0" presId="urn:microsoft.com/office/officeart/2008/layout/AlternatingHexagons"/>
    <dgm:cxn modelId="{7A476120-36B9-1B46-873E-67A68B27BA57}" type="presParOf" srcId="{3FEAAFDB-71A8-6544-8EEB-64FEDFBFB8B8}" destId="{D472164D-F106-594E-A6EF-651109470670}" srcOrd="4" destOrd="0" presId="urn:microsoft.com/office/officeart/2008/layout/AlternatingHexagons"/>
    <dgm:cxn modelId="{15838169-78C6-C54D-B8D6-C7B8C574C4B4}" type="presParOf" srcId="{B59583FF-4E5A-DB4C-A117-AA6AA6E932C8}" destId="{BCC45C65-52B0-2F42-BE90-697823553622}" srcOrd="5" destOrd="0" presId="urn:microsoft.com/office/officeart/2008/layout/AlternatingHexagons"/>
    <dgm:cxn modelId="{EAE8840D-F135-7D45-AFEB-78C6538D4D2D}" type="presParOf" srcId="{B59583FF-4E5A-DB4C-A117-AA6AA6E932C8}" destId="{386BAC98-8206-EC4F-B4E2-20738B9C1BB2}" srcOrd="6" destOrd="0" presId="urn:microsoft.com/office/officeart/2008/layout/AlternatingHexagons"/>
    <dgm:cxn modelId="{C56F535D-1BC9-2B45-92F9-C30C61A18F8F}" type="presParOf" srcId="{386BAC98-8206-EC4F-B4E2-20738B9C1BB2}" destId="{F29BC278-F969-CD47-BBC7-CA5C4483648A}" srcOrd="0" destOrd="0" presId="urn:microsoft.com/office/officeart/2008/layout/AlternatingHexagons"/>
    <dgm:cxn modelId="{D993579D-46CC-1145-9071-C4ADC0190ED4}" type="presParOf" srcId="{386BAC98-8206-EC4F-B4E2-20738B9C1BB2}" destId="{82635007-AB76-614D-A385-D33D53987DFA}" srcOrd="1" destOrd="0" presId="urn:microsoft.com/office/officeart/2008/layout/AlternatingHexagons"/>
    <dgm:cxn modelId="{181CBD5B-9032-9249-B7B5-F6C8D78F4D01}" type="presParOf" srcId="{386BAC98-8206-EC4F-B4E2-20738B9C1BB2}" destId="{B16DBEE2-8425-0043-88EA-51DD97BD15C4}" srcOrd="2" destOrd="0" presId="urn:microsoft.com/office/officeart/2008/layout/AlternatingHexagons"/>
    <dgm:cxn modelId="{2404C850-FFD5-7147-BBFD-823E44A8A627}" type="presParOf" srcId="{386BAC98-8206-EC4F-B4E2-20738B9C1BB2}" destId="{D94E936C-12BD-B046-93C5-D13D2EB49B92}" srcOrd="3" destOrd="0" presId="urn:microsoft.com/office/officeart/2008/layout/AlternatingHexagons"/>
    <dgm:cxn modelId="{DBA967D2-74E8-894E-872C-6B2277E321F7}" type="presParOf" srcId="{386BAC98-8206-EC4F-B4E2-20738B9C1BB2}" destId="{38DC82DF-CDE3-2B42-B728-870AE316157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7F29B-7E3B-0849-AD29-91252220447C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D303-473A-7244-801F-2BB3EB70205D}">
      <dsp:nvSpPr>
        <dsp:cNvPr id="0" name=""/>
        <dsp:cNvSpPr/>
      </dsp:nvSpPr>
      <dsp:spPr>
        <a:xfrm>
          <a:off x="610504" y="416587"/>
          <a:ext cx="4227981" cy="8336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265792"/>
            </a:buClr>
            <a:buNone/>
          </a:pPr>
          <a:r>
            <a:rPr lang="es-CO" sz="1700" kern="1200">
              <a:latin typeface="+mj-lt"/>
            </a:rPr>
            <a:t>Mayor reconocimiento (realidades territoriales y actividades desarrolladas) </a:t>
          </a:r>
          <a:endParaRPr lang="es-MX" sz="1700" kern="1200"/>
        </a:p>
      </dsp:txBody>
      <dsp:txXfrm>
        <a:off x="610504" y="416587"/>
        <a:ext cx="4227981" cy="833607"/>
      </dsp:txXfrm>
    </dsp:sp>
    <dsp:sp modelId="{657FBA82-3CD4-4F41-B8BC-374E2CBEC54C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6ED7D7-5F4F-6B4B-9FBD-4CEFE8AA4FF7}">
      <dsp:nvSpPr>
        <dsp:cNvPr id="0" name=""/>
        <dsp:cNvSpPr/>
      </dsp:nvSpPr>
      <dsp:spPr>
        <a:xfrm>
          <a:off x="1088431" y="1667215"/>
          <a:ext cx="3750054" cy="83360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>
              <a:latin typeface="+mj-lt"/>
            </a:rPr>
            <a:t>Disponer de recursos financieros, humanos, </a:t>
          </a:r>
          <a:r>
            <a:rPr lang="es-ES" sz="1700" kern="1200">
              <a:latin typeface="+mj-lt"/>
            </a:rPr>
            <a:t>técnicos y tecnológicos necesarios para la implementación</a:t>
          </a:r>
          <a:endParaRPr lang="es-MX" sz="1700" kern="1200"/>
        </a:p>
      </dsp:txBody>
      <dsp:txXfrm>
        <a:off x="1088431" y="1667215"/>
        <a:ext cx="3750054" cy="833607"/>
      </dsp:txXfrm>
    </dsp:sp>
    <dsp:sp modelId="{D0AE146F-BD57-BF42-885F-A10ABFCDDBBF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1E5B1-D348-664A-8B4E-20F72E36CAB5}">
      <dsp:nvSpPr>
        <dsp:cNvPr id="0" name=""/>
        <dsp:cNvSpPr/>
      </dsp:nvSpPr>
      <dsp:spPr>
        <a:xfrm>
          <a:off x="1088431" y="2917843"/>
          <a:ext cx="3750054" cy="83360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>
              <a:latin typeface="+mj-lt"/>
              <a:cs typeface="Calibri" panose="020F0502020204030204" pitchFamily="34" charset="0"/>
            </a:rPr>
            <a:t>Mejorar comunicaci</a:t>
          </a:r>
          <a:r>
            <a:rPr lang="es-ES" sz="1700" kern="1200">
              <a:latin typeface="+mj-lt"/>
              <a:cs typeface="Calibri" panose="020F0502020204030204" pitchFamily="34" charset="0"/>
            </a:rPr>
            <a:t>ón entre áreas del nivel central</a:t>
          </a:r>
          <a:endParaRPr lang="es-MX" sz="1700" kern="1200"/>
        </a:p>
      </dsp:txBody>
      <dsp:txXfrm>
        <a:off x="1088431" y="2917843"/>
        <a:ext cx="3750054" cy="833607"/>
      </dsp:txXfrm>
    </dsp:sp>
    <dsp:sp modelId="{8FC6B228-788B-3D41-9106-50224F4C0656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95918-E356-9D4C-9FE2-CBCC8B7B389F}">
      <dsp:nvSpPr>
        <dsp:cNvPr id="0" name=""/>
        <dsp:cNvSpPr/>
      </dsp:nvSpPr>
      <dsp:spPr>
        <a:xfrm>
          <a:off x="610504" y="4168472"/>
          <a:ext cx="4227981" cy="83360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>
              <a:latin typeface="+mj-lt"/>
              <a:cs typeface="Calibri" panose="020F0502020204030204" pitchFamily="34" charset="0"/>
            </a:rPr>
            <a:t>Generar espacios de participaci</a:t>
          </a:r>
          <a:r>
            <a:rPr lang="es-ES" sz="1700" kern="1200">
              <a:latin typeface="+mj-lt"/>
              <a:cs typeface="Calibri" panose="020F0502020204030204" pitchFamily="34" charset="0"/>
            </a:rPr>
            <a:t>ón para las Direcciones Territoriales en la construcción</a:t>
          </a:r>
          <a:endParaRPr lang="es-MX" sz="1700" kern="1200"/>
        </a:p>
      </dsp:txBody>
      <dsp:txXfrm>
        <a:off x="610504" y="4168472"/>
        <a:ext cx="4227981" cy="833607"/>
      </dsp:txXfrm>
    </dsp:sp>
    <dsp:sp modelId="{9CCE1E6C-2145-FA47-95E6-AC5CEA0D545C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FCD32-8D27-874D-AFB5-604A17583E4E}">
      <dsp:nvSpPr>
        <dsp:cNvPr id="0" name=""/>
        <dsp:cNvSpPr/>
      </dsp:nvSpPr>
      <dsp:spPr>
        <a:xfrm rot="5400000">
          <a:off x="3670722" y="94514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/>
            <a:t>44</a:t>
          </a:r>
        </a:p>
      </dsp:txBody>
      <dsp:txXfrm rot="-5400000">
        <a:off x="3955082" y="223291"/>
        <a:ext cx="849005" cy="975867"/>
      </dsp:txXfrm>
    </dsp:sp>
    <dsp:sp modelId="{B6987338-6E6F-204E-8B1B-4D47ECC1EDE4}">
      <dsp:nvSpPr>
        <dsp:cNvPr id="0" name=""/>
        <dsp:cNvSpPr/>
      </dsp:nvSpPr>
      <dsp:spPr>
        <a:xfrm>
          <a:off x="5033724" y="285907"/>
          <a:ext cx="1582181" cy="85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/>
            <a:t>Tareas</a:t>
          </a:r>
        </a:p>
      </dsp:txBody>
      <dsp:txXfrm>
        <a:off x="5033724" y="285907"/>
        <a:ext cx="1582181" cy="850635"/>
      </dsp:txXfrm>
    </dsp:sp>
    <dsp:sp modelId="{3267D1BA-DEB3-9A4C-AB8B-7F02EE8D86FE}">
      <dsp:nvSpPr>
        <dsp:cNvPr id="0" name=""/>
        <dsp:cNvSpPr/>
      </dsp:nvSpPr>
      <dsp:spPr>
        <a:xfrm rot="5400000">
          <a:off x="2338627" y="94514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 rot="-5400000">
        <a:off x="2622987" y="223291"/>
        <a:ext cx="849005" cy="975867"/>
      </dsp:txXfrm>
    </dsp:sp>
    <dsp:sp modelId="{ACFB36D4-78BD-4C42-AF8E-3E6AE82E6022}">
      <dsp:nvSpPr>
        <dsp:cNvPr id="0" name=""/>
        <dsp:cNvSpPr/>
      </dsp:nvSpPr>
      <dsp:spPr>
        <a:xfrm rot="5400000">
          <a:off x="3002123" y="1297880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/>
            <a:t>3</a:t>
          </a:r>
        </a:p>
      </dsp:txBody>
      <dsp:txXfrm rot="-5400000">
        <a:off x="3286483" y="1426657"/>
        <a:ext cx="849005" cy="975867"/>
      </dsp:txXfrm>
    </dsp:sp>
    <dsp:sp modelId="{F84C4946-C518-8248-8F5E-FBAAAD0618A7}">
      <dsp:nvSpPr>
        <dsp:cNvPr id="0" name=""/>
        <dsp:cNvSpPr/>
      </dsp:nvSpPr>
      <dsp:spPr>
        <a:xfrm>
          <a:off x="1512093" y="1489273"/>
          <a:ext cx="1531143" cy="85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/>
            <a:t>Objetivos Estrategicos </a:t>
          </a:r>
        </a:p>
      </dsp:txBody>
      <dsp:txXfrm>
        <a:off x="1512093" y="1489273"/>
        <a:ext cx="1531143" cy="850635"/>
      </dsp:txXfrm>
    </dsp:sp>
    <dsp:sp modelId="{EC31C662-9DC5-3F40-A9B0-15B9F61C199F}">
      <dsp:nvSpPr>
        <dsp:cNvPr id="0" name=""/>
        <dsp:cNvSpPr/>
      </dsp:nvSpPr>
      <dsp:spPr>
        <a:xfrm rot="5400000">
          <a:off x="4334218" y="1297880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 rot="-5400000">
        <a:off x="4618578" y="1426657"/>
        <a:ext cx="849005" cy="975867"/>
      </dsp:txXfrm>
    </dsp:sp>
    <dsp:sp modelId="{C40EC12E-DE71-E542-83A8-C5812CCEC089}">
      <dsp:nvSpPr>
        <dsp:cNvPr id="0" name=""/>
        <dsp:cNvSpPr/>
      </dsp:nvSpPr>
      <dsp:spPr>
        <a:xfrm rot="5400000">
          <a:off x="3670722" y="2501245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/>
            <a:t>23</a:t>
          </a:r>
        </a:p>
      </dsp:txBody>
      <dsp:txXfrm rot="-5400000">
        <a:off x="3955082" y="2630022"/>
        <a:ext cx="849005" cy="975867"/>
      </dsp:txXfrm>
    </dsp:sp>
    <dsp:sp modelId="{DB3B9EC5-FFCE-BF47-A0F3-47CC7A64325E}">
      <dsp:nvSpPr>
        <dsp:cNvPr id="0" name=""/>
        <dsp:cNvSpPr/>
      </dsp:nvSpPr>
      <dsp:spPr>
        <a:xfrm>
          <a:off x="5033724" y="2692638"/>
          <a:ext cx="1582181" cy="85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/>
            <a:t>Iniciativas Estrategicas</a:t>
          </a:r>
        </a:p>
      </dsp:txBody>
      <dsp:txXfrm>
        <a:off x="5033724" y="2692638"/>
        <a:ext cx="1582181" cy="850635"/>
      </dsp:txXfrm>
    </dsp:sp>
    <dsp:sp modelId="{D472164D-F106-594E-A6EF-651109470670}">
      <dsp:nvSpPr>
        <dsp:cNvPr id="0" name=""/>
        <dsp:cNvSpPr/>
      </dsp:nvSpPr>
      <dsp:spPr>
        <a:xfrm rot="5400000">
          <a:off x="2338627" y="2501245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 rot="-5400000">
        <a:off x="2622987" y="2630022"/>
        <a:ext cx="849005" cy="975867"/>
      </dsp:txXfrm>
    </dsp:sp>
    <dsp:sp modelId="{F29BC278-F969-CD47-BBC7-CA5C4483648A}">
      <dsp:nvSpPr>
        <dsp:cNvPr id="0" name=""/>
        <dsp:cNvSpPr/>
      </dsp:nvSpPr>
      <dsp:spPr>
        <a:xfrm rot="5400000">
          <a:off x="3002123" y="3704611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100" kern="1200"/>
            <a:t>14</a:t>
          </a:r>
        </a:p>
      </dsp:txBody>
      <dsp:txXfrm rot="-5400000">
        <a:off x="3286483" y="3833388"/>
        <a:ext cx="849005" cy="975867"/>
      </dsp:txXfrm>
    </dsp:sp>
    <dsp:sp modelId="{82635007-AB76-614D-A385-D33D53987DFA}">
      <dsp:nvSpPr>
        <dsp:cNvPr id="0" name=""/>
        <dsp:cNvSpPr/>
      </dsp:nvSpPr>
      <dsp:spPr>
        <a:xfrm>
          <a:off x="1512093" y="3896004"/>
          <a:ext cx="1531143" cy="85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/>
            <a:t>Iniciativas Tacticas</a:t>
          </a:r>
        </a:p>
      </dsp:txBody>
      <dsp:txXfrm>
        <a:off x="1512093" y="3896004"/>
        <a:ext cx="1531143" cy="850635"/>
      </dsp:txXfrm>
    </dsp:sp>
    <dsp:sp modelId="{38DC82DF-CDE3-2B42-B728-870AE3161570}">
      <dsp:nvSpPr>
        <dsp:cNvPr id="0" name=""/>
        <dsp:cNvSpPr/>
      </dsp:nvSpPr>
      <dsp:spPr>
        <a:xfrm rot="5400000">
          <a:off x="4334218" y="3704611"/>
          <a:ext cx="1417725" cy="123342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 rot="-5400000">
        <a:off x="4618578" y="3833388"/>
        <a:ext cx="849005" cy="975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3">
            <a:extLst>
              <a:ext uri="{FF2B5EF4-FFF2-40B4-BE49-F238E27FC236}">
                <a16:creationId xmlns:a16="http://schemas.microsoft.com/office/drawing/2014/main" id="{AA995E1F-1BD8-4888-A9AC-DE23139822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26755B41-C3DF-4B00-BE06-5FD2FEAA5F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O" altLang="es-CO"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279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9B9D7D51-4E25-4D00-92B3-D594631EA1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C451D1-53C6-4ECC-92B0-CA14501D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6E1E-323D-4195-AC18-89A4FC305341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5ED060-7EAD-4F1A-9381-8815DBADE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AE67D2-D8AD-4D00-9CB4-1566F4E8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AF617-CF34-4ECE-B3EC-75DD8B15E85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99713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1F7FBB08-F32C-444E-A344-84E81D6E5D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A78463-86F9-4D2F-96DF-338897AE3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7555-1DE0-4CA1-AE12-82BEABECE585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B9FFB9-7CDD-4EBE-9946-A42FC3F5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FF1025-996F-4597-829D-A0DDE0F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BB539-F36E-40F6-86EE-4E3668254B08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937397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69D9249B-062B-4C44-A11A-905A5391A6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8" t="41469" r="9785" b="47156"/>
          <a:stretch>
            <a:fillRect/>
          </a:stretch>
        </p:blipFill>
        <p:spPr bwMode="auto">
          <a:xfrm>
            <a:off x="9002713" y="136525"/>
            <a:ext cx="311943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40796B-C22D-4F20-BFC3-4624C363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D9B2-5D6C-4D81-A520-3EFBD7DA6AA1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E9A04E-3F55-47BC-9E63-D449B4D9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8FF46A-B473-451A-B5FD-7B4952FF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C3915-B55A-47AE-A369-C69A92369C3C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1325498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D2D6D6B-73B1-4E78-B76B-B4A9BD316E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DEE6FD61-E766-4F8C-9D37-0038205E4A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8" t="41469" r="9785" b="47156"/>
          <a:stretch>
            <a:fillRect/>
          </a:stretch>
        </p:blipFill>
        <p:spPr bwMode="auto">
          <a:xfrm>
            <a:off x="9002713" y="136525"/>
            <a:ext cx="311943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8DA5F106-1D23-4009-B11E-83695904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E95A-E229-40AD-9874-77601275461F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C829720-C449-43DB-AF8C-175374DB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B26A2CA-792E-4001-AB27-381AC7545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EF859-A5FF-49B6-9EDF-8924F3D071E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825492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0">
            <a:extLst>
              <a:ext uri="{FF2B5EF4-FFF2-40B4-BE49-F238E27FC236}">
                <a16:creationId xmlns:a16="http://schemas.microsoft.com/office/drawing/2014/main" id="{E6A96FDA-5B97-480E-99B2-6DD1A061E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7325" y="266700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600"/>
              </a:spcBef>
            </a:pPr>
            <a:fld id="{544A9265-EB20-4F26-9E46-930186861F16}" type="slidenum">
              <a:rPr lang="es-CO" altLang="en-US" sz="800">
                <a:solidFill>
                  <a:schemeClr val="bg1"/>
                </a:solidFill>
              </a:rPr>
              <a:pPr algn="ctr">
                <a:spcBef>
                  <a:spcPts val="600"/>
                </a:spcBef>
              </a:pPr>
              <a:t>‹Nº›</a:t>
            </a:fld>
            <a:endParaRPr lang="es-CO" altLang="en-US" sz="800">
              <a:solidFill>
                <a:schemeClr val="bg1"/>
              </a:solidFill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559A6C8B-8756-4FA9-917D-91B411979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7325" y="266700"/>
            <a:ext cx="361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600"/>
              </a:spcBef>
            </a:pPr>
            <a:fld id="{2E1C0C56-A91F-42C5-92EB-13311C61109B}" type="slidenum">
              <a:rPr lang="es-CO" altLang="en-US" sz="800">
                <a:solidFill>
                  <a:schemeClr val="bg1"/>
                </a:solidFill>
              </a:rPr>
              <a:pPr algn="ctr">
                <a:spcBef>
                  <a:spcPts val="600"/>
                </a:spcBef>
              </a:pPr>
              <a:t>‹Nº›</a:t>
            </a:fld>
            <a:endParaRPr lang="es-CO" altLang="en-US" sz="800">
              <a:solidFill>
                <a:schemeClr val="bg1"/>
              </a:solidFill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D94AF6E4-D3F3-44C5-80E6-3C6B7404B7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35400" y="2336800"/>
            <a:ext cx="6172198" cy="3556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5000"/>
              </a:spcBef>
              <a:buSzPct val="230000"/>
              <a:buFont typeface="+mj-lt"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 marL="13716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3pPr>
            <a:lvl4pPr marL="17145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4pPr>
            <a:lvl5pPr marL="21717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69C07E-C368-4AB8-8C6E-0D28F37C84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17650" y="1911350"/>
            <a:ext cx="2317750" cy="11938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8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409692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C6CC3C05-1E1A-4959-8503-C7D9494CD7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D0BB1A-1802-47CF-AB2D-17A9F02B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9866-F451-46F7-9709-CEB9F09B85CA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B1CE0B-3091-4C52-94F7-72EEABFC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CAF017-3C90-4557-9311-88CB69E1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4017C-BFDA-433A-98BB-F6BCEEFA821B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0817087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>
            <a:extLst>
              <a:ext uri="{FF2B5EF4-FFF2-40B4-BE49-F238E27FC236}">
                <a16:creationId xmlns:a16="http://schemas.microsoft.com/office/drawing/2014/main" id="{9F3E518E-AB69-4EA4-A339-E098571FD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C4970F-6453-4CD5-A3E8-0518084B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816A-DA02-4FB7-9798-46D6EF0B7BB5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EA75F0-F659-4487-8B0C-EF57A1B2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DDE52B-9E8A-4B00-8E3C-DDD45EAA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50A3-1CB8-49EC-96E6-40A5048CE67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1319041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>
            <a:extLst>
              <a:ext uri="{FF2B5EF4-FFF2-40B4-BE49-F238E27FC236}">
                <a16:creationId xmlns:a16="http://schemas.microsoft.com/office/drawing/2014/main" id="{F5D9D803-1A9C-46AD-B896-C3D91FF87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41451C9-F7C7-4C69-937D-F8F71F60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8072-89DF-4932-81C2-B51720E83C2C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D66D123-602F-45D4-A7C6-CF640187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D4F5F35-A818-46A1-9484-B8156052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D033A-6678-4F77-8775-38A2A011118E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362650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3">
            <a:extLst>
              <a:ext uri="{FF2B5EF4-FFF2-40B4-BE49-F238E27FC236}">
                <a16:creationId xmlns:a16="http://schemas.microsoft.com/office/drawing/2014/main" id="{4144CA3D-792F-4142-8A5B-C2BD3CBCA1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7E642CB-11C7-49F9-9829-08DF3A0B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29C5-5648-4789-A045-806FFC36257E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395F1412-2A4C-4942-9A40-1D567C3D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2FDECBCC-EC8A-4B8A-B200-204B485D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FE13E-37D8-4C37-9A14-C55FF57F3C0D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304090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:a16="http://schemas.microsoft.com/office/drawing/2014/main" id="{ECAA0858-2DAF-43E9-8DCA-263AECBFEC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9E22C3F-75AD-48D5-8690-96531C288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C39C-E1BF-4019-A93B-6C235121BF09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3E7D19D-1CD5-4613-B9E5-14120775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67562EE-293D-4415-B370-EA101A0A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CCBDD-5463-4EB9-8AC9-F12611DD1A70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9223735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>
            <a:extLst>
              <a:ext uri="{FF2B5EF4-FFF2-40B4-BE49-F238E27FC236}">
                <a16:creationId xmlns:a16="http://schemas.microsoft.com/office/drawing/2014/main" id="{27AB26F1-827A-470B-AF78-60E2F94ABF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8" t="41469" r="9785" b="47156"/>
          <a:stretch>
            <a:fillRect/>
          </a:stretch>
        </p:blipFill>
        <p:spPr bwMode="auto">
          <a:xfrm>
            <a:off x="9002713" y="136525"/>
            <a:ext cx="311943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1FA5FA9-A70D-4953-8E23-86CAD26C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EE74-7728-472C-AD7F-40BCCA0DD4DC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C1E9F82-2FD7-49CE-B8A6-98E0E591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5504E3-D0EF-410F-9C60-9C486BC7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787B6-7114-4544-8345-288556121110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8683054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>
            <a:extLst>
              <a:ext uri="{FF2B5EF4-FFF2-40B4-BE49-F238E27FC236}">
                <a16:creationId xmlns:a16="http://schemas.microsoft.com/office/drawing/2014/main" id="{ADDF602F-6872-4A11-9665-CBA64CA2C9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2188BFC-D521-4588-BAF7-276BCECC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E6C0-3D70-431F-BCEF-80F39EA1B067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77516C1-F734-4C15-947D-2893F5A4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161A21A-1309-4856-93ED-E293F76A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9FFEA-8051-4B77-8D49-99498FF8792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204222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>
            <a:extLst>
              <a:ext uri="{FF2B5EF4-FFF2-40B4-BE49-F238E27FC236}">
                <a16:creationId xmlns:a16="http://schemas.microsoft.com/office/drawing/2014/main" id="{62A0DC11-6DD8-485A-B977-7589D534A2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9625013" y="136525"/>
            <a:ext cx="24971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E16CF09-ED09-40BA-9262-BA978E00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79C9-C738-40B1-8DCC-B60FB43A0178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7BAD208-0D1C-46B6-A812-0EC520DB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659C35A-3E10-45D1-BE6F-77DC8D53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EDA4B-34DA-4873-92F9-1B989E54BE84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56087734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DDFC33-D3B3-4869-8876-944EF9055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944FA6-2810-4675-B0B0-F926744E4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los estilos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451CA-C749-46E5-8C68-BB13B8C0B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07F32E-51F4-4221-A7C1-FA1D5113268E}" type="datetimeFigureOut">
              <a:rPr lang="es-CO" altLang="es-CO"/>
              <a:pPr>
                <a:defRPr/>
              </a:pPr>
              <a:t>29/01/2021</a:t>
            </a:fld>
            <a:endParaRPr lang="es-CO" alt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ACCF0-D3A1-4217-ADE5-72D64F6DF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CO" alt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8C45B-2C2D-4E82-B1A7-B84ABDB5C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F4E4033-57C7-4BB9-BD92-FA66FF210305}" type="slidenum">
              <a:rPr lang="es-CO" altLang="es-CO"/>
              <a:pPr/>
              <a:t>‹Nº›</a:t>
            </a:fld>
            <a:endParaRPr lang="es-CO" altLang="es-CO"/>
          </a:p>
        </p:txBody>
      </p:sp>
      <p:pic>
        <p:nvPicPr>
          <p:cNvPr id="1031" name="Imagen 4">
            <a:extLst>
              <a:ext uri="{FF2B5EF4-FFF2-40B4-BE49-F238E27FC236}">
                <a16:creationId xmlns:a16="http://schemas.microsoft.com/office/drawing/2014/main" id="{EF04DF3A-10F5-4922-AEB9-67A647176F3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D89B5948-226D-8146-BFD1-3D5161C6FFEF}"/>
              </a:ext>
            </a:extLst>
          </p:cNvPr>
          <p:cNvGrpSpPr/>
          <p:nvPr/>
        </p:nvGrpSpPr>
        <p:grpSpPr>
          <a:xfrm>
            <a:off x="431015" y="1909773"/>
            <a:ext cx="10957420" cy="4788262"/>
            <a:chOff x="2385631" y="1855587"/>
            <a:chExt cx="6738814" cy="3305438"/>
          </a:xfrm>
        </p:grpSpPr>
        <p:pic>
          <p:nvPicPr>
            <p:cNvPr id="7" name="Imagen 6" descr="Un grupo de jóvenes posando para una foto&#10;&#10;Descripción generada automáticamente">
              <a:extLst>
                <a:ext uri="{FF2B5EF4-FFF2-40B4-BE49-F238E27FC236}">
                  <a16:creationId xmlns:a16="http://schemas.microsoft.com/office/drawing/2014/main" id="{FBE95875-5B33-FB44-AF3C-825C07186778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631" y="1855587"/>
              <a:ext cx="3456103" cy="1519854"/>
            </a:xfrm>
            <a:prstGeom prst="rect">
              <a:avLst/>
            </a:prstGeom>
            <a:solidFill>
              <a:srgbClr val="3492CF"/>
            </a:solidFill>
          </p:spPr>
        </p:pic>
        <p:pic>
          <p:nvPicPr>
            <p:cNvPr id="8" name="Imagen 7" descr="Imagen que contiene persona, comida, tabla, gente&#10;&#10;Descripción generada automáticamente">
              <a:extLst>
                <a:ext uri="{FF2B5EF4-FFF2-40B4-BE49-F238E27FC236}">
                  <a16:creationId xmlns:a16="http://schemas.microsoft.com/office/drawing/2014/main" id="{6866F4F3-0E8F-CB4C-841F-12F2775F07B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2291" y="2029083"/>
              <a:ext cx="1712154" cy="1229814"/>
            </a:xfrm>
            <a:prstGeom prst="rect">
              <a:avLst/>
            </a:prstGeom>
            <a:solidFill>
              <a:srgbClr val="3492CF"/>
            </a:solidFill>
          </p:spPr>
        </p:pic>
        <p:pic>
          <p:nvPicPr>
            <p:cNvPr id="10" name="Imagen 9" descr="Imagen que contiene pasto, mujer, gente, árbol&#10;&#10;Descripción generada automáticamente">
              <a:extLst>
                <a:ext uri="{FF2B5EF4-FFF2-40B4-BE49-F238E27FC236}">
                  <a16:creationId xmlns:a16="http://schemas.microsoft.com/office/drawing/2014/main" id="{3E1D6BDD-775B-0A43-AB28-3460EEAFC453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31" t="4679" r="3916" b="14013"/>
            <a:stretch/>
          </p:blipFill>
          <p:spPr bwMode="auto">
            <a:xfrm>
              <a:off x="4266055" y="3543737"/>
              <a:ext cx="2287620" cy="1522261"/>
            </a:xfrm>
            <a:prstGeom prst="rect">
              <a:avLst/>
            </a:prstGeom>
            <a:solidFill>
              <a:srgbClr val="3492CF"/>
            </a:solidFill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Imagen 10" descr="Imagen que contiene interior, tabla, niño, pequeño&#10;&#10;Descripción generada automáticamente">
              <a:extLst>
                <a:ext uri="{FF2B5EF4-FFF2-40B4-BE49-F238E27FC236}">
                  <a16:creationId xmlns:a16="http://schemas.microsoft.com/office/drawing/2014/main" id="{479F7E37-927C-804D-A20E-002A2F49B1B8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16"/>
            <a:stretch/>
          </p:blipFill>
          <p:spPr bwMode="auto">
            <a:xfrm>
              <a:off x="5911018" y="1904600"/>
              <a:ext cx="1431989" cy="1421826"/>
            </a:xfrm>
            <a:prstGeom prst="rect">
              <a:avLst/>
            </a:prstGeom>
            <a:solidFill>
              <a:srgbClr val="3492CF"/>
            </a:solidFill>
            <a:ln>
              <a:noFill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Imagen 11" descr="Imagen que contiene persona, parado, grupo, colorido&#10;&#10;Descripción generada automáticamente">
              <a:extLst>
                <a:ext uri="{FF2B5EF4-FFF2-40B4-BE49-F238E27FC236}">
                  <a16:creationId xmlns:a16="http://schemas.microsoft.com/office/drawing/2014/main" id="{48EB41EC-5148-7E4F-9974-7F1946079B04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631" y="3452812"/>
              <a:ext cx="1768636" cy="1708213"/>
            </a:xfrm>
            <a:prstGeom prst="rect">
              <a:avLst/>
            </a:prstGeom>
            <a:solidFill>
              <a:srgbClr val="3492CF"/>
            </a:solidFill>
          </p:spPr>
        </p:pic>
        <p:pic>
          <p:nvPicPr>
            <p:cNvPr id="13" name="Imagen 12" descr="Imagen que contiene hombre, persona, exterior, fruta&#10;&#10;Descripción generada automáticamente">
              <a:extLst>
                <a:ext uri="{FF2B5EF4-FFF2-40B4-BE49-F238E27FC236}">
                  <a16:creationId xmlns:a16="http://schemas.microsoft.com/office/drawing/2014/main" id="{46AE927A-4971-0B42-B858-5FE848C92B15}"/>
                </a:ext>
              </a:extLst>
            </p:cNvPr>
            <p:cNvPicPr/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00" r="11853"/>
            <a:stretch/>
          </p:blipFill>
          <p:spPr bwMode="auto">
            <a:xfrm>
              <a:off x="6627012" y="3543737"/>
              <a:ext cx="1230709" cy="1522261"/>
            </a:xfrm>
            <a:prstGeom prst="rect">
              <a:avLst/>
            </a:prstGeom>
            <a:solidFill>
              <a:srgbClr val="3492CF"/>
            </a:solidFill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55258C1E-FA0F-1647-B6F0-332F14F13E57}"/>
              </a:ext>
            </a:extLst>
          </p:cNvPr>
          <p:cNvSpPr/>
          <p:nvPr/>
        </p:nvSpPr>
        <p:spPr>
          <a:xfrm>
            <a:off x="311510" y="763979"/>
            <a:ext cx="90172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s-CO" altLang="es-CO" sz="48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PLANEACION ESTRATEGICA 2021</a:t>
            </a:r>
            <a:endParaRPr lang="es-ES_tradnl" sz="48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220D276-9163-4BF1-B03E-95E601AF5054}"/>
              </a:ext>
            </a:extLst>
          </p:cNvPr>
          <p:cNvSpPr/>
          <p:nvPr/>
        </p:nvSpPr>
        <p:spPr>
          <a:xfrm>
            <a:off x="0" y="6632575"/>
            <a:ext cx="12192000" cy="228600"/>
          </a:xfrm>
          <a:prstGeom prst="rect">
            <a:avLst/>
          </a:prstGeom>
          <a:solidFill>
            <a:srgbClr val="009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D79823D-1D4E-A844-BC3E-16958717BFAA}"/>
              </a:ext>
            </a:extLst>
          </p:cNvPr>
          <p:cNvSpPr/>
          <p:nvPr/>
        </p:nvSpPr>
        <p:spPr>
          <a:xfrm>
            <a:off x="0" y="372135"/>
            <a:ext cx="4114800" cy="66325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513B756-479B-B64C-8364-A061229F78D7}"/>
              </a:ext>
            </a:extLst>
          </p:cNvPr>
          <p:cNvSpPr/>
          <p:nvPr/>
        </p:nvSpPr>
        <p:spPr>
          <a:xfrm>
            <a:off x="165103" y="372135"/>
            <a:ext cx="791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s-CO" altLang="en-US" sz="2400">
                <a:ln w="0"/>
                <a:solidFill>
                  <a:schemeClr val="accent1"/>
                </a:solidFill>
                <a:ea typeface="MS PGothic"/>
                <a:cs typeface="Arial"/>
              </a:rPr>
              <a:t>Líneas Estratégicas e Iniciativas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ln w="0"/>
                <a:solidFill>
                  <a:schemeClr val="accent1"/>
                </a:solidFill>
                <a:ea typeface="MS PGothic"/>
                <a:cs typeface="Arial"/>
              </a:rPr>
              <a:t>Viceministerio de Relaciones Laborales e Inspección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DDD9935-041F-A940-ACB3-A8BF1C68E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16852"/>
              </p:ext>
            </p:extLst>
          </p:nvPr>
        </p:nvGraphicFramePr>
        <p:xfrm>
          <a:off x="180474" y="1636295"/>
          <a:ext cx="8950299" cy="338459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57634">
                  <a:extLst>
                    <a:ext uri="{9D8B030D-6E8A-4147-A177-3AD203B41FA5}">
                      <a16:colId xmlns:a16="http://schemas.microsoft.com/office/drawing/2014/main" val="234912940"/>
                    </a:ext>
                  </a:extLst>
                </a:gridCol>
                <a:gridCol w="1149559">
                  <a:extLst>
                    <a:ext uri="{9D8B030D-6E8A-4147-A177-3AD203B41FA5}">
                      <a16:colId xmlns:a16="http://schemas.microsoft.com/office/drawing/2014/main" val="914978711"/>
                    </a:ext>
                  </a:extLst>
                </a:gridCol>
                <a:gridCol w="770727">
                  <a:extLst>
                    <a:ext uri="{9D8B030D-6E8A-4147-A177-3AD203B41FA5}">
                      <a16:colId xmlns:a16="http://schemas.microsoft.com/office/drawing/2014/main" val="2370950452"/>
                    </a:ext>
                  </a:extLst>
                </a:gridCol>
                <a:gridCol w="1807792">
                  <a:extLst>
                    <a:ext uri="{9D8B030D-6E8A-4147-A177-3AD203B41FA5}">
                      <a16:colId xmlns:a16="http://schemas.microsoft.com/office/drawing/2014/main" val="321789551"/>
                    </a:ext>
                  </a:extLst>
                </a:gridCol>
                <a:gridCol w="1364587">
                  <a:extLst>
                    <a:ext uri="{9D8B030D-6E8A-4147-A177-3AD203B41FA5}">
                      <a16:colId xmlns:a16="http://schemas.microsoft.com/office/drawing/2014/main" val="274491140"/>
                    </a:ext>
                  </a:extLst>
                </a:gridCol>
              </a:tblGrid>
              <a:tr h="615380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Viceministerio de Relaciones Labores e Inspección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Iniciativa Operativa</a:t>
                      </a:r>
                      <a:endParaRPr lang="es-US" sz="16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Tareas</a:t>
                      </a:r>
                      <a:endParaRPr lang="es-US" sz="16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v/r Recursos </a:t>
                      </a:r>
                      <a:endParaRPr lang="es-US" sz="16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Proyectos de Inversión</a:t>
                      </a:r>
                      <a:endParaRPr lang="es-US" sz="16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85267"/>
                  </a:ext>
                </a:extLst>
              </a:tr>
              <a:tr h="461535"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Dirección de Derechos Fundamentales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800" u="none" strike="noStrike">
                          <a:effectLst/>
                          <a:latin typeface="+mj-lt"/>
                        </a:rPr>
                        <a:t>19</a:t>
                      </a:r>
                      <a:endParaRPr lang="es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>
                          <a:effectLst/>
                          <a:latin typeface="+mj-lt"/>
                        </a:rPr>
                        <a:t>58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$ 3,250,000,000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>
                          <a:effectLst/>
                          <a:latin typeface="+mj-lt"/>
                        </a:rPr>
                        <a:t>2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2431590"/>
                  </a:ext>
                </a:extLst>
              </a:tr>
              <a:tr h="615380"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Grupo Interno de Trabajo para las Víctimas y Equidad laboral con Enfoque de Género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8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es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>
                          <a:effectLst/>
                          <a:latin typeface="+mj-lt"/>
                        </a:rPr>
                        <a:t>76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$ 41,980,000,000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>
                          <a:effectLst/>
                          <a:latin typeface="+mj-lt"/>
                        </a:rPr>
                        <a:t>4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4354700"/>
                  </a:ext>
                </a:extLst>
              </a:tr>
              <a:tr h="461535"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Dirección de Riesgos Laborales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800" u="none" strike="noStrike" dirty="0">
                          <a:effectLst/>
                          <a:latin typeface="+mj-lt"/>
                        </a:rPr>
                        <a:t>26</a:t>
                      </a:r>
                      <a:endParaRPr lang="es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26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$ 30.975.992.368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330191"/>
                  </a:ext>
                </a:extLst>
              </a:tr>
              <a:tr h="615380"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Dirección de Inspección, Vigilancia, Control y Gestión Territorial - DIVC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800" u="none" strike="noStrike" dirty="0">
                          <a:effectLst/>
                          <a:latin typeface="+mj-lt"/>
                        </a:rPr>
                        <a:t>24</a:t>
                      </a:r>
                      <a:endParaRPr lang="es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50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$ 8,484,902,009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>
                          <a:effectLst/>
                          <a:latin typeface="+mj-lt"/>
                        </a:rPr>
                        <a:t>2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515474"/>
                  </a:ext>
                </a:extLst>
              </a:tr>
              <a:tr h="615380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Viceministerio de Relaciones Labores e Inspección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85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210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$ 84.690.894.377 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4784"/>
                  </a:ext>
                </a:extLst>
              </a:tr>
            </a:tbl>
          </a:graphicData>
        </a:graphic>
      </p:graphicFrame>
      <p:pic>
        <p:nvPicPr>
          <p:cNvPr id="55" name="Imagen 54" descr="Imagen que contiene pasto, mujer, gente, árbol&#10;&#10;Descripción generada automáticamente">
            <a:extLst>
              <a:ext uri="{FF2B5EF4-FFF2-40B4-BE49-F238E27FC236}">
                <a16:creationId xmlns:a16="http://schemas.microsoft.com/office/drawing/2014/main" id="{54410330-F1E9-2C47-8A75-E11436C7959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" t="4679" r="3916" b="14013"/>
          <a:stretch/>
        </p:blipFill>
        <p:spPr bwMode="auto">
          <a:xfrm>
            <a:off x="9218280" y="4351223"/>
            <a:ext cx="2897520" cy="2205149"/>
          </a:xfrm>
          <a:prstGeom prst="rect">
            <a:avLst/>
          </a:prstGeom>
          <a:solidFill>
            <a:srgbClr val="3492CF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0" name="Imagen 69" descr="Imagen que contiene persona, parado, grupo, colorido&#10;&#10;Descripción generada automáticamente">
            <a:extLst>
              <a:ext uri="{FF2B5EF4-FFF2-40B4-BE49-F238E27FC236}">
                <a16:creationId xmlns:a16="http://schemas.microsoft.com/office/drawing/2014/main" id="{FEEB53F8-30E3-7648-A52A-AD68AFF210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280" y="1782990"/>
            <a:ext cx="2875831" cy="2474520"/>
          </a:xfrm>
          <a:prstGeom prst="rect">
            <a:avLst/>
          </a:prstGeom>
          <a:solidFill>
            <a:srgbClr val="3492CF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1">
            <a:extLst>
              <a:ext uri="{FF2B5EF4-FFF2-40B4-BE49-F238E27FC236}">
                <a16:creationId xmlns:a16="http://schemas.microsoft.com/office/drawing/2014/main" id="{D19C4A86-BEA2-4DB6-BBD9-850CA4A0073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271730" y="1359772"/>
            <a:ext cx="7658100" cy="426441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s-CO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Líneas Estratégicas e Iniciativas</a:t>
            </a:r>
            <a:endParaRPr lang="es-CO" altLang="en-US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sz="2800" b="1"/>
              <a:t>Viceministerio de Empleo y Pensiones</a:t>
            </a:r>
            <a:endParaRPr lang="es-CO" altLang="en-US" sz="2800" b="1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Dirección de Generación y Protección al Empleo y Subsidio Familiar – DGEPS</a:t>
            </a: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Dirección de Pensiones y otras Prestaciones – DPOP</a:t>
            </a: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Direccion de Movilidad y Formacion para el Trabajo - DM-VEP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6046E7A9-6453-4B82-85DA-47FEE3EFCDD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953980" y="934322"/>
            <a:ext cx="2317750" cy="1193800"/>
          </a:xfrm>
        </p:spPr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F436B0B-9143-C449-99FF-5E39EF885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13" y="934322"/>
            <a:ext cx="11938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67434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220D276-9163-4BF1-B03E-95E601AF5054}"/>
              </a:ext>
            </a:extLst>
          </p:cNvPr>
          <p:cNvSpPr/>
          <p:nvPr/>
        </p:nvSpPr>
        <p:spPr>
          <a:xfrm>
            <a:off x="0" y="6632575"/>
            <a:ext cx="12192000" cy="228600"/>
          </a:xfrm>
          <a:prstGeom prst="rect">
            <a:avLst/>
          </a:prstGeom>
          <a:solidFill>
            <a:srgbClr val="009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D79823D-1D4E-A844-BC3E-16958717BFAA}"/>
              </a:ext>
            </a:extLst>
          </p:cNvPr>
          <p:cNvSpPr/>
          <p:nvPr/>
        </p:nvSpPr>
        <p:spPr>
          <a:xfrm>
            <a:off x="0" y="-3120"/>
            <a:ext cx="4114800" cy="66325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513B756-479B-B64C-8364-A061229F78D7}"/>
              </a:ext>
            </a:extLst>
          </p:cNvPr>
          <p:cNvSpPr/>
          <p:nvPr/>
        </p:nvSpPr>
        <p:spPr>
          <a:xfrm>
            <a:off x="165103" y="372135"/>
            <a:ext cx="791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s-CO" altLang="en-US" sz="2400">
                <a:ln w="0"/>
                <a:solidFill>
                  <a:schemeClr val="accent1"/>
                </a:solidFill>
                <a:ea typeface="MS PGothic"/>
                <a:cs typeface="Arial"/>
              </a:rPr>
              <a:t>Líneas Estratégicas e Iniciativas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ln w="0"/>
                <a:solidFill>
                  <a:schemeClr val="accent1"/>
                </a:solidFill>
                <a:ea typeface="MS PGothic"/>
                <a:cs typeface="Arial"/>
              </a:rPr>
              <a:t>Viceministerio de Empleo y Pensiones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B26293E-3F4E-6F4B-99F9-8A183EA60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02511"/>
              </p:ext>
            </p:extLst>
          </p:nvPr>
        </p:nvGraphicFramePr>
        <p:xfrm>
          <a:off x="249382" y="1370820"/>
          <a:ext cx="9936340" cy="29229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93970">
                  <a:extLst>
                    <a:ext uri="{9D8B030D-6E8A-4147-A177-3AD203B41FA5}">
                      <a16:colId xmlns:a16="http://schemas.microsoft.com/office/drawing/2014/main" val="2653241114"/>
                    </a:ext>
                  </a:extLst>
                </a:gridCol>
                <a:gridCol w="1556067">
                  <a:extLst>
                    <a:ext uri="{9D8B030D-6E8A-4147-A177-3AD203B41FA5}">
                      <a16:colId xmlns:a16="http://schemas.microsoft.com/office/drawing/2014/main" val="1072062206"/>
                    </a:ext>
                  </a:extLst>
                </a:gridCol>
                <a:gridCol w="1111477">
                  <a:extLst>
                    <a:ext uri="{9D8B030D-6E8A-4147-A177-3AD203B41FA5}">
                      <a16:colId xmlns:a16="http://schemas.microsoft.com/office/drawing/2014/main" val="3320764684"/>
                    </a:ext>
                  </a:extLst>
                </a:gridCol>
                <a:gridCol w="1871960">
                  <a:extLst>
                    <a:ext uri="{9D8B030D-6E8A-4147-A177-3AD203B41FA5}">
                      <a16:colId xmlns:a16="http://schemas.microsoft.com/office/drawing/2014/main" val="225127835"/>
                    </a:ext>
                  </a:extLst>
                </a:gridCol>
                <a:gridCol w="1602866">
                  <a:extLst>
                    <a:ext uri="{9D8B030D-6E8A-4147-A177-3AD203B41FA5}">
                      <a16:colId xmlns:a16="http://schemas.microsoft.com/office/drawing/2014/main" val="3134945538"/>
                    </a:ext>
                  </a:extLst>
                </a:gridCol>
              </a:tblGrid>
              <a:tr h="5860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Viceministerio de Empleo y Pensiones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Iniciativa Operativa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Tareas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v/r Recursos 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Proyectos de Inversión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50630"/>
                  </a:ext>
                </a:extLst>
              </a:tr>
              <a:tr h="5860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Dirección de Generación y Protección al Empleo y Subsidio Familiar - DGEPS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$ 32,351,715,407 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9641318"/>
                  </a:ext>
                </a:extLst>
              </a:tr>
              <a:tr h="5823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Dirección de Pensiones y otras Prestaciones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s-US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$ 192,883,302,909 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8598466"/>
                  </a:ext>
                </a:extLst>
              </a:tr>
              <a:tr h="5860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Dirección de Movilidad y Formación para el Trabajo - DM-VEP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$  8,126,000,000 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600" b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020613"/>
                  </a:ext>
                </a:extLst>
              </a:tr>
              <a:tr h="58239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Viceministerio de Empleo y Pensiones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250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US" sz="1600" b="0" u="none" strike="noStrike" kern="12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$ 233,361,018,316 </a:t>
                      </a:r>
                      <a:endParaRPr lang="es-US" sz="1600" b="0" u="none" strike="noStrike" kern="120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US" sz="16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s-US" sz="1600" b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783031"/>
                  </a:ext>
                </a:extLst>
              </a:tr>
            </a:tbl>
          </a:graphicData>
        </a:graphic>
      </p:graphicFrame>
      <p:pic>
        <p:nvPicPr>
          <p:cNvPr id="9" name="Imagen 8" descr="Un grupo de jóvenes posando para una foto&#10;&#10;Descripción generada automáticamente">
            <a:extLst>
              <a:ext uri="{FF2B5EF4-FFF2-40B4-BE49-F238E27FC236}">
                <a16:creationId xmlns:a16="http://schemas.microsoft.com/office/drawing/2014/main" id="{1169812B-3CC7-FD48-88D7-13831AA3FE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15" y="4296902"/>
            <a:ext cx="5619679" cy="2201663"/>
          </a:xfrm>
          <a:prstGeom prst="rect">
            <a:avLst/>
          </a:prstGeom>
          <a:solidFill>
            <a:srgbClr val="3492CF"/>
          </a:solidFill>
        </p:spPr>
      </p:pic>
      <p:pic>
        <p:nvPicPr>
          <p:cNvPr id="7" name="Imagen 6" descr="Imagen que contiene persona, comida, tabla, gente&#10;&#10;Descripción generada automáticamente">
            <a:extLst>
              <a:ext uri="{FF2B5EF4-FFF2-40B4-BE49-F238E27FC236}">
                <a16:creationId xmlns:a16="http://schemas.microsoft.com/office/drawing/2014/main" id="{725A565C-1856-DC40-907B-3F3996382B8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329" y="4506978"/>
            <a:ext cx="2783990" cy="1781510"/>
          </a:xfrm>
          <a:prstGeom prst="rect">
            <a:avLst/>
          </a:prstGeom>
          <a:solidFill>
            <a:srgbClr val="3492CF"/>
          </a:solidFill>
        </p:spPr>
      </p:pic>
    </p:spTree>
    <p:extLst>
      <p:ext uri="{BB962C8B-B14F-4D97-AF65-F5344CB8AC3E}">
        <p14:creationId xmlns:p14="http://schemas.microsoft.com/office/powerpoint/2010/main" val="251315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1">
            <a:extLst>
              <a:ext uri="{FF2B5EF4-FFF2-40B4-BE49-F238E27FC236}">
                <a16:creationId xmlns:a16="http://schemas.microsoft.com/office/drawing/2014/main" id="{D19C4A86-BEA2-4DB6-BBD9-850CA4A0073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271730" y="934322"/>
            <a:ext cx="8627996" cy="4715353"/>
          </a:xfrm>
        </p:spPr>
        <p:txBody>
          <a:bodyPr anchor="t"/>
          <a:lstStyle/>
          <a:p>
            <a:pPr>
              <a:spcBef>
                <a:spcPts val="0"/>
              </a:spcBef>
              <a:defRPr/>
            </a:pPr>
            <a:r>
              <a:rPr lang="es-CO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Líneas Estratégicas e Iniciativas</a:t>
            </a:r>
            <a:endParaRPr lang="es-CO" altLang="en-US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sz="2800" b="1"/>
              <a:t>Gestion General y Apoyo Administrativo</a:t>
            </a:r>
            <a:endParaRPr lang="es-CO" altLang="en-US" sz="2800" b="1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Subdirección de Talento Humano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Subdirección Administrativa y Financiera</a:t>
            </a: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Oficina Asesora Jurídica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Oficina Asesora de Planeacion  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Grupo Interno De Trabajo De Comunicaciones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Oficina de Cooperación y Relaciones Internacionales</a:t>
            </a: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Oficina de Tecnologías de la Información y la Comunicación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6046E7A9-6453-4B82-85DA-47FEE3EFCDD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953980" y="934322"/>
            <a:ext cx="2317750" cy="1193800"/>
          </a:xfrm>
        </p:spPr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30BBDC7-7FA4-184C-AB91-4CB0720B7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80" y="934322"/>
            <a:ext cx="1220840" cy="12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99565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220D276-9163-4BF1-B03E-95E601AF5054}"/>
              </a:ext>
            </a:extLst>
          </p:cNvPr>
          <p:cNvSpPr/>
          <p:nvPr/>
        </p:nvSpPr>
        <p:spPr>
          <a:xfrm>
            <a:off x="0" y="6632575"/>
            <a:ext cx="12192000" cy="228600"/>
          </a:xfrm>
          <a:prstGeom prst="rect">
            <a:avLst/>
          </a:prstGeom>
          <a:solidFill>
            <a:srgbClr val="009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D79823D-1D4E-A844-BC3E-16958717BFAA}"/>
              </a:ext>
            </a:extLst>
          </p:cNvPr>
          <p:cNvSpPr/>
          <p:nvPr/>
        </p:nvSpPr>
        <p:spPr>
          <a:xfrm>
            <a:off x="0" y="372135"/>
            <a:ext cx="4114800" cy="66325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513B756-479B-B64C-8364-A061229F78D7}"/>
              </a:ext>
            </a:extLst>
          </p:cNvPr>
          <p:cNvSpPr/>
          <p:nvPr/>
        </p:nvSpPr>
        <p:spPr>
          <a:xfrm>
            <a:off x="165103" y="372135"/>
            <a:ext cx="791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s-CO" altLang="en-US" sz="2400">
                <a:ln w="0"/>
                <a:solidFill>
                  <a:schemeClr val="accent1"/>
                </a:solidFill>
                <a:ea typeface="MS PGothic"/>
                <a:cs typeface="Arial"/>
              </a:rPr>
              <a:t>Líneas Estratégicas e Iniciativas  Gestion General y Apoyo Administrativo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0B6EDC4-8D9B-1E43-BBD4-43BB90380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396131"/>
              </p:ext>
            </p:extLst>
          </p:nvPr>
        </p:nvGraphicFramePr>
        <p:xfrm>
          <a:off x="243999" y="1286320"/>
          <a:ext cx="9781149" cy="16995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98251">
                  <a:extLst>
                    <a:ext uri="{9D8B030D-6E8A-4147-A177-3AD203B41FA5}">
                      <a16:colId xmlns:a16="http://schemas.microsoft.com/office/drawing/2014/main" val="714037455"/>
                    </a:ext>
                  </a:extLst>
                </a:gridCol>
                <a:gridCol w="1154700">
                  <a:extLst>
                    <a:ext uri="{9D8B030D-6E8A-4147-A177-3AD203B41FA5}">
                      <a16:colId xmlns:a16="http://schemas.microsoft.com/office/drawing/2014/main" val="2276582098"/>
                    </a:ext>
                  </a:extLst>
                </a:gridCol>
                <a:gridCol w="1227520">
                  <a:extLst>
                    <a:ext uri="{9D8B030D-6E8A-4147-A177-3AD203B41FA5}">
                      <a16:colId xmlns:a16="http://schemas.microsoft.com/office/drawing/2014/main" val="1807453653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278984580"/>
                    </a:ext>
                  </a:extLst>
                </a:gridCol>
                <a:gridCol w="1062164">
                  <a:extLst>
                    <a:ext uri="{9D8B030D-6E8A-4147-A177-3AD203B41FA5}">
                      <a16:colId xmlns:a16="http://schemas.microsoft.com/office/drawing/2014/main" val="41106796"/>
                    </a:ext>
                  </a:extLst>
                </a:gridCol>
              </a:tblGrid>
              <a:tr h="42489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Secretaria General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Iniciativa Operativa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Tareas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v/r Recursos 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Proyectos de Inversión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71503"/>
                  </a:ext>
                </a:extLst>
              </a:tr>
              <a:tr h="42489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Subdirección Administrativa y Financiera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19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31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 $ 4,100,932,517.00 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1074272"/>
                  </a:ext>
                </a:extLst>
              </a:tr>
              <a:tr h="42489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Subdirección de Talento Humano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27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46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 dirty="0">
                          <a:effectLst/>
                          <a:latin typeface="+mj-lt"/>
                        </a:rPr>
                        <a:t> $ 1,049,067,483.00 </a:t>
                      </a:r>
                      <a:endParaRPr lang="es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4446"/>
                  </a:ext>
                </a:extLst>
              </a:tr>
              <a:tr h="42489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Secretaria General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77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$  5,150,000,000 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7322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1F670CA-B23A-5A48-AC4B-559327614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92811"/>
              </p:ext>
            </p:extLst>
          </p:nvPr>
        </p:nvGraphicFramePr>
        <p:xfrm>
          <a:off x="244000" y="3236924"/>
          <a:ext cx="9781147" cy="23347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98250">
                  <a:extLst>
                    <a:ext uri="{9D8B030D-6E8A-4147-A177-3AD203B41FA5}">
                      <a16:colId xmlns:a16="http://schemas.microsoft.com/office/drawing/2014/main" val="2657195016"/>
                    </a:ext>
                  </a:extLst>
                </a:gridCol>
                <a:gridCol w="1154700">
                  <a:extLst>
                    <a:ext uri="{9D8B030D-6E8A-4147-A177-3AD203B41FA5}">
                      <a16:colId xmlns:a16="http://schemas.microsoft.com/office/drawing/2014/main" val="1340894769"/>
                    </a:ext>
                  </a:extLst>
                </a:gridCol>
                <a:gridCol w="1227520">
                  <a:extLst>
                    <a:ext uri="{9D8B030D-6E8A-4147-A177-3AD203B41FA5}">
                      <a16:colId xmlns:a16="http://schemas.microsoft.com/office/drawing/2014/main" val="3132214258"/>
                    </a:ext>
                  </a:extLst>
                </a:gridCol>
                <a:gridCol w="1563330">
                  <a:extLst>
                    <a:ext uri="{9D8B030D-6E8A-4147-A177-3AD203B41FA5}">
                      <a16:colId xmlns:a16="http://schemas.microsoft.com/office/drawing/2014/main" val="1985058458"/>
                    </a:ext>
                  </a:extLst>
                </a:gridCol>
                <a:gridCol w="1037347">
                  <a:extLst>
                    <a:ext uri="{9D8B030D-6E8A-4147-A177-3AD203B41FA5}">
                      <a16:colId xmlns:a16="http://schemas.microsoft.com/office/drawing/2014/main" val="3250102774"/>
                    </a:ext>
                  </a:extLst>
                </a:gridCol>
              </a:tblGrid>
              <a:tr h="553770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Gestión General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Iniciativa Operativa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No. Tareas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v/r Recursos 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Proyectos de Inversión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44736"/>
                  </a:ext>
                </a:extLst>
              </a:tr>
              <a:tr h="30945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Grupo Interno De Trabajo De Comunicaciones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3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12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 $                               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0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8820645"/>
                  </a:ext>
                </a:extLst>
              </a:tr>
              <a:tr h="30945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Oficina de Cooperación y Relaciones Internacionales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7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 $ 618,000,000.00 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5699645"/>
                  </a:ext>
                </a:extLst>
              </a:tr>
              <a:tr h="30945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Oficina Asesora Jurídica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6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42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 dirty="0">
                          <a:effectLst/>
                          <a:latin typeface="+mj-lt"/>
                        </a:rPr>
                        <a:t> $ 515,000,000.00 </a:t>
                      </a:r>
                      <a:endParaRPr lang="es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6336854"/>
                  </a:ext>
                </a:extLst>
              </a:tr>
              <a:tr h="309459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Oficina de Tecnologías de la Información y la Comunicación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6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20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 $ 2,060,000,000.00 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0024457"/>
                  </a:ext>
                </a:extLst>
              </a:tr>
              <a:tr h="266263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Oficina Asesora de Planeación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13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76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effectLst/>
                          <a:latin typeface="+mj-lt"/>
                        </a:rPr>
                        <a:t> $ 515,000,000.00 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S" sz="110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0214435"/>
                  </a:ext>
                </a:extLst>
              </a:tr>
              <a:tr h="276886"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Gestión General</a:t>
                      </a:r>
                      <a:endParaRPr lang="es-US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161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1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$ 3,708,000,000 </a:t>
                      </a:r>
                      <a:endParaRPr lang="es-US" sz="11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1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s-US" sz="11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172967"/>
                  </a:ext>
                </a:extLst>
              </a:tr>
            </a:tbl>
          </a:graphicData>
        </a:graphic>
      </p:graphicFrame>
      <p:pic>
        <p:nvPicPr>
          <p:cNvPr id="8" name="Imagen 7" descr="Imagen que contiene hombre, persona, exterior, fruta&#10;&#10;Descripción generada automáticamente">
            <a:extLst>
              <a:ext uri="{FF2B5EF4-FFF2-40B4-BE49-F238E27FC236}">
                <a16:creationId xmlns:a16="http://schemas.microsoft.com/office/drawing/2014/main" id="{2BB9DEC1-36DA-4432-B9E1-826DF9EE3F6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00" r="11853"/>
          <a:stretch/>
        </p:blipFill>
        <p:spPr bwMode="auto">
          <a:xfrm>
            <a:off x="10149840" y="1869725"/>
            <a:ext cx="1798160" cy="3325730"/>
          </a:xfrm>
          <a:prstGeom prst="rect">
            <a:avLst/>
          </a:prstGeom>
          <a:solidFill>
            <a:srgbClr val="3492CF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6401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1">
            <a:extLst>
              <a:ext uri="{FF2B5EF4-FFF2-40B4-BE49-F238E27FC236}">
                <a16:creationId xmlns:a16="http://schemas.microsoft.com/office/drawing/2014/main" id="{D19C4A86-BEA2-4DB6-BBD9-850CA4A0073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271730" y="1208325"/>
            <a:ext cx="8627996" cy="4715353"/>
          </a:xfrm>
        </p:spPr>
        <p:txBody>
          <a:bodyPr anchor="t"/>
          <a:lstStyle/>
          <a:p>
            <a:pPr>
              <a:spcBef>
                <a:spcPts val="0"/>
              </a:spcBef>
              <a:defRPr/>
            </a:pPr>
            <a:r>
              <a:rPr lang="es-CO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Direcciones Territoriales</a:t>
            </a:r>
            <a:endParaRPr lang="es-CO" altLang="en-US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sz="2800" b="1"/>
              <a:t>Oficinas Especiales</a:t>
            </a: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6046E7A9-6453-4B82-85DA-47FEE3EFCDD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953980" y="934322"/>
            <a:ext cx="2317750" cy="1193800"/>
          </a:xfrm>
        </p:spPr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30BBDC7-7FA4-184C-AB91-4CB0720B7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80" y="934322"/>
            <a:ext cx="1220840" cy="122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9183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220D276-9163-4BF1-B03E-95E601AF5054}"/>
              </a:ext>
            </a:extLst>
          </p:cNvPr>
          <p:cNvSpPr/>
          <p:nvPr/>
        </p:nvSpPr>
        <p:spPr>
          <a:xfrm>
            <a:off x="0" y="6632575"/>
            <a:ext cx="12192000" cy="228600"/>
          </a:xfrm>
          <a:prstGeom prst="rect">
            <a:avLst/>
          </a:prstGeom>
          <a:solidFill>
            <a:srgbClr val="009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3" name="CuadroTexto 9">
            <a:extLst>
              <a:ext uri="{FF2B5EF4-FFF2-40B4-BE49-F238E27FC236}">
                <a16:creationId xmlns:a16="http://schemas.microsoft.com/office/drawing/2014/main" id="{B7361B2A-B263-664F-B0D8-4A39E4984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36" y="244791"/>
            <a:ext cx="10515599" cy="6580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s-ES_tradnl" sz="3400">
                <a:ln>
                  <a:solidFill>
                    <a:srgbClr val="32859C"/>
                  </a:solidFill>
                </a:ln>
                <a:solidFill>
                  <a:srgbClr val="055DA4"/>
                </a:solidFill>
                <a:latin typeface="+mj-lt"/>
                <a:ea typeface="+mj-ea"/>
                <a:cs typeface="+mj-cs"/>
              </a:rPr>
              <a:t>Direcciones Territoriales – Plan de Acción </a:t>
            </a:r>
            <a:endParaRPr lang="es-ES_tradnl" sz="3400" kern="1200">
              <a:ln>
                <a:solidFill>
                  <a:srgbClr val="32859C"/>
                </a:solidFill>
              </a:ln>
              <a:solidFill>
                <a:srgbClr val="055DA4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2E34046-D30D-E244-8F4E-DF8D5CFE6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2148327"/>
              </p:ext>
            </p:extLst>
          </p:nvPr>
        </p:nvGraphicFramePr>
        <p:xfrm>
          <a:off x="2032000" y="1105786"/>
          <a:ext cx="8128000" cy="503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475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536E648-05D8-42DD-949E-3E0FAAEB399A}"/>
              </a:ext>
            </a:extLst>
          </p:cNvPr>
          <p:cNvSpPr/>
          <p:nvPr/>
        </p:nvSpPr>
        <p:spPr>
          <a:xfrm>
            <a:off x="8196263" y="0"/>
            <a:ext cx="3995737" cy="6858000"/>
          </a:xfrm>
          <a:prstGeom prst="rect">
            <a:avLst/>
          </a:prstGeom>
          <a:solidFill>
            <a:srgbClr val="DF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pic>
        <p:nvPicPr>
          <p:cNvPr id="31747" name="Imagen 3">
            <a:extLst>
              <a:ext uri="{FF2B5EF4-FFF2-40B4-BE49-F238E27FC236}">
                <a16:creationId xmlns:a16="http://schemas.microsoft.com/office/drawing/2014/main" id="{3B1C9E76-D9E9-48B2-B0CC-516A3E907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41469" r="9787" b="47156"/>
          <a:stretch>
            <a:fillRect/>
          </a:stretch>
        </p:blipFill>
        <p:spPr bwMode="auto">
          <a:xfrm>
            <a:off x="6291263" y="2973388"/>
            <a:ext cx="32385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uadroTexto 2">
            <a:extLst>
              <a:ext uri="{FF2B5EF4-FFF2-40B4-BE49-F238E27FC236}">
                <a16:creationId xmlns:a16="http://schemas.microsoft.com/office/drawing/2014/main" id="{83354C3E-35B1-423D-851C-E6DDBD8F4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734" y="2913926"/>
            <a:ext cx="10895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1">
            <a:extLst>
              <a:ext uri="{FF2B5EF4-FFF2-40B4-BE49-F238E27FC236}">
                <a16:creationId xmlns:a16="http://schemas.microsoft.com/office/drawing/2014/main" id="{36ECBF71-F01D-47E1-B7B6-2BFFF342D268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835400" y="2336800"/>
            <a:ext cx="7658100" cy="3556000"/>
          </a:xfrm>
        </p:spPr>
        <p:txBody>
          <a:bodyPr/>
          <a:lstStyle/>
          <a:p>
            <a:r>
              <a:rPr lang="es-CO" altLang="en-US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Metodología y Socialización de los ejercicios previos</a:t>
            </a:r>
          </a:p>
        </p:txBody>
      </p:sp>
      <p:sp>
        <p:nvSpPr>
          <p:cNvPr id="21507" name="Text Placeholder 2">
            <a:extLst>
              <a:ext uri="{FF2B5EF4-FFF2-40B4-BE49-F238E27FC236}">
                <a16:creationId xmlns:a16="http://schemas.microsoft.com/office/drawing/2014/main" id="{C30B625B-21FF-45FF-8FD3-4EA81A0CD825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F2E7026-BD4F-774B-A023-3ABCCFA2F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81" y="2005330"/>
            <a:ext cx="100584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uadroTexto 9">
            <a:extLst>
              <a:ext uri="{FF2B5EF4-FFF2-40B4-BE49-F238E27FC236}">
                <a16:creationId xmlns:a16="http://schemas.microsoft.com/office/drawing/2014/main" id="{4CA0C0F5-C5C5-4088-90BB-6217F6EB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55" y="238959"/>
            <a:ext cx="832612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s-CO" sz="3200">
                <a:ln>
                  <a:solidFill>
                    <a:srgbClr val="32859C"/>
                  </a:solidFill>
                </a:ln>
                <a:solidFill>
                  <a:srgbClr val="055DA4"/>
                </a:solidFill>
              </a:rPr>
              <a:t>Valoración del Plan de Acción por parte de las DT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F41F568-759D-C749-9FA2-F88591CF6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6701838"/>
              </p:ext>
            </p:extLst>
          </p:nvPr>
        </p:nvGraphicFramePr>
        <p:xfrm>
          <a:off x="245655" y="932608"/>
          <a:ext cx="491506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211247CF-70F6-FF4A-84C4-A0227AC8042E}"/>
              </a:ext>
            </a:extLst>
          </p:cNvPr>
          <p:cNvGrpSpPr/>
          <p:nvPr/>
        </p:nvGrpSpPr>
        <p:grpSpPr>
          <a:xfrm>
            <a:off x="6096000" y="1248896"/>
            <a:ext cx="5850345" cy="5076396"/>
            <a:chOff x="574172" y="1248896"/>
            <a:chExt cx="9326880" cy="5076396"/>
          </a:xfrm>
        </p:grpSpPr>
        <p:sp>
          <p:nvSpPr>
            <p:cNvPr id="10" name="Forma libre 3">
              <a:extLst>
                <a:ext uri="{FF2B5EF4-FFF2-40B4-BE49-F238E27FC236}">
                  <a16:creationId xmlns:a16="http://schemas.microsoft.com/office/drawing/2014/main" id="{B6698A01-FC26-F148-BECE-95FE320DA884}"/>
                </a:ext>
              </a:extLst>
            </p:cNvPr>
            <p:cNvSpPr/>
            <p:nvPr/>
          </p:nvSpPr>
          <p:spPr>
            <a:xfrm>
              <a:off x="574173" y="5876875"/>
              <a:ext cx="9326879" cy="448417"/>
            </a:xfrm>
            <a:custGeom>
              <a:avLst/>
              <a:gdLst>
                <a:gd name="connsiteX0" fmla="*/ 0 w 3070323"/>
                <a:gd name="connsiteY0" fmla="*/ 44842 h 448417"/>
                <a:gd name="connsiteX1" fmla="*/ 44842 w 3070323"/>
                <a:gd name="connsiteY1" fmla="*/ 0 h 448417"/>
                <a:gd name="connsiteX2" fmla="*/ 3025481 w 3070323"/>
                <a:gd name="connsiteY2" fmla="*/ 0 h 448417"/>
                <a:gd name="connsiteX3" fmla="*/ 3070323 w 3070323"/>
                <a:gd name="connsiteY3" fmla="*/ 44842 h 448417"/>
                <a:gd name="connsiteX4" fmla="*/ 3070323 w 3070323"/>
                <a:gd name="connsiteY4" fmla="*/ 403575 h 448417"/>
                <a:gd name="connsiteX5" fmla="*/ 3025481 w 3070323"/>
                <a:gd name="connsiteY5" fmla="*/ 448417 h 448417"/>
                <a:gd name="connsiteX6" fmla="*/ 44842 w 3070323"/>
                <a:gd name="connsiteY6" fmla="*/ 448417 h 448417"/>
                <a:gd name="connsiteX7" fmla="*/ 0 w 3070323"/>
                <a:gd name="connsiteY7" fmla="*/ 403575 h 448417"/>
                <a:gd name="connsiteX8" fmla="*/ 0 w 3070323"/>
                <a:gd name="connsiteY8" fmla="*/ 44842 h 44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0323" h="448417">
                  <a:moveTo>
                    <a:pt x="0" y="44842"/>
                  </a:moveTo>
                  <a:cubicBezTo>
                    <a:pt x="0" y="20076"/>
                    <a:pt x="20076" y="0"/>
                    <a:pt x="44842" y="0"/>
                  </a:cubicBezTo>
                  <a:lnTo>
                    <a:pt x="3025481" y="0"/>
                  </a:lnTo>
                  <a:cubicBezTo>
                    <a:pt x="3050247" y="0"/>
                    <a:pt x="3070323" y="20076"/>
                    <a:pt x="3070323" y="44842"/>
                  </a:cubicBezTo>
                  <a:lnTo>
                    <a:pt x="3070323" y="403575"/>
                  </a:lnTo>
                  <a:cubicBezTo>
                    <a:pt x="3070323" y="428341"/>
                    <a:pt x="3050247" y="448417"/>
                    <a:pt x="3025481" y="448417"/>
                  </a:cubicBezTo>
                  <a:lnTo>
                    <a:pt x="44842" y="448417"/>
                  </a:lnTo>
                  <a:cubicBezTo>
                    <a:pt x="20076" y="448417"/>
                    <a:pt x="0" y="428341"/>
                    <a:pt x="0" y="403575"/>
                  </a:cubicBezTo>
                  <a:lnTo>
                    <a:pt x="0" y="44842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474" tIns="66474" rIns="561976" bIns="66474" numCol="1" spcCol="1270" anchor="ctr" anchorCtr="0">
              <a:noAutofit/>
            </a:bodyPr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Migración y movilidad laboral (Migración de población Venezolana) </a:t>
              </a:r>
              <a:r>
                <a:rPr lang="es-ES_tradnl" sz="1050">
                  <a:solidFill>
                    <a:schemeClr val="tx1"/>
                  </a:solidFill>
                  <a:latin typeface="+mj-lt"/>
                </a:rPr>
                <a:t>  </a:t>
              </a:r>
              <a:endParaRPr lang="es-ES_tradnl" sz="1050" kern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Forma libre 4">
              <a:extLst>
                <a:ext uri="{FF2B5EF4-FFF2-40B4-BE49-F238E27FC236}">
                  <a16:creationId xmlns:a16="http://schemas.microsoft.com/office/drawing/2014/main" id="{B5B8D305-1637-F243-8B69-24F311F03736}"/>
                </a:ext>
              </a:extLst>
            </p:cNvPr>
            <p:cNvSpPr/>
            <p:nvPr/>
          </p:nvSpPr>
          <p:spPr>
            <a:xfrm>
              <a:off x="574172" y="1248896"/>
              <a:ext cx="9326880" cy="608934"/>
            </a:xfrm>
            <a:custGeom>
              <a:avLst/>
              <a:gdLst>
                <a:gd name="connsiteX0" fmla="*/ 0 w 3070323"/>
                <a:gd name="connsiteY0" fmla="*/ 44842 h 448417"/>
                <a:gd name="connsiteX1" fmla="*/ 44842 w 3070323"/>
                <a:gd name="connsiteY1" fmla="*/ 0 h 448417"/>
                <a:gd name="connsiteX2" fmla="*/ 3025481 w 3070323"/>
                <a:gd name="connsiteY2" fmla="*/ 0 h 448417"/>
                <a:gd name="connsiteX3" fmla="*/ 3070323 w 3070323"/>
                <a:gd name="connsiteY3" fmla="*/ 44842 h 448417"/>
                <a:gd name="connsiteX4" fmla="*/ 3070323 w 3070323"/>
                <a:gd name="connsiteY4" fmla="*/ 403575 h 448417"/>
                <a:gd name="connsiteX5" fmla="*/ 3025481 w 3070323"/>
                <a:gd name="connsiteY5" fmla="*/ 448417 h 448417"/>
                <a:gd name="connsiteX6" fmla="*/ 44842 w 3070323"/>
                <a:gd name="connsiteY6" fmla="*/ 448417 h 448417"/>
                <a:gd name="connsiteX7" fmla="*/ 0 w 3070323"/>
                <a:gd name="connsiteY7" fmla="*/ 403575 h 448417"/>
                <a:gd name="connsiteX8" fmla="*/ 0 w 3070323"/>
                <a:gd name="connsiteY8" fmla="*/ 44842 h 44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0323" h="448417">
                  <a:moveTo>
                    <a:pt x="0" y="44842"/>
                  </a:moveTo>
                  <a:cubicBezTo>
                    <a:pt x="0" y="20076"/>
                    <a:pt x="20076" y="0"/>
                    <a:pt x="44842" y="0"/>
                  </a:cubicBezTo>
                  <a:lnTo>
                    <a:pt x="3025481" y="0"/>
                  </a:lnTo>
                  <a:cubicBezTo>
                    <a:pt x="3050247" y="0"/>
                    <a:pt x="3070323" y="20076"/>
                    <a:pt x="3070323" y="44842"/>
                  </a:cubicBezTo>
                  <a:lnTo>
                    <a:pt x="3070323" y="403575"/>
                  </a:lnTo>
                  <a:cubicBezTo>
                    <a:pt x="3070323" y="428341"/>
                    <a:pt x="3050247" y="448417"/>
                    <a:pt x="3025481" y="448417"/>
                  </a:cubicBezTo>
                  <a:lnTo>
                    <a:pt x="44842" y="448417"/>
                  </a:lnTo>
                  <a:cubicBezTo>
                    <a:pt x="20076" y="448417"/>
                    <a:pt x="0" y="428341"/>
                    <a:pt x="0" y="403575"/>
                  </a:cubicBezTo>
                  <a:lnTo>
                    <a:pt x="0" y="4484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42856"/>
                <a:satOff val="-16031"/>
                <a:lumOff val="2745"/>
                <a:alphaOff val="0"/>
              </a:schemeClr>
            </a:fillRef>
            <a:effectRef idx="0">
              <a:schemeClr val="accent2">
                <a:hueOff val="142856"/>
                <a:satOff val="-16031"/>
                <a:lumOff val="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474" tIns="66474" rIns="615085" bIns="66474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Fortalecer los procesos de Inspección, Vigilancia y Control (énfasis en las zonas rurales)</a:t>
              </a:r>
              <a:endParaRPr lang="es-ES_tradnl" sz="1400" kern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" name="Forma libre 6">
              <a:extLst>
                <a:ext uri="{FF2B5EF4-FFF2-40B4-BE49-F238E27FC236}">
                  <a16:creationId xmlns:a16="http://schemas.microsoft.com/office/drawing/2014/main" id="{2908B00A-C617-DF40-ADC2-E58D38117065}"/>
                </a:ext>
              </a:extLst>
            </p:cNvPr>
            <p:cNvSpPr/>
            <p:nvPr/>
          </p:nvSpPr>
          <p:spPr>
            <a:xfrm>
              <a:off x="574172" y="1941669"/>
              <a:ext cx="9326880" cy="583387"/>
            </a:xfrm>
            <a:custGeom>
              <a:avLst/>
              <a:gdLst>
                <a:gd name="connsiteX0" fmla="*/ 0 w 3070323"/>
                <a:gd name="connsiteY0" fmla="*/ 44842 h 448417"/>
                <a:gd name="connsiteX1" fmla="*/ 44842 w 3070323"/>
                <a:gd name="connsiteY1" fmla="*/ 0 h 448417"/>
                <a:gd name="connsiteX2" fmla="*/ 3025481 w 3070323"/>
                <a:gd name="connsiteY2" fmla="*/ 0 h 448417"/>
                <a:gd name="connsiteX3" fmla="*/ 3070323 w 3070323"/>
                <a:gd name="connsiteY3" fmla="*/ 44842 h 448417"/>
                <a:gd name="connsiteX4" fmla="*/ 3070323 w 3070323"/>
                <a:gd name="connsiteY4" fmla="*/ 403575 h 448417"/>
                <a:gd name="connsiteX5" fmla="*/ 3025481 w 3070323"/>
                <a:gd name="connsiteY5" fmla="*/ 448417 h 448417"/>
                <a:gd name="connsiteX6" fmla="*/ 44842 w 3070323"/>
                <a:gd name="connsiteY6" fmla="*/ 448417 h 448417"/>
                <a:gd name="connsiteX7" fmla="*/ 0 w 3070323"/>
                <a:gd name="connsiteY7" fmla="*/ 403575 h 448417"/>
                <a:gd name="connsiteX8" fmla="*/ 0 w 3070323"/>
                <a:gd name="connsiteY8" fmla="*/ 44842 h 44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0323" h="448417">
                  <a:moveTo>
                    <a:pt x="0" y="44842"/>
                  </a:moveTo>
                  <a:cubicBezTo>
                    <a:pt x="0" y="20076"/>
                    <a:pt x="20076" y="0"/>
                    <a:pt x="44842" y="0"/>
                  </a:cubicBezTo>
                  <a:lnTo>
                    <a:pt x="3025481" y="0"/>
                  </a:lnTo>
                  <a:cubicBezTo>
                    <a:pt x="3050247" y="0"/>
                    <a:pt x="3070323" y="20076"/>
                    <a:pt x="3070323" y="44842"/>
                  </a:cubicBezTo>
                  <a:lnTo>
                    <a:pt x="3070323" y="403575"/>
                  </a:lnTo>
                  <a:cubicBezTo>
                    <a:pt x="3070323" y="428341"/>
                    <a:pt x="3050247" y="448417"/>
                    <a:pt x="3025481" y="448417"/>
                  </a:cubicBezTo>
                  <a:lnTo>
                    <a:pt x="44842" y="448417"/>
                  </a:lnTo>
                  <a:cubicBezTo>
                    <a:pt x="20076" y="448417"/>
                    <a:pt x="0" y="428341"/>
                    <a:pt x="0" y="403575"/>
                  </a:cubicBezTo>
                  <a:lnTo>
                    <a:pt x="0" y="44842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85712"/>
                <a:satOff val="-32061"/>
                <a:lumOff val="5491"/>
                <a:alphaOff val="0"/>
              </a:schemeClr>
            </a:fillRef>
            <a:effectRef idx="0">
              <a:schemeClr val="accent2">
                <a:hueOff val="285712"/>
                <a:satOff val="-32061"/>
                <a:lumOff val="549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474" tIns="66474" rIns="611248" bIns="66474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Fortalecer el trabajo desde la perspectiva de la prevención: seguridad y riesgos en el trabajo, inspección preventiva</a:t>
              </a:r>
              <a:endParaRPr lang="es-ES_tradnl" sz="1400" kern="1200">
                <a:solidFill>
                  <a:schemeClr val="tx1"/>
                </a:solidFill>
                <a:latin typeface="+mj-lt"/>
                <a:cs typeface="Calibri Light"/>
              </a:endParaRPr>
            </a:p>
          </p:txBody>
        </p:sp>
        <p:sp>
          <p:nvSpPr>
            <p:cNvPr id="13" name="Forma libre 7">
              <a:extLst>
                <a:ext uri="{FF2B5EF4-FFF2-40B4-BE49-F238E27FC236}">
                  <a16:creationId xmlns:a16="http://schemas.microsoft.com/office/drawing/2014/main" id="{4C86724F-4949-6F45-9C96-35CB58810963}"/>
                </a:ext>
              </a:extLst>
            </p:cNvPr>
            <p:cNvSpPr/>
            <p:nvPr/>
          </p:nvSpPr>
          <p:spPr>
            <a:xfrm>
              <a:off x="574172" y="2681667"/>
              <a:ext cx="9326880" cy="866221"/>
            </a:xfrm>
            <a:custGeom>
              <a:avLst/>
              <a:gdLst>
                <a:gd name="connsiteX0" fmla="*/ 0 w 3070323"/>
                <a:gd name="connsiteY0" fmla="*/ 44842 h 448417"/>
                <a:gd name="connsiteX1" fmla="*/ 44842 w 3070323"/>
                <a:gd name="connsiteY1" fmla="*/ 0 h 448417"/>
                <a:gd name="connsiteX2" fmla="*/ 3025481 w 3070323"/>
                <a:gd name="connsiteY2" fmla="*/ 0 h 448417"/>
                <a:gd name="connsiteX3" fmla="*/ 3070323 w 3070323"/>
                <a:gd name="connsiteY3" fmla="*/ 44842 h 448417"/>
                <a:gd name="connsiteX4" fmla="*/ 3070323 w 3070323"/>
                <a:gd name="connsiteY4" fmla="*/ 403575 h 448417"/>
                <a:gd name="connsiteX5" fmla="*/ 3025481 w 3070323"/>
                <a:gd name="connsiteY5" fmla="*/ 448417 h 448417"/>
                <a:gd name="connsiteX6" fmla="*/ 44842 w 3070323"/>
                <a:gd name="connsiteY6" fmla="*/ 448417 h 448417"/>
                <a:gd name="connsiteX7" fmla="*/ 0 w 3070323"/>
                <a:gd name="connsiteY7" fmla="*/ 403575 h 448417"/>
                <a:gd name="connsiteX8" fmla="*/ 0 w 3070323"/>
                <a:gd name="connsiteY8" fmla="*/ 44842 h 44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0323" h="448417">
                  <a:moveTo>
                    <a:pt x="0" y="44842"/>
                  </a:moveTo>
                  <a:cubicBezTo>
                    <a:pt x="0" y="20076"/>
                    <a:pt x="20076" y="0"/>
                    <a:pt x="44842" y="0"/>
                  </a:cubicBezTo>
                  <a:lnTo>
                    <a:pt x="3025481" y="0"/>
                  </a:lnTo>
                  <a:cubicBezTo>
                    <a:pt x="3050247" y="0"/>
                    <a:pt x="3070323" y="20076"/>
                    <a:pt x="3070323" y="44842"/>
                  </a:cubicBezTo>
                  <a:lnTo>
                    <a:pt x="3070323" y="403575"/>
                  </a:lnTo>
                  <a:cubicBezTo>
                    <a:pt x="3070323" y="428341"/>
                    <a:pt x="3050247" y="448417"/>
                    <a:pt x="3025481" y="448417"/>
                  </a:cubicBezTo>
                  <a:lnTo>
                    <a:pt x="44842" y="448417"/>
                  </a:lnTo>
                  <a:cubicBezTo>
                    <a:pt x="20076" y="448417"/>
                    <a:pt x="0" y="428341"/>
                    <a:pt x="0" y="403575"/>
                  </a:cubicBezTo>
                  <a:lnTo>
                    <a:pt x="0" y="4484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28568"/>
                <a:satOff val="-48092"/>
                <a:lumOff val="8236"/>
                <a:alphaOff val="0"/>
              </a:schemeClr>
            </a:fillRef>
            <a:effectRef idx="0">
              <a:schemeClr val="accent2">
                <a:hueOff val="428568"/>
                <a:satOff val="-48092"/>
                <a:lumOff val="82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474" tIns="66474" rIns="615085" bIns="66474" numCol="1" spcCol="1270" anchor="ctr" anchorCtr="0">
              <a:noAutofit/>
            </a:bodyPr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Contextualizar las políticas públicas promulgadas desde la perspectiva del nivel central: (armonizar costumbre y formalización laboral y claridad en políticas de derechos fundamentales) </a:t>
              </a:r>
              <a:endParaRPr lang="es-ES_tradnl" sz="1400" kern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Forma libre 22">
              <a:extLst>
                <a:ext uri="{FF2B5EF4-FFF2-40B4-BE49-F238E27FC236}">
                  <a16:creationId xmlns:a16="http://schemas.microsoft.com/office/drawing/2014/main" id="{3DE6C2D9-4143-9341-BE53-26AB8DDF595C}"/>
                </a:ext>
              </a:extLst>
            </p:cNvPr>
            <p:cNvSpPr/>
            <p:nvPr/>
          </p:nvSpPr>
          <p:spPr>
            <a:xfrm>
              <a:off x="574173" y="3692883"/>
              <a:ext cx="9326879" cy="719682"/>
            </a:xfrm>
            <a:custGeom>
              <a:avLst/>
              <a:gdLst>
                <a:gd name="connsiteX0" fmla="*/ 0 w 2791495"/>
                <a:gd name="connsiteY0" fmla="*/ 45724 h 457240"/>
                <a:gd name="connsiteX1" fmla="*/ 45724 w 2791495"/>
                <a:gd name="connsiteY1" fmla="*/ 0 h 457240"/>
                <a:gd name="connsiteX2" fmla="*/ 2745771 w 2791495"/>
                <a:gd name="connsiteY2" fmla="*/ 0 h 457240"/>
                <a:gd name="connsiteX3" fmla="*/ 2791495 w 2791495"/>
                <a:gd name="connsiteY3" fmla="*/ 45724 h 457240"/>
                <a:gd name="connsiteX4" fmla="*/ 2791495 w 2791495"/>
                <a:gd name="connsiteY4" fmla="*/ 411516 h 457240"/>
                <a:gd name="connsiteX5" fmla="*/ 2745771 w 2791495"/>
                <a:gd name="connsiteY5" fmla="*/ 457240 h 457240"/>
                <a:gd name="connsiteX6" fmla="*/ 45724 w 2791495"/>
                <a:gd name="connsiteY6" fmla="*/ 457240 h 457240"/>
                <a:gd name="connsiteX7" fmla="*/ 0 w 2791495"/>
                <a:gd name="connsiteY7" fmla="*/ 411516 h 457240"/>
                <a:gd name="connsiteX8" fmla="*/ 0 w 2791495"/>
                <a:gd name="connsiteY8" fmla="*/ 45724 h 45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1495" h="457240">
                  <a:moveTo>
                    <a:pt x="0" y="45724"/>
                  </a:moveTo>
                  <a:cubicBezTo>
                    <a:pt x="0" y="20471"/>
                    <a:pt x="20471" y="0"/>
                    <a:pt x="45724" y="0"/>
                  </a:cubicBezTo>
                  <a:lnTo>
                    <a:pt x="2745771" y="0"/>
                  </a:lnTo>
                  <a:cubicBezTo>
                    <a:pt x="2771024" y="0"/>
                    <a:pt x="2791495" y="20471"/>
                    <a:pt x="2791495" y="45724"/>
                  </a:cubicBezTo>
                  <a:lnTo>
                    <a:pt x="2791495" y="411516"/>
                  </a:lnTo>
                  <a:cubicBezTo>
                    <a:pt x="2791495" y="436769"/>
                    <a:pt x="2771024" y="457240"/>
                    <a:pt x="2745771" y="457240"/>
                  </a:cubicBezTo>
                  <a:lnTo>
                    <a:pt x="45724" y="457240"/>
                  </a:lnTo>
                  <a:cubicBezTo>
                    <a:pt x="20471" y="457240"/>
                    <a:pt x="0" y="436769"/>
                    <a:pt x="0" y="411516"/>
                  </a:cubicBezTo>
                  <a:lnTo>
                    <a:pt x="0" y="4572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352" tIns="74352" rIns="520162" bIns="74352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Fortalecer la promoción del diálogo social multi-actor en el territorio (Pactos por el trabajo decente) </a:t>
              </a:r>
              <a:endParaRPr lang="es-ES_tradnl" sz="1400" kern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" name="Forma libre 25">
              <a:extLst>
                <a:ext uri="{FF2B5EF4-FFF2-40B4-BE49-F238E27FC236}">
                  <a16:creationId xmlns:a16="http://schemas.microsoft.com/office/drawing/2014/main" id="{B5BCDF46-B447-3A47-974F-5009E26F65D0}"/>
                </a:ext>
              </a:extLst>
            </p:cNvPr>
            <p:cNvSpPr/>
            <p:nvPr/>
          </p:nvSpPr>
          <p:spPr>
            <a:xfrm>
              <a:off x="574173" y="4556536"/>
              <a:ext cx="9326879" cy="457240"/>
            </a:xfrm>
            <a:custGeom>
              <a:avLst/>
              <a:gdLst>
                <a:gd name="connsiteX0" fmla="*/ 0 w 2791495"/>
                <a:gd name="connsiteY0" fmla="*/ 45724 h 457240"/>
                <a:gd name="connsiteX1" fmla="*/ 45724 w 2791495"/>
                <a:gd name="connsiteY1" fmla="*/ 0 h 457240"/>
                <a:gd name="connsiteX2" fmla="*/ 2745771 w 2791495"/>
                <a:gd name="connsiteY2" fmla="*/ 0 h 457240"/>
                <a:gd name="connsiteX3" fmla="*/ 2791495 w 2791495"/>
                <a:gd name="connsiteY3" fmla="*/ 45724 h 457240"/>
                <a:gd name="connsiteX4" fmla="*/ 2791495 w 2791495"/>
                <a:gd name="connsiteY4" fmla="*/ 411516 h 457240"/>
                <a:gd name="connsiteX5" fmla="*/ 2745771 w 2791495"/>
                <a:gd name="connsiteY5" fmla="*/ 457240 h 457240"/>
                <a:gd name="connsiteX6" fmla="*/ 45724 w 2791495"/>
                <a:gd name="connsiteY6" fmla="*/ 457240 h 457240"/>
                <a:gd name="connsiteX7" fmla="*/ 0 w 2791495"/>
                <a:gd name="connsiteY7" fmla="*/ 411516 h 457240"/>
                <a:gd name="connsiteX8" fmla="*/ 0 w 2791495"/>
                <a:gd name="connsiteY8" fmla="*/ 45724 h 45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1495" h="457240">
                  <a:moveTo>
                    <a:pt x="0" y="45724"/>
                  </a:moveTo>
                  <a:cubicBezTo>
                    <a:pt x="0" y="20471"/>
                    <a:pt x="20471" y="0"/>
                    <a:pt x="45724" y="0"/>
                  </a:cubicBezTo>
                  <a:lnTo>
                    <a:pt x="2745771" y="0"/>
                  </a:lnTo>
                  <a:cubicBezTo>
                    <a:pt x="2771024" y="0"/>
                    <a:pt x="2791495" y="20471"/>
                    <a:pt x="2791495" y="45724"/>
                  </a:cubicBezTo>
                  <a:lnTo>
                    <a:pt x="2791495" y="411516"/>
                  </a:lnTo>
                  <a:cubicBezTo>
                    <a:pt x="2791495" y="436769"/>
                    <a:pt x="2771024" y="457240"/>
                    <a:pt x="2745771" y="457240"/>
                  </a:cubicBezTo>
                  <a:lnTo>
                    <a:pt x="45724" y="457240"/>
                  </a:lnTo>
                  <a:cubicBezTo>
                    <a:pt x="20471" y="457240"/>
                    <a:pt x="0" y="436769"/>
                    <a:pt x="0" y="411516"/>
                  </a:cubicBezTo>
                  <a:lnTo>
                    <a:pt x="0" y="457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010703"/>
                <a:satOff val="-26380"/>
                <a:lumOff val="7843"/>
                <a:alphaOff val="0"/>
              </a:schemeClr>
            </a:fillRef>
            <a:effectRef idx="0">
              <a:schemeClr val="accent5">
                <a:hueOff val="6010703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352" tIns="74352" rIns="864175" bIns="74352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_tradnl" sz="1400">
                  <a:solidFill>
                    <a:schemeClr val="tx1"/>
                  </a:solidFill>
                  <a:latin typeface="+mj-lt"/>
                </a:rPr>
                <a:t>Fortalecer los procesos de conciliación</a:t>
              </a:r>
              <a:endParaRPr lang="es-ES_tradnl" sz="1400" kern="12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Rectángulo redondeado 16">
              <a:extLst>
                <a:ext uri="{FF2B5EF4-FFF2-40B4-BE49-F238E27FC236}">
                  <a16:creationId xmlns:a16="http://schemas.microsoft.com/office/drawing/2014/main" id="{A659D11E-9F82-F04B-BBD6-166D991310B6}"/>
                </a:ext>
              </a:extLst>
            </p:cNvPr>
            <p:cNvSpPr/>
            <p:nvPr/>
          </p:nvSpPr>
          <p:spPr>
            <a:xfrm>
              <a:off x="574173" y="5083470"/>
              <a:ext cx="9326879" cy="6303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r>
                <a:rPr lang="es-ES_tradnl" sz="1400">
                  <a:solidFill>
                    <a:schemeClr val="tx1"/>
                  </a:solidFill>
                  <a:latin typeface="+mj-lt"/>
                </a:rPr>
                <a:t>Fortalecer los procesos de Protección de Derechos Laborales (protección social con énfasis en zonas rurales) </a:t>
              </a:r>
            </a:p>
          </p:txBody>
        </p:sp>
      </p:grpSp>
      <p:sp>
        <p:nvSpPr>
          <p:cNvPr id="17" name="CuadroTexto 9">
            <a:extLst>
              <a:ext uri="{FF2B5EF4-FFF2-40B4-BE49-F238E27FC236}">
                <a16:creationId xmlns:a16="http://schemas.microsoft.com/office/drawing/2014/main" id="{164B0DFB-92C4-8D4F-85EF-8D1147C6D95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597172" y="3425117"/>
            <a:ext cx="438697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s-CO" sz="3200" b="1">
                <a:ln/>
                <a:solidFill>
                  <a:schemeClr val="accent4"/>
                </a:solidFill>
              </a:rPr>
              <a:t>Prioridades identificadas</a:t>
            </a:r>
          </a:p>
        </p:txBody>
      </p:sp>
      <p:sp>
        <p:nvSpPr>
          <p:cNvPr id="3" name="Abrir corchete 2">
            <a:extLst>
              <a:ext uri="{FF2B5EF4-FFF2-40B4-BE49-F238E27FC236}">
                <a16:creationId xmlns:a16="http://schemas.microsoft.com/office/drawing/2014/main" id="{31D0D455-1FF8-C141-8FA9-BA1087E8DF59}"/>
              </a:ext>
            </a:extLst>
          </p:cNvPr>
          <p:cNvSpPr/>
          <p:nvPr/>
        </p:nvSpPr>
        <p:spPr>
          <a:xfrm>
            <a:off x="5987441" y="1127341"/>
            <a:ext cx="212943" cy="5303520"/>
          </a:xfrm>
          <a:prstGeom prst="leftBracket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962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D9DEC194-B8DF-A549-9031-A3977A53918B}"/>
              </a:ext>
            </a:extLst>
          </p:cNvPr>
          <p:cNvGrpSpPr/>
          <p:nvPr/>
        </p:nvGrpSpPr>
        <p:grpSpPr>
          <a:xfrm>
            <a:off x="261353" y="1684747"/>
            <a:ext cx="11500710" cy="2953513"/>
            <a:chOff x="549452" y="1960318"/>
            <a:chExt cx="11500710" cy="2953513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6C8915F-232A-1E40-AB1C-5599415E375B}"/>
                </a:ext>
              </a:extLst>
            </p:cNvPr>
            <p:cNvGrpSpPr/>
            <p:nvPr/>
          </p:nvGrpSpPr>
          <p:grpSpPr>
            <a:xfrm>
              <a:off x="549452" y="1960318"/>
              <a:ext cx="11500710" cy="2621422"/>
              <a:chOff x="175641" y="1730280"/>
              <a:chExt cx="11500710" cy="2621422"/>
            </a:xfrm>
          </p:grpSpPr>
          <p:grpSp>
            <p:nvGrpSpPr>
              <p:cNvPr id="9" name="Grupo 8">
                <a:extLst>
                  <a:ext uri="{FF2B5EF4-FFF2-40B4-BE49-F238E27FC236}">
                    <a16:creationId xmlns:a16="http://schemas.microsoft.com/office/drawing/2014/main" id="{6A461097-0F30-634F-9638-93D95CE65412}"/>
                  </a:ext>
                </a:extLst>
              </p:cNvPr>
              <p:cNvGrpSpPr/>
              <p:nvPr/>
            </p:nvGrpSpPr>
            <p:grpSpPr>
              <a:xfrm>
                <a:off x="175641" y="1730280"/>
                <a:ext cx="11500710" cy="2621422"/>
                <a:chOff x="175641" y="1730280"/>
                <a:chExt cx="11500710" cy="2621422"/>
              </a:xfrm>
            </p:grpSpPr>
            <p:grpSp>
              <p:nvGrpSpPr>
                <p:cNvPr id="15" name="Grupo 14">
                  <a:extLst>
                    <a:ext uri="{FF2B5EF4-FFF2-40B4-BE49-F238E27FC236}">
                      <a16:creationId xmlns:a16="http://schemas.microsoft.com/office/drawing/2014/main" id="{41303A71-3DB4-6D44-A1EA-7618ABAA8E06}"/>
                    </a:ext>
                  </a:extLst>
                </p:cNvPr>
                <p:cNvGrpSpPr/>
                <p:nvPr/>
              </p:nvGrpSpPr>
              <p:grpSpPr>
                <a:xfrm>
                  <a:off x="731737" y="3034288"/>
                  <a:ext cx="10744248" cy="165446"/>
                  <a:chOff x="359589" y="1910994"/>
                  <a:chExt cx="8483382" cy="130973"/>
                </a:xfrm>
              </p:grpSpPr>
              <p:cxnSp>
                <p:nvCxnSpPr>
                  <p:cNvPr id="47" name="Conector recto 46">
                    <a:extLst>
                      <a:ext uri="{FF2B5EF4-FFF2-40B4-BE49-F238E27FC236}">
                        <a16:creationId xmlns:a16="http://schemas.microsoft.com/office/drawing/2014/main" id="{D76D14FB-3D57-0C44-8B7A-7FF84C5B3C1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67925" y="1954696"/>
                    <a:ext cx="8375046" cy="29414"/>
                  </a:xfrm>
                  <a:prstGeom prst="line">
                    <a:avLst/>
                  </a:prstGeom>
                  <a:ln w="28575">
                    <a:solidFill>
                      <a:schemeClr val="accent6">
                        <a:lumMod val="75000"/>
                      </a:schemeClr>
                    </a:solidFill>
                    <a:prstDash val="sysDot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Elipse 47">
                    <a:extLst>
                      <a:ext uri="{FF2B5EF4-FFF2-40B4-BE49-F238E27FC236}">
                        <a16:creationId xmlns:a16="http://schemas.microsoft.com/office/drawing/2014/main" id="{ED368213-6988-B149-BF7E-FCCAA5086633}"/>
                      </a:ext>
                    </a:extLst>
                  </p:cNvPr>
                  <p:cNvSpPr/>
                  <p:nvPr/>
                </p:nvSpPr>
                <p:spPr>
                  <a:xfrm>
                    <a:off x="359589" y="1910994"/>
                    <a:ext cx="117699" cy="130973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</p:grpSp>
            <p:sp>
              <p:nvSpPr>
                <p:cNvPr id="16" name="Rectángulo 15">
                  <a:extLst>
                    <a:ext uri="{FF2B5EF4-FFF2-40B4-BE49-F238E27FC236}">
                      <a16:creationId xmlns:a16="http://schemas.microsoft.com/office/drawing/2014/main" id="{E48AF32C-833A-1C42-B3DE-657C2FACA23D}"/>
                    </a:ext>
                  </a:extLst>
                </p:cNvPr>
                <p:cNvSpPr/>
                <p:nvPr/>
              </p:nvSpPr>
              <p:spPr>
                <a:xfrm>
                  <a:off x="175641" y="3210374"/>
                  <a:ext cx="1404688" cy="584775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pPr algn="ctr"/>
                  <a:r>
                    <a:rPr lang="es-ES" sz="16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Construcción Lineamientos</a:t>
                  </a:r>
                </a:p>
              </p:txBody>
            </p:sp>
            <p:pic>
              <p:nvPicPr>
                <p:cNvPr id="17" name="Imagen 16">
                  <a:extLst>
                    <a:ext uri="{FF2B5EF4-FFF2-40B4-BE49-F238E27FC236}">
                      <a16:creationId xmlns:a16="http://schemas.microsoft.com/office/drawing/2014/main" id="{09ED7D1A-C4CB-2840-B918-23D397302D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schemeClr val="accent5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artisticPencilSketch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2309" y="2575846"/>
                  <a:ext cx="415388" cy="426815"/>
                </a:xfrm>
                <a:prstGeom prst="rect">
                  <a:avLst/>
                </a:prstGeom>
              </p:spPr>
            </p:pic>
            <p:sp>
              <p:nvSpPr>
                <p:cNvPr id="18" name="Rectángulo 17">
                  <a:extLst>
                    <a:ext uri="{FF2B5EF4-FFF2-40B4-BE49-F238E27FC236}">
                      <a16:creationId xmlns:a16="http://schemas.microsoft.com/office/drawing/2014/main" id="{5E4D96A5-AE24-704B-B961-E2099717813C}"/>
                    </a:ext>
                  </a:extLst>
                </p:cNvPr>
                <p:cNvSpPr/>
                <p:nvPr/>
              </p:nvSpPr>
              <p:spPr>
                <a:xfrm>
                  <a:off x="1765863" y="2964680"/>
                  <a:ext cx="718887" cy="253916"/>
                </a:xfrm>
                <a:prstGeom prst="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s-ES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Octubre </a:t>
                  </a:r>
                </a:p>
              </p:txBody>
            </p:sp>
            <p:sp>
              <p:nvSpPr>
                <p:cNvPr id="19" name="Rectángulo 18">
                  <a:extLst>
                    <a:ext uri="{FF2B5EF4-FFF2-40B4-BE49-F238E27FC236}">
                      <a16:creationId xmlns:a16="http://schemas.microsoft.com/office/drawing/2014/main" id="{20CD2C84-41BC-C943-8353-C3C15B352223}"/>
                    </a:ext>
                  </a:extLst>
                </p:cNvPr>
                <p:cNvSpPr/>
                <p:nvPr/>
              </p:nvSpPr>
              <p:spPr>
                <a:xfrm>
                  <a:off x="8212205" y="2980963"/>
                  <a:ext cx="872911" cy="253916"/>
                </a:xfrm>
                <a:prstGeom prst="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s-ES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Noviembre </a:t>
                  </a:r>
                </a:p>
              </p:txBody>
            </p:sp>
            <p:sp>
              <p:nvSpPr>
                <p:cNvPr id="20" name="Rectángulo 19">
                  <a:extLst>
                    <a:ext uri="{FF2B5EF4-FFF2-40B4-BE49-F238E27FC236}">
                      <a16:creationId xmlns:a16="http://schemas.microsoft.com/office/drawing/2014/main" id="{15DCACBF-A8E3-D243-9E37-3C59DFA7AD32}"/>
                    </a:ext>
                  </a:extLst>
                </p:cNvPr>
                <p:cNvSpPr/>
                <p:nvPr/>
              </p:nvSpPr>
              <p:spPr>
                <a:xfrm>
                  <a:off x="4286338" y="2985337"/>
                  <a:ext cx="730724" cy="253916"/>
                </a:xfrm>
                <a:prstGeom prst="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s-ES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Oct - Nov</a:t>
                  </a:r>
                </a:p>
              </p:txBody>
            </p:sp>
            <p:grpSp>
              <p:nvGrpSpPr>
                <p:cNvPr id="21" name="Grupo 20">
                  <a:extLst>
                    <a:ext uri="{FF2B5EF4-FFF2-40B4-BE49-F238E27FC236}">
                      <a16:creationId xmlns:a16="http://schemas.microsoft.com/office/drawing/2014/main" id="{8CDE3090-8598-B74A-8F46-17DCC1BB7C7D}"/>
                    </a:ext>
                  </a:extLst>
                </p:cNvPr>
                <p:cNvGrpSpPr/>
                <p:nvPr/>
              </p:nvGrpSpPr>
              <p:grpSpPr>
                <a:xfrm>
                  <a:off x="2593451" y="1737489"/>
                  <a:ext cx="2268955" cy="1462214"/>
                  <a:chOff x="2593451" y="1737489"/>
                  <a:chExt cx="2268955" cy="1462214"/>
                </a:xfrm>
              </p:grpSpPr>
              <p:grpSp>
                <p:nvGrpSpPr>
                  <p:cNvPr id="41" name="Grupo 40">
                    <a:extLst>
                      <a:ext uri="{FF2B5EF4-FFF2-40B4-BE49-F238E27FC236}">
                        <a16:creationId xmlns:a16="http://schemas.microsoft.com/office/drawing/2014/main" id="{A8A097BF-4BB2-204A-BB96-D95D51D0E1CF}"/>
                      </a:ext>
                    </a:extLst>
                  </p:cNvPr>
                  <p:cNvGrpSpPr/>
                  <p:nvPr/>
                </p:nvGrpSpPr>
                <p:grpSpPr>
                  <a:xfrm>
                    <a:off x="2593451" y="1737489"/>
                    <a:ext cx="2268955" cy="805885"/>
                    <a:chOff x="2593451" y="1737489"/>
                    <a:chExt cx="2268955" cy="805885"/>
                  </a:xfrm>
                </p:grpSpPr>
                <p:sp>
                  <p:nvSpPr>
                    <p:cNvPr id="45" name="Rectángulo 44">
                      <a:extLst>
                        <a:ext uri="{FF2B5EF4-FFF2-40B4-BE49-F238E27FC236}">
                          <a16:creationId xmlns:a16="http://schemas.microsoft.com/office/drawing/2014/main" id="{A86AB5B4-E5F4-C14E-AC2C-C00B537FF3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4648" y="2235597"/>
                      <a:ext cx="1833326" cy="307777"/>
                    </a:xfrm>
                    <a:prstGeom prst="rect">
                      <a:avLst/>
                    </a:prstGeom>
                  </p:spPr>
                  <p:txBody>
                    <a:bodyPr wrap="square" anchor="ctr">
                      <a:spAutoFit/>
                    </a:bodyPr>
                    <a:lstStyle/>
                    <a:p>
                      <a:pPr algn="ctr"/>
                      <a:r>
                        <a:rPr lang="es-ES" sz="1400" b="1">
                          <a:solidFill>
                            <a:srgbClr val="84719C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Lecciones Aprendidas</a:t>
                      </a:r>
                    </a:p>
                  </p:txBody>
                </p:sp>
                <p:sp>
                  <p:nvSpPr>
                    <p:cNvPr id="46" name="Rectángulo 45">
                      <a:extLst>
                        <a:ext uri="{FF2B5EF4-FFF2-40B4-BE49-F238E27FC236}">
                          <a16:creationId xmlns:a16="http://schemas.microsoft.com/office/drawing/2014/main" id="{B9CC4241-26F6-6D48-A301-AB1116F4CE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93451" y="1737489"/>
                      <a:ext cx="2268955" cy="584775"/>
                    </a:xfrm>
                    <a:prstGeom prst="rect">
                      <a:avLst/>
                    </a:prstGeom>
                    <a:noFill/>
                    <a:ln w="3175">
                      <a:noFill/>
                    </a:ln>
                  </p:spPr>
                  <p:txBody>
                    <a:bodyPr wrap="square" anchor="ctr">
                      <a:spAutoFit/>
                    </a:bodyPr>
                    <a:lstStyle/>
                    <a:p>
                      <a:pPr algn="ctr"/>
                      <a:r>
                        <a:rPr lang="es-ES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Ejercicios de planeación anteriores</a:t>
                      </a:r>
                    </a:p>
                  </p:txBody>
                </p:sp>
              </p:grpSp>
              <p:grpSp>
                <p:nvGrpSpPr>
                  <p:cNvPr id="42" name="Grupo 41">
                    <a:extLst>
                      <a:ext uri="{FF2B5EF4-FFF2-40B4-BE49-F238E27FC236}">
                        <a16:creationId xmlns:a16="http://schemas.microsoft.com/office/drawing/2014/main" id="{90225003-BD57-EB4D-A11E-F74B04D204BC}"/>
                      </a:ext>
                    </a:extLst>
                  </p:cNvPr>
                  <p:cNvGrpSpPr/>
                  <p:nvPr/>
                </p:nvGrpSpPr>
                <p:grpSpPr>
                  <a:xfrm>
                    <a:off x="3433315" y="2534360"/>
                    <a:ext cx="415388" cy="665343"/>
                    <a:chOff x="3433315" y="2534360"/>
                    <a:chExt cx="415388" cy="665343"/>
                  </a:xfrm>
                </p:grpSpPr>
                <p:sp>
                  <p:nvSpPr>
                    <p:cNvPr id="43" name="Elipse 42">
                      <a:extLst>
                        <a:ext uri="{FF2B5EF4-FFF2-40B4-BE49-F238E27FC236}">
                          <a16:creationId xmlns:a16="http://schemas.microsoft.com/office/drawing/2014/main" id="{4B85F853-EF77-4148-8E76-4FB9071B3A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66476" y="3034259"/>
                      <a:ext cx="149067" cy="165444"/>
                    </a:xfrm>
                    <a:prstGeom prst="ellipse">
                      <a:avLst/>
                    </a:prstGeom>
                    <a:ln/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p:txBody>
                </p:sp>
                <p:pic>
                  <p:nvPicPr>
                    <p:cNvPr id="44" name="Imagen 43">
                      <a:extLst>
                        <a:ext uri="{FF2B5EF4-FFF2-40B4-BE49-F238E27FC236}">
                          <a16:creationId xmlns:a16="http://schemas.microsoft.com/office/drawing/2014/main" id="{0C9E1327-7DAE-B44C-84CF-1B6A1A80D850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duotone>
                        <a:schemeClr val="accent5">
                          <a:shade val="45000"/>
                          <a:satMod val="135000"/>
                        </a:schemeClr>
                        <a:prstClr val="white"/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artisticPencilSketch/>
                              </a14:imgEffect>
                            </a14:imgLayer>
                          </a14:imgProps>
                        </a:ex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433315" y="2534360"/>
                      <a:ext cx="415388" cy="426815"/>
                    </a:xfrm>
                    <a:prstGeom prst="rect">
                      <a:avLst/>
                    </a:prstGeom>
                  </p:spPr>
                </p:pic>
              </p:grpSp>
            </p:grpSp>
            <p:grpSp>
              <p:nvGrpSpPr>
                <p:cNvPr id="22" name="Grupo 21">
                  <a:extLst>
                    <a:ext uri="{FF2B5EF4-FFF2-40B4-BE49-F238E27FC236}">
                      <a16:creationId xmlns:a16="http://schemas.microsoft.com/office/drawing/2014/main" id="{B9C828DA-7F57-F34D-A29C-F7773DFA4093}"/>
                    </a:ext>
                  </a:extLst>
                </p:cNvPr>
                <p:cNvGrpSpPr/>
                <p:nvPr/>
              </p:nvGrpSpPr>
              <p:grpSpPr>
                <a:xfrm>
                  <a:off x="4458447" y="3025317"/>
                  <a:ext cx="2498078" cy="1130003"/>
                  <a:chOff x="4458447" y="3025317"/>
                  <a:chExt cx="2498078" cy="1130003"/>
                </a:xfrm>
              </p:grpSpPr>
              <p:sp>
                <p:nvSpPr>
                  <p:cNvPr id="38" name="Elipse 37">
                    <a:extLst>
                      <a:ext uri="{FF2B5EF4-FFF2-40B4-BE49-F238E27FC236}">
                        <a16:creationId xmlns:a16="http://schemas.microsoft.com/office/drawing/2014/main" id="{E3CB0E95-5972-F941-BEA0-3F22BF56ABF8}"/>
                      </a:ext>
                    </a:extLst>
                  </p:cNvPr>
                  <p:cNvSpPr/>
                  <p:nvPr/>
                </p:nvSpPr>
                <p:spPr>
                  <a:xfrm>
                    <a:off x="5632953" y="3025317"/>
                    <a:ext cx="149067" cy="165444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39" name="Rectángulo 38">
                    <a:extLst>
                      <a:ext uri="{FF2B5EF4-FFF2-40B4-BE49-F238E27FC236}">
                        <a16:creationId xmlns:a16="http://schemas.microsoft.com/office/drawing/2014/main" id="{C9E91EA7-1FEF-1349-A632-E527510E3930}"/>
                      </a:ext>
                    </a:extLst>
                  </p:cNvPr>
                  <p:cNvSpPr/>
                  <p:nvPr/>
                </p:nvSpPr>
                <p:spPr>
                  <a:xfrm>
                    <a:off x="4458447" y="3570545"/>
                    <a:ext cx="2498078" cy="584775"/>
                  </a:xfrm>
                  <a:prstGeom prst="rect">
                    <a:avLst/>
                  </a:prstGeom>
                  <a:noFill/>
                  <a:ln w="3175">
                    <a:noFill/>
                  </a:ln>
                </p:spPr>
                <p:txBody>
                  <a:bodyPr wrap="square" lIns="91440" tIns="45720" rIns="91440" bIns="45720" anchor="ctr">
                    <a:spAutoFit/>
                  </a:bodyPr>
                  <a:lstStyle/>
                  <a:p>
                    <a:pPr marL="0" indent="0" algn="ctr">
                      <a:buFont typeface="Arial"/>
                      <a:buNone/>
                      <a:defRPr/>
                    </a:pPr>
                    <a:r>
                      <a:rPr lang="es-CO" sz="1600" b="1">
                        <a:solidFill>
                          <a:srgbClr val="84719C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Definición de Grandes Apuestas</a:t>
                    </a:r>
                  </a:p>
                </p:txBody>
              </p:sp>
              <p:pic>
                <p:nvPicPr>
                  <p:cNvPr id="40" name="Imagen 39">
                    <a:extLst>
                      <a:ext uri="{FF2B5EF4-FFF2-40B4-BE49-F238E27FC236}">
                        <a16:creationId xmlns:a16="http://schemas.microsoft.com/office/drawing/2014/main" id="{62FBC212-740C-BB42-A772-A0F600D2DA6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artisticPencilSketch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5503175" y="3235742"/>
                    <a:ext cx="415388" cy="426815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" name="Rectángulo 22">
                  <a:extLst>
                    <a:ext uri="{FF2B5EF4-FFF2-40B4-BE49-F238E27FC236}">
                      <a16:creationId xmlns:a16="http://schemas.microsoft.com/office/drawing/2014/main" id="{2BB81DE1-30E9-B64E-BA9D-063C5B630385}"/>
                    </a:ext>
                  </a:extLst>
                </p:cNvPr>
                <p:cNvSpPr/>
                <p:nvPr/>
              </p:nvSpPr>
              <p:spPr>
                <a:xfrm>
                  <a:off x="6113582" y="2985881"/>
                  <a:ext cx="828318" cy="253916"/>
                </a:xfrm>
                <a:prstGeom prst="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s-ES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Noviembre </a:t>
                  </a:r>
                </a:p>
              </p:txBody>
            </p:sp>
            <p:grpSp>
              <p:nvGrpSpPr>
                <p:cNvPr id="24" name="Grupo 23">
                  <a:extLst>
                    <a:ext uri="{FF2B5EF4-FFF2-40B4-BE49-F238E27FC236}">
                      <a16:creationId xmlns:a16="http://schemas.microsoft.com/office/drawing/2014/main" id="{AEB45727-3CB1-0644-B255-14515DC682E5}"/>
                    </a:ext>
                  </a:extLst>
                </p:cNvPr>
                <p:cNvGrpSpPr/>
                <p:nvPr/>
              </p:nvGrpSpPr>
              <p:grpSpPr>
                <a:xfrm>
                  <a:off x="6595102" y="1992173"/>
                  <a:ext cx="2132307" cy="1180011"/>
                  <a:chOff x="6595102" y="1992173"/>
                  <a:chExt cx="2132307" cy="1180011"/>
                </a:xfrm>
              </p:grpSpPr>
              <p:sp>
                <p:nvSpPr>
                  <p:cNvPr id="35" name="Elipse 34">
                    <a:extLst>
                      <a:ext uri="{FF2B5EF4-FFF2-40B4-BE49-F238E27FC236}">
                        <a16:creationId xmlns:a16="http://schemas.microsoft.com/office/drawing/2014/main" id="{01D98075-E7BA-6E4B-9AE8-E3B3BD43326F}"/>
                      </a:ext>
                    </a:extLst>
                  </p:cNvPr>
                  <p:cNvSpPr/>
                  <p:nvPr/>
                </p:nvSpPr>
                <p:spPr>
                  <a:xfrm>
                    <a:off x="7616222" y="3006740"/>
                    <a:ext cx="149067" cy="165444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sp>
                <p:nvSpPr>
                  <p:cNvPr id="36" name="Rectángulo 35">
                    <a:extLst>
                      <a:ext uri="{FF2B5EF4-FFF2-40B4-BE49-F238E27FC236}">
                        <a16:creationId xmlns:a16="http://schemas.microsoft.com/office/drawing/2014/main" id="{1D65DA83-243B-9643-B41C-BF35B9511A9B}"/>
                      </a:ext>
                    </a:extLst>
                  </p:cNvPr>
                  <p:cNvSpPr/>
                  <p:nvPr/>
                </p:nvSpPr>
                <p:spPr>
                  <a:xfrm>
                    <a:off x="6595102" y="1992173"/>
                    <a:ext cx="2132307" cy="584775"/>
                  </a:xfrm>
                  <a:prstGeom prst="rect">
                    <a:avLst/>
                  </a:prstGeom>
                </p:spPr>
                <p:txBody>
                  <a:bodyPr wrap="square" lIns="91440" tIns="45720" rIns="91440" bIns="45720" anchor="ctr">
                    <a:spAutoFit/>
                  </a:bodyPr>
                  <a:lstStyle/>
                  <a:p>
                    <a:pPr algn="ctr"/>
                    <a:r>
                      <a:rPr lang="es-ES" sz="1600" b="1">
                        <a:solidFill>
                          <a:srgbClr val="84719C"/>
                        </a:solidFill>
                        <a:latin typeface="Calibri Light"/>
                        <a:ea typeface="MS PGothic"/>
                        <a:cs typeface="Calibri Light"/>
                      </a:rPr>
                      <a:t> Definición Líneas de Acción</a:t>
                    </a:r>
                  </a:p>
                </p:txBody>
              </p:sp>
              <p:pic>
                <p:nvPicPr>
                  <p:cNvPr id="37" name="Imagen 36">
                    <a:extLst>
                      <a:ext uri="{FF2B5EF4-FFF2-40B4-BE49-F238E27FC236}">
                        <a16:creationId xmlns:a16="http://schemas.microsoft.com/office/drawing/2014/main" id="{66175D15-D283-F64A-A7C1-5E5BF7A3E1D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artisticPencilSketch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476862" y="2547441"/>
                    <a:ext cx="415388" cy="42681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5" name="Grupo 24">
                  <a:extLst>
                    <a:ext uri="{FF2B5EF4-FFF2-40B4-BE49-F238E27FC236}">
                      <a16:creationId xmlns:a16="http://schemas.microsoft.com/office/drawing/2014/main" id="{3973265C-2FD1-374B-BCFD-2AFA3A42089B}"/>
                    </a:ext>
                  </a:extLst>
                </p:cNvPr>
                <p:cNvGrpSpPr/>
                <p:nvPr/>
              </p:nvGrpSpPr>
              <p:grpSpPr>
                <a:xfrm>
                  <a:off x="8518610" y="2996709"/>
                  <a:ext cx="2386175" cy="1354993"/>
                  <a:chOff x="8646426" y="2996709"/>
                  <a:chExt cx="2386175" cy="1354993"/>
                </a:xfrm>
              </p:grpSpPr>
              <p:sp>
                <p:nvSpPr>
                  <p:cNvPr id="32" name="CuadroTexto 31">
                    <a:extLst>
                      <a:ext uri="{FF2B5EF4-FFF2-40B4-BE49-F238E27FC236}">
                        <a16:creationId xmlns:a16="http://schemas.microsoft.com/office/drawing/2014/main" id="{DD4D4EBB-0463-C242-9B03-D4ABFDB21994}"/>
                      </a:ext>
                    </a:extLst>
                  </p:cNvPr>
                  <p:cNvSpPr txBox="1"/>
                  <p:nvPr/>
                </p:nvSpPr>
                <p:spPr>
                  <a:xfrm>
                    <a:off x="8646426" y="3613038"/>
                    <a:ext cx="2386175" cy="738664"/>
                  </a:xfrm>
                  <a:prstGeom prst="rect">
                    <a:avLst/>
                  </a:prstGeom>
                </p:spPr>
                <p:txBody>
                  <a:bodyPr wrap="square" lIns="91440" tIns="45720" rIns="91440" bIns="45720" anchor="ctr">
                    <a:spAutoFit/>
                  </a:bodyPr>
                  <a:lstStyle>
                    <a:defPPr>
                      <a:defRPr lang="es-ES"/>
                    </a:defPPr>
                    <a:lvl1pPr algn="ctr">
                      <a:defRPr sz="1100" b="1">
                        <a:solidFill>
                          <a:srgbClr val="84719C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defRPr>
                    </a:lvl1pPr>
                  </a:lstStyle>
                  <a:p>
                    <a:r>
                      <a:rPr lang="es-ES" sz="1400">
                        <a:latin typeface="Calibri Light"/>
                        <a:ea typeface="MS PGothic"/>
                        <a:cs typeface="Calibri Light"/>
                      </a:rPr>
                      <a:t>Consolidación y cargue del Plan de Acción</a:t>
                    </a:r>
                  </a:p>
                  <a:p>
                    <a:r>
                      <a:rPr lang="es-ES" sz="1400">
                        <a:latin typeface="Calibri Light"/>
                        <a:ea typeface="MS PGothic"/>
                        <a:cs typeface="Calibri Light"/>
                      </a:rPr>
                      <a:t>SVE</a:t>
                    </a:r>
                  </a:p>
                </p:txBody>
              </p:sp>
              <p:sp>
                <p:nvSpPr>
                  <p:cNvPr id="33" name="Elipse 32">
                    <a:extLst>
                      <a:ext uri="{FF2B5EF4-FFF2-40B4-BE49-F238E27FC236}">
                        <a16:creationId xmlns:a16="http://schemas.microsoft.com/office/drawing/2014/main" id="{C4120283-41FF-1646-A32C-9CE5F70977CD}"/>
                      </a:ext>
                    </a:extLst>
                  </p:cNvPr>
                  <p:cNvSpPr/>
                  <p:nvPr/>
                </p:nvSpPr>
                <p:spPr>
                  <a:xfrm>
                    <a:off x="9754663" y="2996709"/>
                    <a:ext cx="149067" cy="165444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pic>
                <p:nvPicPr>
                  <p:cNvPr id="34" name="Imagen 33">
                    <a:extLst>
                      <a:ext uri="{FF2B5EF4-FFF2-40B4-BE49-F238E27FC236}">
                        <a16:creationId xmlns:a16="http://schemas.microsoft.com/office/drawing/2014/main" id="{8FDC1F00-4362-0A41-A112-C03969C6A88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artisticPencilSketch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631820" y="3191197"/>
                    <a:ext cx="415388" cy="42681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6" name="Grupo 25">
                  <a:extLst>
                    <a:ext uri="{FF2B5EF4-FFF2-40B4-BE49-F238E27FC236}">
                      <a16:creationId xmlns:a16="http://schemas.microsoft.com/office/drawing/2014/main" id="{D5885C2F-DF8B-C641-A13E-F93ECB91A8F3}"/>
                    </a:ext>
                  </a:extLst>
                </p:cNvPr>
                <p:cNvGrpSpPr/>
                <p:nvPr/>
              </p:nvGrpSpPr>
              <p:grpSpPr>
                <a:xfrm>
                  <a:off x="10996621" y="2536662"/>
                  <a:ext cx="415388" cy="624743"/>
                  <a:chOff x="7643122" y="2547441"/>
                  <a:chExt cx="415388" cy="624743"/>
                </a:xfrm>
              </p:grpSpPr>
              <p:sp>
                <p:nvSpPr>
                  <p:cNvPr id="30" name="Elipse 29">
                    <a:extLst>
                      <a:ext uri="{FF2B5EF4-FFF2-40B4-BE49-F238E27FC236}">
                        <a16:creationId xmlns:a16="http://schemas.microsoft.com/office/drawing/2014/main" id="{A5C5B7A4-8858-254D-8177-3A9FF538AB92}"/>
                      </a:ext>
                    </a:extLst>
                  </p:cNvPr>
                  <p:cNvSpPr/>
                  <p:nvPr/>
                </p:nvSpPr>
                <p:spPr>
                  <a:xfrm>
                    <a:off x="7782482" y="3006740"/>
                    <a:ext cx="149067" cy="165444"/>
                  </a:xfrm>
                  <a:prstGeom prst="ellipse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>
                      <a:latin typeface="Calibri Light" panose="020F0302020204030204" pitchFamily="34" charset="0"/>
                      <a:cs typeface="Calibri Light" panose="020F0302020204030204" pitchFamily="34" charset="0"/>
                    </a:endParaRPr>
                  </a:p>
                </p:txBody>
              </p:sp>
              <p:pic>
                <p:nvPicPr>
                  <p:cNvPr id="31" name="Imagen 30">
                    <a:extLst>
                      <a:ext uri="{FF2B5EF4-FFF2-40B4-BE49-F238E27FC236}">
                        <a16:creationId xmlns:a16="http://schemas.microsoft.com/office/drawing/2014/main" id="{A2374130-B546-9D42-AC17-F8D6E08D5EF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artisticPencilSketch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643122" y="2547441"/>
                    <a:ext cx="415388" cy="426815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27" name="Imagen 26" descr="Imagen que contiene dibujo&#10;&#10;Descripción generada automáticamente">
                  <a:extLst>
                    <a:ext uri="{FF2B5EF4-FFF2-40B4-BE49-F238E27FC236}">
                      <a16:creationId xmlns:a16="http://schemas.microsoft.com/office/drawing/2014/main" id="{FFACD9E5-A1AE-D141-ACC1-194EA19926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clrChange>
                    <a:clrFrom>
                      <a:srgbClr val="FEFFFF"/>
                    </a:clrFrom>
                    <a:clrTo>
                      <a:srgbClr val="FEFFFF">
                        <a:alpha val="0"/>
                      </a:srgbClr>
                    </a:clrTo>
                  </a:clrChange>
                  <a:duotone>
                    <a:schemeClr val="accent6">
                      <a:shade val="45000"/>
                      <a:satMod val="135000"/>
                    </a:schemeClr>
                    <a:prstClr val="white"/>
                  </a:duotone>
                </a:blip>
                <a:srcRect l="15786" t="3101" r="16568" b="10673"/>
                <a:stretch/>
              </p:blipFill>
              <p:spPr>
                <a:xfrm>
                  <a:off x="11147667" y="1730710"/>
                  <a:ext cx="528684" cy="727798"/>
                </a:xfrm>
                <a:prstGeom prst="rect">
                  <a:avLst/>
                </a:prstGeom>
              </p:spPr>
            </p:pic>
            <p:pic>
              <p:nvPicPr>
                <p:cNvPr id="28" name="Imagen 27" descr="Imagen que contiene dibujo&#10;&#10;Descripción generada automáticamente">
                  <a:extLst>
                    <a:ext uri="{FF2B5EF4-FFF2-40B4-BE49-F238E27FC236}">
                      <a16:creationId xmlns:a16="http://schemas.microsoft.com/office/drawing/2014/main" id="{B838F127-A8AB-E141-B247-9D171D7FF0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clrChange>
                    <a:clrFrom>
                      <a:srgbClr val="FEFFFF"/>
                    </a:clrFrom>
                    <a:clrTo>
                      <a:srgbClr val="FEFFFF">
                        <a:alpha val="0"/>
                      </a:srgbClr>
                    </a:clrTo>
                  </a:clrChange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</a:blip>
                <a:srcRect l="15786" t="3101" r="16568" b="10673"/>
                <a:stretch/>
              </p:blipFill>
              <p:spPr>
                <a:xfrm>
                  <a:off x="10592895" y="1730280"/>
                  <a:ext cx="528684" cy="727798"/>
                </a:xfrm>
                <a:prstGeom prst="rect">
                  <a:avLst/>
                </a:prstGeom>
              </p:spPr>
            </p:pic>
            <p:sp>
              <p:nvSpPr>
                <p:cNvPr id="29" name="Rectángulo 28">
                  <a:extLst>
                    <a:ext uri="{FF2B5EF4-FFF2-40B4-BE49-F238E27FC236}">
                      <a16:creationId xmlns:a16="http://schemas.microsoft.com/office/drawing/2014/main" id="{210AFEB2-7531-5344-9DCC-25FB06F31A13}"/>
                    </a:ext>
                  </a:extLst>
                </p:cNvPr>
                <p:cNvSpPr/>
                <p:nvPr/>
              </p:nvSpPr>
              <p:spPr>
                <a:xfrm>
                  <a:off x="9961448" y="2976045"/>
                  <a:ext cx="872911" cy="253916"/>
                </a:xfrm>
                <a:prstGeom prst="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s-ES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Diciembre</a:t>
                  </a:r>
                </a:p>
              </p:txBody>
            </p:sp>
          </p:grpSp>
          <p:pic>
            <p:nvPicPr>
              <p:cNvPr id="10" name="Imagen 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8804EB67-D0FD-8046-A5FA-7A45B3010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342931" y="3037659"/>
                <a:ext cx="402937" cy="402937"/>
              </a:xfrm>
              <a:prstGeom prst="rect">
                <a:avLst/>
              </a:prstGeom>
            </p:spPr>
          </p:pic>
          <p:pic>
            <p:nvPicPr>
              <p:cNvPr id="11" name="Imagen 10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B093D8A-7D2A-844B-A89A-D424548752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41521" y="2713586"/>
                <a:ext cx="402937" cy="402937"/>
              </a:xfrm>
              <a:prstGeom prst="rect">
                <a:avLst/>
              </a:prstGeom>
            </p:spPr>
          </p:pic>
          <p:pic>
            <p:nvPicPr>
              <p:cNvPr id="12" name="Imagen 11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77C8B995-5B84-D449-97C0-FB92964C12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768733" y="3099824"/>
                <a:ext cx="402937" cy="402937"/>
              </a:xfrm>
              <a:prstGeom prst="rect">
                <a:avLst/>
              </a:prstGeom>
            </p:spPr>
          </p:pic>
          <p:pic>
            <p:nvPicPr>
              <p:cNvPr id="13" name="Imagen 12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D1F649D6-65A8-6745-B319-6A96B0B36E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8883647" y="2704562"/>
                <a:ext cx="402937" cy="402937"/>
              </a:xfrm>
              <a:prstGeom prst="rect">
                <a:avLst/>
              </a:prstGeom>
            </p:spPr>
          </p:pic>
          <p:pic>
            <p:nvPicPr>
              <p:cNvPr id="14" name="Imagen 1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7092F587-8F9A-A84C-A1C9-2C45E07EC5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616956" y="3099824"/>
                <a:ext cx="402937" cy="402937"/>
              </a:xfrm>
              <a:prstGeom prst="rect">
                <a:avLst/>
              </a:prstGeom>
            </p:spPr>
          </p:pic>
        </p:grp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4ECBC652-3BC4-CD40-B2E0-2B36AEF961D5}"/>
                </a:ext>
              </a:extLst>
            </p:cNvPr>
            <p:cNvCxnSpPr/>
            <p:nvPr/>
          </p:nvCxnSpPr>
          <p:spPr>
            <a:xfrm flipV="1">
              <a:off x="1795322" y="4676620"/>
              <a:ext cx="8961120" cy="3715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9B07BFB-98FB-1A4B-B585-7F956A01C384}"/>
                </a:ext>
              </a:extLst>
            </p:cNvPr>
            <p:cNvSpPr/>
            <p:nvPr/>
          </p:nvSpPr>
          <p:spPr>
            <a:xfrm>
              <a:off x="3537116" y="4513721"/>
              <a:ext cx="5510515" cy="40011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1440" tIns="45720" rIns="91440" bIns="45720" anchor="ctr">
              <a:spAutoFit/>
            </a:bodyPr>
            <a:lstStyle/>
            <a:p>
              <a:pPr marL="0" indent="0" algn="ctr">
                <a:buFont typeface="Arial"/>
                <a:buNone/>
                <a:defRPr/>
              </a:pPr>
              <a:r>
                <a:rPr lang="es-CO" sz="2000" b="1">
                  <a:solidFill>
                    <a:srgbClr val="84719C"/>
                  </a:solidFill>
                  <a:latin typeface="Calibri Light"/>
                  <a:cs typeface="Calibri Light"/>
                </a:rPr>
                <a:t>ESTRUCTURACIÓN DEL PLAN DE ACCIÓN</a:t>
              </a:r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41C771E5-B859-2D49-98EE-09BE2F5ECA42}"/>
                </a:ext>
              </a:extLst>
            </p:cNvPr>
            <p:cNvSpPr/>
            <p:nvPr/>
          </p:nvSpPr>
          <p:spPr>
            <a:xfrm>
              <a:off x="10795654" y="4593897"/>
              <a:ext cx="149066" cy="165446"/>
            </a:xfrm>
            <a:prstGeom prst="ellips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BCC6468A-726A-9A4E-A3A4-259EB59E9445}"/>
                </a:ext>
              </a:extLst>
            </p:cNvPr>
            <p:cNvSpPr/>
            <p:nvPr/>
          </p:nvSpPr>
          <p:spPr>
            <a:xfrm>
              <a:off x="1574946" y="4612475"/>
              <a:ext cx="149066" cy="165446"/>
            </a:xfrm>
            <a:prstGeom prst="ellips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49" name="CuadroTexto 9">
            <a:extLst>
              <a:ext uri="{FF2B5EF4-FFF2-40B4-BE49-F238E27FC236}">
                <a16:creationId xmlns:a16="http://schemas.microsoft.com/office/drawing/2014/main" id="{2894AACB-5423-9247-9543-9D7A2036F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53" y="571083"/>
            <a:ext cx="792492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s-CO" sz="3200">
                <a:ln>
                  <a:solidFill>
                    <a:srgbClr val="32859C"/>
                  </a:solidFill>
                </a:ln>
                <a:solidFill>
                  <a:srgbClr val="055DA4"/>
                </a:solidFill>
              </a:rPr>
              <a:t>Ruta de Construccion del Plan de Acción 2021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D6483706-4143-EF4B-8CBF-6B11AE5DB1D0}"/>
              </a:ext>
            </a:extLst>
          </p:cNvPr>
          <p:cNvGrpSpPr/>
          <p:nvPr/>
        </p:nvGrpSpPr>
        <p:grpSpPr>
          <a:xfrm>
            <a:off x="2751202" y="5303433"/>
            <a:ext cx="6867764" cy="851791"/>
            <a:chOff x="1800175" y="5475178"/>
            <a:chExt cx="6867764" cy="851791"/>
          </a:xfrm>
        </p:grpSpPr>
        <p:pic>
          <p:nvPicPr>
            <p:cNvPr id="50" name="Imagen 49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FDDCCE1A-EDBE-704F-812E-9D16DD0DD5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15786" t="3101" r="16568" b="10673"/>
            <a:stretch/>
          </p:blipFill>
          <p:spPr>
            <a:xfrm>
              <a:off x="5812123" y="5475608"/>
              <a:ext cx="528684" cy="727798"/>
            </a:xfrm>
            <a:prstGeom prst="rect">
              <a:avLst/>
            </a:prstGeom>
          </p:spPr>
        </p:pic>
        <p:pic>
          <p:nvPicPr>
            <p:cNvPr id="51" name="Imagen 5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718D710B-C9CB-4140-9260-0635C85909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 l="15786" t="3101" r="16568" b="10673"/>
            <a:stretch/>
          </p:blipFill>
          <p:spPr>
            <a:xfrm>
              <a:off x="1800175" y="5475178"/>
              <a:ext cx="528684" cy="727798"/>
            </a:xfrm>
            <a:prstGeom prst="rect">
              <a:avLst/>
            </a:prstGeom>
          </p:spPr>
        </p:pic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2E8EFE80-3BEA-AB4E-909C-ECEDD5271C77}"/>
                </a:ext>
              </a:extLst>
            </p:cNvPr>
            <p:cNvSpPr/>
            <p:nvPr/>
          </p:nvSpPr>
          <p:spPr>
            <a:xfrm>
              <a:off x="2252390" y="5732116"/>
              <a:ext cx="2395231" cy="58477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s-E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Dependencias del Nivel Central</a:t>
              </a: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0A28FB49-CCC8-1244-AE56-7AED3252B58A}"/>
                </a:ext>
              </a:extLst>
            </p:cNvPr>
            <p:cNvSpPr/>
            <p:nvPr/>
          </p:nvSpPr>
          <p:spPr>
            <a:xfrm>
              <a:off x="6272708" y="5742194"/>
              <a:ext cx="2395231" cy="58477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s-E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Direcciones Territoriales y Oficinas Especiales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54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1">
            <a:extLst>
              <a:ext uri="{FF2B5EF4-FFF2-40B4-BE49-F238E27FC236}">
                <a16:creationId xmlns:a16="http://schemas.microsoft.com/office/drawing/2014/main" id="{36ECBF71-F01D-47E1-B7B6-2BFFF342D268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835400" y="2336800"/>
            <a:ext cx="7658100" cy="3556000"/>
          </a:xfrm>
        </p:spPr>
        <p:txBody>
          <a:bodyPr/>
          <a:lstStyle/>
          <a:p>
            <a:r>
              <a:rPr lang="es-CO" altLang="en-US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Presentacion General del Plan de Accion 2021</a:t>
            </a:r>
          </a:p>
        </p:txBody>
      </p:sp>
      <p:sp>
        <p:nvSpPr>
          <p:cNvPr id="21507" name="Text Placeholder 2">
            <a:extLst>
              <a:ext uri="{FF2B5EF4-FFF2-40B4-BE49-F238E27FC236}">
                <a16:creationId xmlns:a16="http://schemas.microsoft.com/office/drawing/2014/main" id="{C30B625B-21FF-45FF-8FD3-4EA81A0CD825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A353446-01BB-5248-B853-3D84A17B6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181" y="1871700"/>
            <a:ext cx="1294775" cy="129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4659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CE5F81E-F50A-4E8B-9E08-2538E87BC9D2}"/>
              </a:ext>
            </a:extLst>
          </p:cNvPr>
          <p:cNvSpPr/>
          <p:nvPr/>
        </p:nvSpPr>
        <p:spPr>
          <a:xfrm>
            <a:off x="8495607" y="2094807"/>
            <a:ext cx="3550889" cy="3092335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Freeform: Shape 18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34F6EEB0-45F9-294A-B2CE-DFACC9987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85720"/>
              </p:ext>
            </p:extLst>
          </p:nvPr>
        </p:nvGraphicFramePr>
        <p:xfrm>
          <a:off x="704538" y="1094282"/>
          <a:ext cx="7493758" cy="481499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5970">
                  <a:extLst>
                    <a:ext uri="{9D8B030D-6E8A-4147-A177-3AD203B41FA5}">
                      <a16:colId xmlns:a16="http://schemas.microsoft.com/office/drawing/2014/main" val="3458905120"/>
                    </a:ext>
                  </a:extLst>
                </a:gridCol>
                <a:gridCol w="3188384">
                  <a:extLst>
                    <a:ext uri="{9D8B030D-6E8A-4147-A177-3AD203B41FA5}">
                      <a16:colId xmlns:a16="http://schemas.microsoft.com/office/drawing/2014/main" val="170292328"/>
                    </a:ext>
                  </a:extLst>
                </a:gridCol>
                <a:gridCol w="527810">
                  <a:extLst>
                    <a:ext uri="{9D8B030D-6E8A-4147-A177-3AD203B41FA5}">
                      <a16:colId xmlns:a16="http://schemas.microsoft.com/office/drawing/2014/main" val="943711627"/>
                    </a:ext>
                  </a:extLst>
                </a:gridCol>
                <a:gridCol w="929335">
                  <a:extLst>
                    <a:ext uri="{9D8B030D-6E8A-4147-A177-3AD203B41FA5}">
                      <a16:colId xmlns:a16="http://schemas.microsoft.com/office/drawing/2014/main" val="2537536218"/>
                    </a:ext>
                  </a:extLst>
                </a:gridCol>
                <a:gridCol w="1699760">
                  <a:extLst>
                    <a:ext uri="{9D8B030D-6E8A-4147-A177-3AD203B41FA5}">
                      <a16:colId xmlns:a16="http://schemas.microsoft.com/office/drawing/2014/main" val="1675985285"/>
                    </a:ext>
                  </a:extLst>
                </a:gridCol>
                <a:gridCol w="892499">
                  <a:extLst>
                    <a:ext uri="{9D8B030D-6E8A-4147-A177-3AD203B41FA5}">
                      <a16:colId xmlns:a16="http://schemas.microsoft.com/office/drawing/2014/main" val="405889842"/>
                    </a:ext>
                  </a:extLst>
                </a:gridCol>
              </a:tblGrid>
              <a:tr h="392070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#</a:t>
                      </a:r>
                      <a:endParaRPr lang="es-US" sz="105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30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Dependencia</a:t>
                      </a:r>
                      <a:endParaRPr lang="es-US" sz="13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3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Sigla</a:t>
                      </a:r>
                      <a:endParaRPr lang="es-US" sz="13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3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Nro. Tareas</a:t>
                      </a:r>
                      <a:endParaRPr lang="es-US" sz="13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30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Recursos Asignados </a:t>
                      </a:r>
                      <a:endParaRPr lang="es-US" sz="13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300" b="1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Proyecto de Inversión</a:t>
                      </a:r>
                      <a:endParaRPr lang="es-US" sz="13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4175164"/>
                  </a:ext>
                </a:extLst>
              </a:tr>
              <a:tr h="37246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Generación y Protección al Empleo y Subsidio Familiar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DGPES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143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32,351,715,407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8923508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2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Derechos Fundamentales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DDFF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58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  3,250,000,000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805458"/>
                  </a:ext>
                </a:extLst>
              </a:tr>
              <a:tr h="37246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3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Grupo Interno de Trabajo para las Víctimas y Equidad laboral con Enfoque de Género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GIVEL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76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41,980,000,000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4515549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4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Pensiones y otras Prestaciones 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DPOP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51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 $  192,883,302,909 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86524551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5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Movilidad y Formación para el Trabajo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DM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56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  8,126,000,000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6143072"/>
                  </a:ext>
                </a:extLst>
              </a:tr>
              <a:tr h="37246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6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Inspección, Vigilancia, Control y Gestión Territorial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DIVC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50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     8,484,902,009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4554023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7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Dirección de Riesgos Laborales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DRL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22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$      30.975.992.368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4819071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8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Asesora de Planeación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OAP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76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 $         515,000,000 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825976"/>
                  </a:ext>
                </a:extLst>
              </a:tr>
              <a:tr h="361911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9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de Tecnologías de la Información y la Comunicación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OTIC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20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     2,060,000,000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6219125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10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de Control Interno Disciplinario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OCID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15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                         -  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0865735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11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de Control Interno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OCI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4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                         -  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0958246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12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de Cooperación y Relaciones Internacionales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OCRI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11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     618,000,000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0545793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13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Oficina Asesora Jurídica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OAJ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42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 $         515,000,000 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6489830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14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Grupo Interno De Trabajo De Comunicaciones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GIC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12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                      -  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0534528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15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Subdirección Administrativa y Financiera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SAF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31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 $      4,100,932,517 </a:t>
                      </a:r>
                      <a:endParaRPr lang="es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US" sz="1400" b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0619962"/>
                  </a:ext>
                </a:extLst>
              </a:tr>
              <a:tr h="241274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16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US" sz="1200" u="none" strike="noStrike">
                          <a:effectLst/>
                          <a:latin typeface="+mj-lt"/>
                        </a:rPr>
                        <a:t>Subdirección de Talento Humano</a:t>
                      </a:r>
                      <a:endParaRPr lang="es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050" u="none" strike="noStrike">
                          <a:effectLst/>
                          <a:latin typeface="+mj-lt"/>
                        </a:rPr>
                        <a:t>STH</a:t>
                      </a:r>
                      <a:endParaRPr lang="es-US" sz="105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46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 $      1,049,067,483 </a:t>
                      </a:r>
                      <a:endParaRPr lang="es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617545"/>
                  </a:ext>
                </a:extLst>
              </a:tr>
            </a:tbl>
          </a:graphicData>
        </a:graphic>
      </p:graphicFrame>
      <p:sp>
        <p:nvSpPr>
          <p:cNvPr id="40" name="CuadroTexto 39">
            <a:extLst>
              <a:ext uri="{FF2B5EF4-FFF2-40B4-BE49-F238E27FC236}">
                <a16:creationId xmlns:a16="http://schemas.microsoft.com/office/drawing/2014/main" id="{C2D5FA3D-BDF9-6B44-8030-0E7DF82D8BF2}"/>
              </a:ext>
            </a:extLst>
          </p:cNvPr>
          <p:cNvSpPr txBox="1"/>
          <p:nvPr/>
        </p:nvSpPr>
        <p:spPr>
          <a:xfrm>
            <a:off x="8554687" y="3021195"/>
            <a:ext cx="3573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>
                <a:solidFill>
                  <a:schemeClr val="accent1">
                    <a:lumMod val="75000"/>
                  </a:schemeClr>
                </a:solidFill>
              </a:rPr>
              <a:t>$295,933,920,325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517ADD4-6733-AB4E-825B-DB61B3DABA0D}"/>
              </a:ext>
            </a:extLst>
          </p:cNvPr>
          <p:cNvSpPr txBox="1"/>
          <p:nvPr/>
        </p:nvSpPr>
        <p:spPr>
          <a:xfrm>
            <a:off x="8768581" y="2362950"/>
            <a:ext cx="292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latin typeface="+mj-lt"/>
              </a:rPr>
              <a:t>Presupuesto 2021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493255B-6C0F-5343-8B9D-950BD676E757}"/>
              </a:ext>
            </a:extLst>
          </p:cNvPr>
          <p:cNvSpPr txBox="1"/>
          <p:nvPr/>
        </p:nvSpPr>
        <p:spPr>
          <a:xfrm>
            <a:off x="9783305" y="3803953"/>
            <a:ext cx="226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latin typeface="+mj-lt"/>
              </a:rPr>
              <a:t>Proyectos de Inversión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6AC4E9F1-288C-2B46-81B0-05DAAFAB5266}"/>
              </a:ext>
            </a:extLst>
          </p:cNvPr>
          <p:cNvSpPr txBox="1"/>
          <p:nvPr/>
        </p:nvSpPr>
        <p:spPr>
          <a:xfrm>
            <a:off x="9052373" y="393757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>
                <a:solidFill>
                  <a:schemeClr val="accent1">
                    <a:lumMod val="75000"/>
                  </a:schemeClr>
                </a:solidFill>
              </a:rPr>
              <a:t>22</a:t>
            </a:r>
          </a:p>
        </p:txBody>
      </p:sp>
      <p:sp>
        <p:nvSpPr>
          <p:cNvPr id="8" name="CuadroTexto 9">
            <a:extLst>
              <a:ext uri="{FF2B5EF4-FFF2-40B4-BE49-F238E27FC236}">
                <a16:creationId xmlns:a16="http://schemas.microsoft.com/office/drawing/2014/main" id="{BA17BEB7-41AF-9F4E-A520-9E1951A9D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70" y="254027"/>
            <a:ext cx="616207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s-CO" sz="3200">
                <a:ln>
                  <a:solidFill>
                    <a:srgbClr val="32859C"/>
                  </a:solidFill>
                </a:ln>
                <a:solidFill>
                  <a:srgbClr val="055DA4"/>
                </a:solidFill>
              </a:rPr>
              <a:t>Plan de Acción 2021 – Nivel Central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A2E0B1A-D5DF-4DD2-82DD-477CF98BBED4}"/>
              </a:ext>
            </a:extLst>
          </p:cNvPr>
          <p:cNvSpPr txBox="1"/>
          <p:nvPr/>
        </p:nvSpPr>
        <p:spPr>
          <a:xfrm>
            <a:off x="8725926" y="5651865"/>
            <a:ext cx="301281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s-ES_tradnl" sz="1600" dirty="0"/>
              <a:t>Recursos Fondo Riesgos Laborales</a:t>
            </a:r>
          </a:p>
          <a:p>
            <a:pPr algn="ctr"/>
            <a:r>
              <a:rPr lang="es-ES_tradnl" sz="2400" dirty="0">
                <a:solidFill>
                  <a:schemeClr val="accent1">
                    <a:lumMod val="75000"/>
                  </a:schemeClr>
                </a:solidFill>
              </a:rPr>
              <a:t>$30,975,992,368</a:t>
            </a:r>
          </a:p>
          <a:p>
            <a:pPr algn="ctr"/>
            <a:endParaRPr lang="es-ES_tradnl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91182AA-D108-4597-967C-27D9D5B93197}"/>
              </a:ext>
            </a:extLst>
          </p:cNvPr>
          <p:cNvSpPr txBox="1"/>
          <p:nvPr/>
        </p:nvSpPr>
        <p:spPr>
          <a:xfrm>
            <a:off x="704538" y="6029337"/>
            <a:ext cx="4381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/>
              <a:t>*Recurso que no hacen parte del Presupuesto General de la Nación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9133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77CC830-9118-694A-94CB-AE3C84D59473}"/>
              </a:ext>
            </a:extLst>
          </p:cNvPr>
          <p:cNvSpPr/>
          <p:nvPr/>
        </p:nvSpPr>
        <p:spPr>
          <a:xfrm>
            <a:off x="277141" y="381414"/>
            <a:ext cx="4114800" cy="663257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6B7848-CFCC-384B-8981-9D7149C2D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90896"/>
              </p:ext>
            </p:extLst>
          </p:nvPr>
        </p:nvGraphicFramePr>
        <p:xfrm>
          <a:off x="717869" y="1305100"/>
          <a:ext cx="9348844" cy="324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8315">
                  <a:extLst>
                    <a:ext uri="{9D8B030D-6E8A-4147-A177-3AD203B41FA5}">
                      <a16:colId xmlns:a16="http://schemas.microsoft.com/office/drawing/2014/main" val="122225382"/>
                    </a:ext>
                  </a:extLst>
                </a:gridCol>
                <a:gridCol w="1512626">
                  <a:extLst>
                    <a:ext uri="{9D8B030D-6E8A-4147-A177-3AD203B41FA5}">
                      <a16:colId xmlns:a16="http://schemas.microsoft.com/office/drawing/2014/main" val="3611609267"/>
                    </a:ext>
                  </a:extLst>
                </a:gridCol>
                <a:gridCol w="1817903">
                  <a:extLst>
                    <a:ext uri="{9D8B030D-6E8A-4147-A177-3AD203B41FA5}">
                      <a16:colId xmlns:a16="http://schemas.microsoft.com/office/drawing/2014/main" val="4011229617"/>
                    </a:ext>
                  </a:extLst>
                </a:gridCol>
              </a:tblGrid>
              <a:tr h="301507"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u="none" strike="noStrike" dirty="0">
                          <a:effectLst/>
                          <a:latin typeface="+mj-lt"/>
                        </a:rPr>
                        <a:t>Objetivos Estratégicos</a:t>
                      </a:r>
                      <a:endParaRPr lang="es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Nro. Tareas</a:t>
                      </a:r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effectLst/>
                          <a:latin typeface="+mj-lt"/>
                        </a:rPr>
                        <a:t>Recursos Asignados</a:t>
                      </a:r>
                      <a:endParaRPr lang="es-US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23758"/>
                  </a:ext>
                </a:extLst>
              </a:tr>
              <a:tr h="502512">
                <a:tc>
                  <a:txBody>
                    <a:bodyPr/>
                    <a:lstStyle/>
                    <a:p>
                      <a:pPr algn="l" fontAlgn="ctr"/>
                      <a:r>
                        <a:rPr lang="es-US" sz="1400" u="none" strike="noStrike" dirty="0">
                          <a:effectLst/>
                          <a:latin typeface="+mj-lt"/>
                        </a:rPr>
                        <a:t>Fortalecer el sistema de protección social y seguridad social en materia de protección a la vejez, riesgos laborales y subsidio familiar</a:t>
                      </a:r>
                      <a:endParaRPr lang="es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 dirty="0">
                          <a:effectLst/>
                          <a:latin typeface="+mj-lt"/>
                        </a:rPr>
                        <a:t>77</a:t>
                      </a:r>
                      <a:endParaRPr lang="es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 dirty="0">
                          <a:effectLst/>
                          <a:latin typeface="+mj-lt"/>
                        </a:rPr>
                        <a:t> $ 223,859,295,277 *</a:t>
                      </a:r>
                      <a:endParaRPr lang="es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9390938"/>
                  </a:ext>
                </a:extLst>
              </a:tr>
              <a:tr h="502512">
                <a:tc>
                  <a:txBody>
                    <a:bodyPr/>
                    <a:lstStyle/>
                    <a:p>
                      <a:pPr algn="l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Garantizar los derechos fundamentales del trabajo y fortalecer el diálogo social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118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 $ 12,415,889,349 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9787822"/>
                  </a:ext>
                </a:extLst>
              </a:tr>
              <a:tr h="502512">
                <a:tc>
                  <a:txBody>
                    <a:bodyPr/>
                    <a:lstStyle/>
                    <a:p>
                      <a:pPr algn="l" fontAlgn="ctr"/>
                      <a:r>
                        <a:rPr lang="es-US" sz="1400" u="none" strike="noStrike" dirty="0">
                          <a:effectLst/>
                          <a:latin typeface="+mj-lt"/>
                        </a:rPr>
                        <a:t>Mejorar la gestión institucional del sector trabajo con una eficiente gestión orientada a resultados</a:t>
                      </a:r>
                      <a:endParaRPr lang="es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257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 $ 8,858,000,000 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13349239"/>
                  </a:ext>
                </a:extLst>
              </a:tr>
              <a:tr h="703518">
                <a:tc>
                  <a:txBody>
                    <a:bodyPr/>
                    <a:lstStyle/>
                    <a:p>
                      <a:pPr algn="l" fontAlgn="ctr"/>
                      <a:r>
                        <a:rPr lang="es-US" sz="1400" u="none" strike="noStrike" dirty="0">
                          <a:effectLst/>
                          <a:latin typeface="+mj-lt"/>
                        </a:rPr>
                        <a:t>Promover el trabajo decente a través de la formulación y fortalecimiento de políticas y estrategias orientadas a la generación  de ingresos y de empleo productivo</a:t>
                      </a:r>
                      <a:endParaRPr lang="es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265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400" u="none" strike="noStrike">
                          <a:effectLst/>
                          <a:latin typeface="+mj-lt"/>
                        </a:rPr>
                        <a:t> $ 81,776,728,067 </a:t>
                      </a:r>
                      <a:endParaRPr lang="es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8763715"/>
                  </a:ext>
                </a:extLst>
              </a:tr>
              <a:tr h="453550">
                <a:tc>
                  <a:txBody>
                    <a:bodyPr/>
                    <a:lstStyle/>
                    <a:p>
                      <a:pPr algn="ctr" fontAlgn="b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 General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717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$ 326.909.912.693</a:t>
                      </a:r>
                    </a:p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s-US" sz="16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055D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160601"/>
                  </a:ext>
                </a:extLst>
              </a:tr>
            </a:tbl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C298252-813E-6840-9972-582A8B2845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529583"/>
              </p:ext>
            </p:extLst>
          </p:nvPr>
        </p:nvGraphicFramePr>
        <p:xfrm>
          <a:off x="5923125" y="2753564"/>
          <a:ext cx="6337921" cy="394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9">
            <a:extLst>
              <a:ext uri="{FF2B5EF4-FFF2-40B4-BE49-F238E27FC236}">
                <a16:creationId xmlns:a16="http://schemas.microsoft.com/office/drawing/2014/main" id="{DED96A43-9F3E-9C40-B46A-DE7A314A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70" y="381414"/>
            <a:ext cx="760483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s-CO" sz="3200">
                <a:ln>
                  <a:solidFill>
                    <a:srgbClr val="32859C"/>
                  </a:solidFill>
                </a:ln>
                <a:solidFill>
                  <a:srgbClr val="055DA4"/>
                </a:solidFill>
              </a:rPr>
              <a:t>Plan de Acción 2021 – Objetivos Estrategicos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AD7832A-C8B3-4D50-ADEE-76D633303B95}"/>
              </a:ext>
            </a:extLst>
          </p:cNvPr>
          <p:cNvSpPr txBox="1"/>
          <p:nvPr/>
        </p:nvSpPr>
        <p:spPr>
          <a:xfrm>
            <a:off x="817542" y="4706503"/>
            <a:ext cx="7298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Se incluyen $30.975.992.368 que corresponden al Fondo de Riesgos Laborales y no hacen parte del </a:t>
            </a:r>
            <a:r>
              <a:rPr lang="es-CO" sz="1200" dirty="0" err="1"/>
              <a:t>PGN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19767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220D276-9163-4BF1-B03E-95E601AF5054}"/>
              </a:ext>
            </a:extLst>
          </p:cNvPr>
          <p:cNvSpPr/>
          <p:nvPr/>
        </p:nvSpPr>
        <p:spPr>
          <a:xfrm>
            <a:off x="0" y="6632575"/>
            <a:ext cx="12192000" cy="228600"/>
          </a:xfrm>
          <a:prstGeom prst="rect">
            <a:avLst/>
          </a:prstGeom>
          <a:solidFill>
            <a:srgbClr val="009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95F7F6-032C-5D44-8D0B-F840632C6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03675"/>
              </p:ext>
            </p:extLst>
          </p:nvPr>
        </p:nvGraphicFramePr>
        <p:xfrm>
          <a:off x="389673" y="498508"/>
          <a:ext cx="5659942" cy="48768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814027">
                  <a:extLst>
                    <a:ext uri="{9D8B030D-6E8A-4147-A177-3AD203B41FA5}">
                      <a16:colId xmlns:a16="http://schemas.microsoft.com/office/drawing/2014/main" val="3996831231"/>
                    </a:ext>
                  </a:extLst>
                </a:gridCol>
                <a:gridCol w="1120068">
                  <a:extLst>
                    <a:ext uri="{9D8B030D-6E8A-4147-A177-3AD203B41FA5}">
                      <a16:colId xmlns:a16="http://schemas.microsoft.com/office/drawing/2014/main" val="1557091389"/>
                    </a:ext>
                  </a:extLst>
                </a:gridCol>
                <a:gridCol w="725847">
                  <a:extLst>
                    <a:ext uri="{9D8B030D-6E8A-4147-A177-3AD203B41FA5}">
                      <a16:colId xmlns:a16="http://schemas.microsoft.com/office/drawing/2014/main" val="62281203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s-US" sz="2000" b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Dependencias NC</a:t>
                      </a:r>
                      <a:endParaRPr lang="es-US" sz="2000" b="1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b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Nro. Iniciativa Operativa</a:t>
                      </a:r>
                      <a:endParaRPr lang="es-US" sz="1200" b="1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200" b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Nro. Tareas</a:t>
                      </a:r>
                      <a:endParaRPr lang="es-US" sz="1200" b="1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98856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Derechos Fundamentales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05057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Generación y Protección al Empleo y Subsidio Familiar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02792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Inspección, Vigilancia, Control y Gestión Territorial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22661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Movilidad y Formación para el Trabajo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18906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Pensiones y otras Prestaciones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38537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Dirección de Riesgos Laborales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s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s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20953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Grupo Interno De Trabajo De Comunicaciones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1234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Grupo Interno de Trabajo para las Víctimas y Equidad laboral con Enfoque de Género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s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es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98880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Asesora de Planeación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8788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Asesora Jurídica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91154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de Control Interno de Gestión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46026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de Control Interno Disciplinario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464297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de Cooperación y Relaciones Internacionales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96148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Oficina de Tecnologías de la Información y la Comunicación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24385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Subdirección Administrativa y Financiera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8709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Subdirección de Talento Humano</a:t>
                      </a:r>
                      <a:endParaRPr lang="es-US" sz="12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es-US" sz="1600" b="0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85227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US" sz="1200" b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Total General</a:t>
                      </a:r>
                      <a:endParaRPr lang="es-US" sz="1200" b="1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226</a:t>
                      </a:r>
                      <a:endParaRPr lang="es-US" sz="1600" b="1" i="0" u="none" strike="noStrike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S" sz="1600" b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713</a:t>
                      </a:r>
                      <a:endParaRPr lang="es-US" sz="1600" b="1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755792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5693932-8127-DF41-9BD8-B643F3BF62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137272"/>
              </p:ext>
            </p:extLst>
          </p:nvPr>
        </p:nvGraphicFramePr>
        <p:xfrm>
          <a:off x="228601" y="3429000"/>
          <a:ext cx="11963400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ecágono 6">
            <a:extLst>
              <a:ext uri="{FF2B5EF4-FFF2-40B4-BE49-F238E27FC236}">
                <a16:creationId xmlns:a16="http://schemas.microsoft.com/office/drawing/2014/main" id="{1833D923-EF26-2146-829B-F561D17D6C4D}"/>
              </a:ext>
            </a:extLst>
          </p:cNvPr>
          <p:cNvSpPr/>
          <p:nvPr/>
        </p:nvSpPr>
        <p:spPr>
          <a:xfrm>
            <a:off x="7364042" y="2007884"/>
            <a:ext cx="1298334" cy="1199141"/>
          </a:xfrm>
          <a:prstGeom prst="decagon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717</a:t>
            </a:r>
          </a:p>
        </p:txBody>
      </p:sp>
      <p:sp>
        <p:nvSpPr>
          <p:cNvPr id="8" name="Decágono 7">
            <a:extLst>
              <a:ext uri="{FF2B5EF4-FFF2-40B4-BE49-F238E27FC236}">
                <a16:creationId xmlns:a16="http://schemas.microsoft.com/office/drawing/2014/main" id="{EE3EDBE1-E698-104F-A106-BC0C62CE459A}"/>
              </a:ext>
            </a:extLst>
          </p:cNvPr>
          <p:cNvSpPr/>
          <p:nvPr/>
        </p:nvSpPr>
        <p:spPr>
          <a:xfrm>
            <a:off x="8594033" y="2474845"/>
            <a:ext cx="1013793" cy="954155"/>
          </a:xfrm>
          <a:prstGeom prst="decagon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230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85BEDF9-C86B-5045-8D90-2B5346A7D09D}"/>
              </a:ext>
            </a:extLst>
          </p:cNvPr>
          <p:cNvSpPr/>
          <p:nvPr/>
        </p:nvSpPr>
        <p:spPr>
          <a:xfrm>
            <a:off x="8647041" y="2044705"/>
            <a:ext cx="386963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000" b="0" cap="none" spc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Nro. Tareas Totales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06DA589-DD84-AA45-8FFD-D9385F29FEC7}"/>
              </a:ext>
            </a:extLst>
          </p:cNvPr>
          <p:cNvSpPr/>
          <p:nvPr/>
        </p:nvSpPr>
        <p:spPr>
          <a:xfrm>
            <a:off x="9568070" y="2629134"/>
            <a:ext cx="25841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Nro. Iniciativas Operativas</a:t>
            </a:r>
            <a:endParaRPr lang="es-MX" b="0" cap="none" spc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Decágono 11">
            <a:extLst>
              <a:ext uri="{FF2B5EF4-FFF2-40B4-BE49-F238E27FC236}">
                <a16:creationId xmlns:a16="http://schemas.microsoft.com/office/drawing/2014/main" id="{E02274BC-FCE3-384D-8C18-7F874AE9081A}"/>
              </a:ext>
            </a:extLst>
          </p:cNvPr>
          <p:cNvSpPr/>
          <p:nvPr/>
        </p:nvSpPr>
        <p:spPr>
          <a:xfrm>
            <a:off x="6120043" y="1519713"/>
            <a:ext cx="1311965" cy="1325217"/>
          </a:xfrm>
          <a:prstGeom prst="decagon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A495A07-E498-6441-9C39-9D0E853D4FDE}"/>
              </a:ext>
            </a:extLst>
          </p:cNvPr>
          <p:cNvSpPr/>
          <p:nvPr/>
        </p:nvSpPr>
        <p:spPr>
          <a:xfrm>
            <a:off x="7350787" y="1484349"/>
            <a:ext cx="473519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000" b="0" cap="none" spc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Nro. Dependencias Nivel Central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1">
            <a:extLst>
              <a:ext uri="{FF2B5EF4-FFF2-40B4-BE49-F238E27FC236}">
                <a16:creationId xmlns:a16="http://schemas.microsoft.com/office/drawing/2014/main" id="{D19C4A86-BEA2-4DB6-BBD9-850CA4A00734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3271730" y="1359772"/>
            <a:ext cx="7658100" cy="426441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s-CO">
                <a:solidFill>
                  <a:srgbClr val="FFFFFF"/>
                </a:solidFill>
                <a:latin typeface="Arial"/>
                <a:ea typeface="MS PGothic"/>
                <a:cs typeface="Arial"/>
              </a:rPr>
              <a:t>Líneas Estratégicas e Iniciativas</a:t>
            </a:r>
            <a:endParaRPr lang="es-CO" altLang="en-US">
              <a:solidFill>
                <a:srgbClr val="FFFFFF"/>
              </a:solidFill>
              <a:latin typeface="Arial"/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sz="2800" b="1"/>
              <a:t>Viceministerio de Relaciones Laborales e Inspección</a:t>
            </a:r>
            <a:endParaRPr lang="es-CO" altLang="en-US" sz="2800" b="1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Dirección de Inspección, Vigilancia, Control y Gestión Territorial – DIVC</a:t>
            </a: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Dirección de Riesgos Laborales – DRL</a:t>
            </a:r>
          </a:p>
          <a:p>
            <a:pPr>
              <a:spcBef>
                <a:spcPts val="0"/>
              </a:spcBef>
              <a:defRPr/>
            </a:pPr>
            <a:endParaRPr lang="es-CO" altLang="en-US" sz="2400">
              <a:solidFill>
                <a:srgbClr val="FFFFFF"/>
              </a:solidFill>
              <a:ea typeface="MS PGothic"/>
              <a:cs typeface="Arial"/>
            </a:endParaRPr>
          </a:p>
          <a:p>
            <a:pPr>
              <a:spcBef>
                <a:spcPts val="0"/>
              </a:spcBef>
              <a:defRPr/>
            </a:pPr>
            <a:r>
              <a:rPr lang="es-CO" altLang="en-US" sz="2400">
                <a:solidFill>
                  <a:srgbClr val="FFFFFF"/>
                </a:solidFill>
                <a:ea typeface="MS PGothic"/>
                <a:cs typeface="Arial"/>
              </a:rPr>
              <a:t>Dirección de Derechos Fundamentales – Grupo Interno de Trabajo para las Víctimas y Equidad laboral con Enfoque de Género - GIVEL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6046E7A9-6453-4B82-85DA-47FEE3EFCDD1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>
          <a:xfrm>
            <a:off x="953980" y="934322"/>
            <a:ext cx="2317750" cy="1193800"/>
          </a:xfrm>
        </p:spPr>
        <p:txBody>
          <a:bodyPr/>
          <a:lstStyle/>
          <a:p>
            <a:r>
              <a:rPr lang="es-CO" altLang="en-US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8FDDD1A-4B13-EE42-BB76-886D494FA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13" y="934322"/>
            <a:ext cx="11938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{9F9C8EAA-154A-0E46-9A63-6E329801293A}tf16401378</Template>
  <TotalTime>172</TotalTime>
  <Words>1292</Words>
  <Application>Microsoft Office PowerPoint</Application>
  <PresentationFormat>Panorámica</PresentationFormat>
  <Paragraphs>400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Angela Dulckey</dc:creator>
  <cp:lastModifiedBy>German Insuasty</cp:lastModifiedBy>
  <cp:revision>12</cp:revision>
  <dcterms:created xsi:type="dcterms:W3CDTF">2020-12-20T23:37:45Z</dcterms:created>
  <dcterms:modified xsi:type="dcterms:W3CDTF">2021-01-29T22:16:48Z</dcterms:modified>
</cp:coreProperties>
</file>